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notesMasterIdLst>
    <p:notesMasterId r:id="rId21"/>
  </p:notesMasterIdLst>
  <p:sldIdLst>
    <p:sldId id="256" r:id="rId2"/>
    <p:sldId id="276" r:id="rId3"/>
    <p:sldId id="284" r:id="rId4"/>
    <p:sldId id="258" r:id="rId5"/>
    <p:sldId id="285" r:id="rId6"/>
    <p:sldId id="287" r:id="rId7"/>
    <p:sldId id="286" r:id="rId8"/>
    <p:sldId id="289" r:id="rId9"/>
    <p:sldId id="288" r:id="rId10"/>
    <p:sldId id="294" r:id="rId11"/>
    <p:sldId id="257" r:id="rId12"/>
    <p:sldId id="291" r:id="rId13"/>
    <p:sldId id="293" r:id="rId14"/>
    <p:sldId id="292" r:id="rId15"/>
    <p:sldId id="295" r:id="rId16"/>
    <p:sldId id="262" r:id="rId17"/>
    <p:sldId id="279" r:id="rId18"/>
    <p:sldId id="297" r:id="rId19"/>
    <p:sldId id="29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Начальная школа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5462962962962962E-2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764-4EC8-A869-B2E87BBF5134}"/>
                </c:ext>
              </c:extLst>
            </c:dLbl>
            <c:dLbl>
              <c:idx val="2"/>
              <c:layout>
                <c:manualLayout>
                  <c:x val="-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764-4EC8-A869-B2E87BBF5134}"/>
                </c:ext>
              </c:extLst>
            </c:dLbl>
            <c:dLbl>
              <c:idx val="6"/>
              <c:layout>
                <c:manualLayout>
                  <c:x val="-2.3148148148148147E-2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764-4EC8-A869-B2E87BBF513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264</c:v>
                </c:pt>
                <c:pt idx="1">
                  <c:v>269</c:v>
                </c:pt>
                <c:pt idx="2">
                  <c:v>277</c:v>
                </c:pt>
                <c:pt idx="3">
                  <c:v>501</c:v>
                </c:pt>
                <c:pt idx="4">
                  <c:v>608</c:v>
                </c:pt>
                <c:pt idx="5">
                  <c:v>502</c:v>
                </c:pt>
                <c:pt idx="6">
                  <c:v>480</c:v>
                </c:pt>
              </c:numCache>
            </c:numRef>
          </c:cat>
          <c:val>
            <c:numRef>
              <c:f>Лист1!$B$2:$B$8</c:f>
              <c:numCache>
                <c:formatCode>0%</c:formatCode>
                <c:ptCount val="7"/>
                <c:pt idx="0">
                  <c:v>1.08</c:v>
                </c:pt>
                <c:pt idx="1">
                  <c:v>1.04</c:v>
                </c:pt>
                <c:pt idx="2">
                  <c:v>1.19</c:v>
                </c:pt>
                <c:pt idx="4">
                  <c:v>1.1000000000000001</c:v>
                </c:pt>
                <c:pt idx="5">
                  <c:v>0.99</c:v>
                </c:pt>
                <c:pt idx="6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64-4EC8-A869-B2E87BBF51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Основная школа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264</c:v>
                </c:pt>
                <c:pt idx="1">
                  <c:v>269</c:v>
                </c:pt>
                <c:pt idx="2">
                  <c:v>277</c:v>
                </c:pt>
                <c:pt idx="3">
                  <c:v>501</c:v>
                </c:pt>
                <c:pt idx="4">
                  <c:v>608</c:v>
                </c:pt>
                <c:pt idx="5">
                  <c:v>502</c:v>
                </c:pt>
                <c:pt idx="6">
                  <c:v>480</c:v>
                </c:pt>
              </c:numCache>
            </c:numRef>
          </c:cat>
          <c:val>
            <c:numRef>
              <c:f>Лист1!$C$2:$C$8</c:f>
              <c:numCache>
                <c:formatCode>0%</c:formatCode>
                <c:ptCount val="7"/>
                <c:pt idx="1">
                  <c:v>1.26</c:v>
                </c:pt>
                <c:pt idx="2">
                  <c:v>1.38</c:v>
                </c:pt>
                <c:pt idx="3">
                  <c:v>0.97</c:v>
                </c:pt>
                <c:pt idx="6">
                  <c:v>1.38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64-4EC8-A869-B2E87BBF5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53184"/>
        <c:axId val="41054976"/>
      </c:barChart>
      <c:catAx>
        <c:axId val="4105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054976"/>
        <c:crosses val="autoZero"/>
        <c:auto val="1"/>
        <c:lblAlgn val="ctr"/>
        <c:lblOffset val="100"/>
        <c:noMultiLvlLbl val="0"/>
      </c:catAx>
      <c:valAx>
        <c:axId val="410549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1053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D38E7-F0D0-4F14-B0A2-1E859E133683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90EA7-86E8-441D-B255-A2582373D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22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проектах, размещенных на ФИПИ на данный момент, кодификаторы ГИА опираются на новый федеральный образовательный стандарт, но учащиеся девятых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одиннадцатых классов, согласно закону, продолжают заниматься по старой учебной программе.  Изменения выразились в том, что часть тем и разделов ушли из перечня, или были включены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качестве подразделов в другие темы, или, наоборот, были выделены в отдельные темы.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кодификаторы добавлены темы, которые недостаточно освещены в УМК из федерального перечня, допущенных к использованию в 2023-2024 учебном году.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Особенно это может сказаться  в классах,  изучающих предметы на базовом уровне, так как их программа обучения не подразумевает изучение ряда тем, включенных в кодификатор.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данный момент кодификаторы  ОГЭ содержат сопоставительную информацию по содержанию, соответствующем ФГОС 2021, и новым (видоизмененным) темам, которых ранее не было. В проектах кодификаторов ЕГЭ такого анализа нет, как и нет пометок, что эти изменения не затронут выпускников 2024.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90EA7-86E8-441D-B255-A2582373D71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94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37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4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60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35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7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85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8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3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5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3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34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2815" y="1343229"/>
            <a:ext cx="8637502" cy="285632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700" b="1" dirty="0">
                <a:solidFill>
                  <a:srgbClr val="C00000"/>
                </a:solidFill>
              </a:rPr>
              <a:t>Об изменениях </a:t>
            </a:r>
            <a:r>
              <a:rPr lang="ru-RU" sz="6700" b="1" dirty="0">
                <a:solidFill>
                  <a:srgbClr val="002060"/>
                </a:solidFill>
              </a:rPr>
              <a:t>в российской системе образования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5300" b="1" dirty="0">
                <a:solidFill>
                  <a:srgbClr val="002060"/>
                </a:solidFill>
              </a:rPr>
              <a:t>в 2023-2024 учебном </a:t>
            </a:r>
            <a:r>
              <a:rPr lang="ru-RU" sz="5300" b="1" dirty="0" smtClean="0">
                <a:solidFill>
                  <a:srgbClr val="002060"/>
                </a:solidFill>
              </a:rPr>
              <a:t>году</a:t>
            </a:r>
            <a:endParaRPr lang="ru-RU" sz="5625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7346" y="239542"/>
            <a:ext cx="109464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Lora"/>
              </a:rPr>
              <a:t>Основные положения федерального </a:t>
            </a:r>
            <a:r>
              <a:rPr lang="ru-RU" sz="2800" b="1" dirty="0" smtClean="0">
                <a:solidFill>
                  <a:srgbClr val="C00000"/>
                </a:solidFill>
                <a:latin typeface="Lora"/>
              </a:rPr>
              <a:t>закона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Lora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Lora"/>
              </a:rPr>
              <a:t>№ 479-ФЗ от 4 августа 2023 </a:t>
            </a:r>
            <a:r>
              <a:rPr lang="ru-RU" sz="2800" b="1" dirty="0" smtClean="0">
                <a:solidFill>
                  <a:srgbClr val="C00000"/>
                </a:solidFill>
                <a:latin typeface="Lora"/>
              </a:rPr>
              <a:t>года </a:t>
            </a:r>
            <a:r>
              <a:rPr lang="ru-RU" sz="2800" b="1" dirty="0" smtClean="0">
                <a:solidFill>
                  <a:srgbClr val="C00000"/>
                </a:solidFill>
                <a:latin typeface="PT Sans" panose="020B0503020203020204" pitchFamily="34" charset="-52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PT Sans" panose="020B0503020203020204" pitchFamily="34" charset="-52"/>
              </a:rPr>
              <a:t>О внесении изменений в Федеральный </a:t>
            </a:r>
            <a:r>
              <a:rPr lang="ru-RU" sz="2800" b="1" dirty="0" smtClean="0">
                <a:solidFill>
                  <a:srgbClr val="C00000"/>
                </a:solidFill>
                <a:latin typeface="PT Sans" panose="020B0503020203020204" pitchFamily="34" charset="-52"/>
              </a:rPr>
              <a:t>закон «</a:t>
            </a:r>
            <a:r>
              <a:rPr lang="ru-RU" sz="2800" b="1" dirty="0">
                <a:solidFill>
                  <a:srgbClr val="C00000"/>
                </a:solidFill>
                <a:latin typeface="PT Sans" panose="020B0503020203020204" pitchFamily="34" charset="-52"/>
              </a:rPr>
              <a:t>Об образовании в Российской Федерации»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Lor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6106" y="2026823"/>
            <a:ext cx="9747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образовательных программах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6557" y="2857782"/>
            <a:ext cx="1066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Lora"/>
              </a:rPr>
              <a:t>Предмет </a:t>
            </a:r>
            <a:r>
              <a:rPr lang="ru-RU" sz="2400" b="1" dirty="0">
                <a:solidFill>
                  <a:srgbClr val="C00000"/>
                </a:solidFill>
                <a:latin typeface="Lora"/>
              </a:rPr>
              <a:t>«Основы безопасности жизнедеятельности» </a:t>
            </a:r>
            <a:r>
              <a:rPr lang="ru-RU" sz="2400" dirty="0">
                <a:solidFill>
                  <a:srgbClr val="002060"/>
                </a:solidFill>
                <a:latin typeface="Lora"/>
              </a:rPr>
              <a:t>заменяется</a:t>
            </a:r>
            <a:r>
              <a:rPr lang="ru-RU" sz="2400" dirty="0">
                <a:solidFill>
                  <a:srgbClr val="C00000"/>
                </a:solidFill>
                <a:latin typeface="Lora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Lora"/>
              </a:rPr>
              <a:t>на </a:t>
            </a:r>
            <a:r>
              <a:rPr lang="ru-RU" sz="2400" b="1" dirty="0">
                <a:solidFill>
                  <a:srgbClr val="C00000"/>
                </a:solidFill>
                <a:latin typeface="Lora"/>
              </a:rPr>
              <a:t>«Основы безопасности и защиты Родины</a:t>
            </a:r>
            <a:r>
              <a:rPr lang="ru-RU" sz="2400" b="1" dirty="0" smtClean="0">
                <a:solidFill>
                  <a:srgbClr val="C00000"/>
                </a:solidFill>
                <a:latin typeface="Lora"/>
              </a:rPr>
              <a:t>» </a:t>
            </a:r>
            <a:r>
              <a:rPr lang="ru-RU" sz="2400" dirty="0" smtClean="0">
                <a:solidFill>
                  <a:srgbClr val="002060"/>
                </a:solidFill>
                <a:latin typeface="Lora"/>
              </a:rPr>
              <a:t>(с 1 сентября 2024 года)</a:t>
            </a:r>
            <a:endParaRPr lang="ru-RU" b="0" i="0" dirty="0">
              <a:solidFill>
                <a:srgbClr val="002060"/>
              </a:solidFill>
              <a:effectLst/>
              <a:latin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3811819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63598" y="1996688"/>
            <a:ext cx="4875694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«Серебряные» медали</a:t>
            </a: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4754" y="2795215"/>
            <a:ext cx="108790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PT Sans" panose="020B0503020203020204" pitchFamily="34" charset="-52"/>
              </a:rPr>
              <a:t>Закреплены </a:t>
            </a:r>
            <a:r>
              <a:rPr lang="ru-RU" sz="2400" dirty="0">
                <a:solidFill>
                  <a:srgbClr val="002060"/>
                </a:solidFill>
                <a:latin typeface="PT Sans" panose="020B0503020203020204" pitchFamily="34" charset="-52"/>
              </a:rPr>
              <a:t>положения о выдаче получившим среднее общее образование выпускникам при наличии итоговых оценок успеваемости "отлично" и не более двух итоговых оценок успеваемости "хорошо" по всем учебным предметам </a:t>
            </a:r>
            <a:r>
              <a:rPr lang="ru-RU" sz="2400" b="1" dirty="0">
                <a:solidFill>
                  <a:srgbClr val="C00000"/>
                </a:solidFill>
                <a:latin typeface="PT Sans" panose="020B0503020203020204" pitchFamily="34" charset="-52"/>
              </a:rPr>
              <a:t>медали "За особые успехи в учении" II </a:t>
            </a:r>
            <a:r>
              <a:rPr lang="ru-RU" sz="2400" b="1" dirty="0" smtClean="0">
                <a:solidFill>
                  <a:srgbClr val="C00000"/>
                </a:solidFill>
                <a:latin typeface="PT Sans" panose="020B0503020203020204" pitchFamily="34" charset="-52"/>
              </a:rPr>
              <a:t>степени</a:t>
            </a:r>
            <a:endParaRPr lang="ru-RU" sz="2400" b="1" dirty="0">
              <a:solidFill>
                <a:srgbClr val="002060"/>
              </a:solidFill>
              <a:latin typeface="PT Sans" panose="020B0503020203020204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7346" y="274712"/>
            <a:ext cx="109464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Lora"/>
              </a:rPr>
              <a:t>Основные положения федерального </a:t>
            </a:r>
            <a:r>
              <a:rPr lang="ru-RU" sz="2800" b="1" dirty="0" smtClean="0">
                <a:solidFill>
                  <a:srgbClr val="C00000"/>
                </a:solidFill>
                <a:latin typeface="Lora"/>
              </a:rPr>
              <a:t>закона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Lora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Lora"/>
              </a:rPr>
              <a:t>№ 479-ФЗ от 4 августа 2023 </a:t>
            </a:r>
            <a:r>
              <a:rPr lang="ru-RU" sz="2800" b="1" dirty="0" smtClean="0">
                <a:solidFill>
                  <a:srgbClr val="C00000"/>
                </a:solidFill>
                <a:latin typeface="Lora"/>
              </a:rPr>
              <a:t>года </a:t>
            </a:r>
            <a:r>
              <a:rPr lang="ru-RU" sz="2800" b="1" dirty="0" smtClean="0">
                <a:solidFill>
                  <a:srgbClr val="C00000"/>
                </a:solidFill>
                <a:latin typeface="PT Sans" panose="020B0503020203020204" pitchFamily="34" charset="-52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PT Sans" panose="020B0503020203020204" pitchFamily="34" charset="-52"/>
              </a:rPr>
              <a:t>О внесении изменений в Федеральный </a:t>
            </a:r>
            <a:r>
              <a:rPr lang="ru-RU" sz="2800" b="1" dirty="0" smtClean="0">
                <a:solidFill>
                  <a:srgbClr val="C00000"/>
                </a:solidFill>
                <a:latin typeface="PT Sans" panose="020B0503020203020204" pitchFamily="34" charset="-52"/>
              </a:rPr>
              <a:t>закон «</a:t>
            </a:r>
            <a:r>
              <a:rPr lang="ru-RU" sz="2800" b="1" dirty="0">
                <a:solidFill>
                  <a:srgbClr val="C00000"/>
                </a:solidFill>
                <a:latin typeface="PT Sans" panose="020B0503020203020204" pitchFamily="34" charset="-52"/>
              </a:rPr>
              <a:t>Об образовании в Российской Федерации»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22437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630" y="2139434"/>
            <a:ext cx="1154723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 сентября старшеклассникам будут преподавать историю по единому учебнику. Его авторами выступили помощник президента Владимир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Мединский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 ректор МГИМО Анатолий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Торкунов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Учебник «История России» для 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школьников                        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11-го класса включает в себя информацию с 1945 г. по начало XXI в. В новом учебнике полностью переписан раздел, посвященный 1970-м, 1980-м, 1990-м и 2000-м годам.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Учебник содержит главу «Россия сегодня. Специальная военная операция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4460" y="480359"/>
            <a:ext cx="6415924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Новый учебник истории</a:t>
            </a:r>
            <a:endParaRPr lang="ru-RU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26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0307" y="410020"/>
            <a:ext cx="7131183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Новые правила ЕГЭ и ОГЭ</a:t>
            </a:r>
            <a:endParaRPr lang="ru-RU" sz="4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992" y="1304492"/>
            <a:ext cx="11951677" cy="555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Подать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заявление на участие в 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ГИА можно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дистанционно, итоговое собеседование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будет пройти онлайн. Дату последнего перенесут с первого рабочего понедельника мая на третий понедельник апреля.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Ученики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9-х и 11-х классов при наличии уважительной причины смогут изменить перечень предметов и сроки сдачи экзаменов.</a:t>
            </a:r>
            <a:endParaRPr lang="ru-RU" sz="2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сдавали экзамен в основной период, обязаны получить результаты не позднее чем через десять календарных дней после его проведения. В дополнительный период и в резервные сроки это ограничение составит пять календарных дней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9-классники,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не смогли сдать ОГЭ в срок последней сентябрьской пересдачи, в следующем году смогут изменить предметы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11-классники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 предстоит ЕГЭ, смогут менять уровень экзамена по математике с базового на профильный, либо наоборот. Также можно будет менять и пополнять список предметов для сдачи, но аттестацию по ним придется проходить в резервные сроки.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57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ГИА-2024: проекты демоверсий, кодификаторов и спецификаций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73" y="2282825"/>
            <a:ext cx="11063654" cy="199023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На ФИПИ опубликованы </a:t>
            </a:r>
            <a:r>
              <a:rPr lang="ru-RU" sz="2400" b="1" dirty="0" smtClean="0">
                <a:solidFill>
                  <a:srgbClr val="002060"/>
                </a:solidFill>
              </a:rPr>
              <a:t>ПРОЕКТЫ </a:t>
            </a:r>
            <a:r>
              <a:rPr lang="ru-RU" sz="2400" dirty="0">
                <a:solidFill>
                  <a:srgbClr val="002060"/>
                </a:solidFill>
              </a:rPr>
              <a:t>документов, определяющих структуру и содержание контрольных измерительных материалов основного государственного экзамена </a:t>
            </a:r>
            <a:r>
              <a:rPr lang="ru-RU" sz="2400" dirty="0" smtClean="0">
                <a:solidFill>
                  <a:srgbClr val="002060"/>
                </a:solidFill>
              </a:rPr>
              <a:t>и единого государственного экзамена 2024 года.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До 30 сентября 2023 года будет проходить этап общественно-профессионального обсуждения </a:t>
            </a:r>
            <a:r>
              <a:rPr lang="ru-RU" sz="2400" dirty="0">
                <a:solidFill>
                  <a:srgbClr val="002060"/>
                </a:solidFill>
              </a:rPr>
              <a:t>данных материалов. </a:t>
            </a:r>
          </a:p>
        </p:txBody>
      </p:sp>
    </p:spTree>
    <p:extLst>
      <p:ext uri="{BB962C8B-B14F-4D97-AF65-F5344CB8AC3E}">
        <p14:creationId xmlns:p14="http://schemas.microsoft.com/office/powerpoint/2010/main" val="624215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631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Изменения в кодификаторах ГИА-2024 (ОГЭ, ЕГЭ)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7487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Внесены изменения в перечень тем и разделов (в большей степени это затронуло предметы социально-гуманитарного спектра).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В тексте кодификатора есть темы, которые соответствуют только рабочей программе </a:t>
            </a:r>
            <a:r>
              <a:rPr lang="ru-RU" sz="2400" dirty="0" smtClean="0">
                <a:solidFill>
                  <a:srgbClr val="002060"/>
                </a:solidFill>
              </a:rPr>
              <a:t>профильного (углубленного) </a:t>
            </a:r>
            <a:r>
              <a:rPr lang="ru-RU" sz="2400" dirty="0">
                <a:solidFill>
                  <a:srgbClr val="002060"/>
                </a:solidFill>
              </a:rPr>
              <a:t>уровня. </a:t>
            </a:r>
            <a:r>
              <a:rPr lang="ru-RU" sz="2400" dirty="0" smtClean="0">
                <a:solidFill>
                  <a:srgbClr val="002060"/>
                </a:solidFill>
              </a:rPr>
              <a:t>На </a:t>
            </a:r>
            <a:r>
              <a:rPr lang="ru-RU" sz="2400" dirty="0">
                <a:solidFill>
                  <a:srgbClr val="002060"/>
                </a:solidFill>
              </a:rPr>
              <a:t>“базовом” уровне этих тем </a:t>
            </a:r>
            <a:r>
              <a:rPr lang="ru-RU" sz="2400" dirty="0" smtClean="0">
                <a:solidFill>
                  <a:srgbClr val="002060"/>
                </a:solidFill>
              </a:rPr>
              <a:t>нет.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 </a:t>
            </a:r>
            <a:r>
              <a:rPr lang="ru-RU" sz="2400" dirty="0">
                <a:solidFill>
                  <a:srgbClr val="002060"/>
                </a:solidFill>
              </a:rPr>
              <a:t>кодификаторе </a:t>
            </a:r>
            <a:r>
              <a:rPr lang="ru-RU" sz="2400" dirty="0" smtClean="0">
                <a:solidFill>
                  <a:srgbClr val="002060"/>
                </a:solidFill>
              </a:rPr>
              <a:t>ОГЭ </a:t>
            </a:r>
            <a:r>
              <a:rPr lang="ru-RU" sz="2400" dirty="0">
                <a:solidFill>
                  <a:srgbClr val="002060"/>
                </a:solidFill>
              </a:rPr>
              <a:t>особо </a:t>
            </a:r>
            <a:r>
              <a:rPr lang="ru-RU" sz="2400" dirty="0" smtClean="0">
                <a:solidFill>
                  <a:srgbClr val="002060"/>
                </a:solidFill>
              </a:rPr>
              <a:t>обозначены </a:t>
            </a:r>
            <a:r>
              <a:rPr lang="ru-RU" sz="2400" dirty="0">
                <a:solidFill>
                  <a:srgbClr val="002060"/>
                </a:solidFill>
              </a:rPr>
              <a:t>темы, которые соответствуют только новым рабочим </a:t>
            </a:r>
            <a:r>
              <a:rPr lang="ru-RU" sz="2400" dirty="0" smtClean="0">
                <a:solidFill>
                  <a:srgbClr val="002060"/>
                </a:solidFill>
              </a:rPr>
              <a:t>программам </a:t>
            </a:r>
            <a:r>
              <a:rPr lang="ru-RU" sz="2400" dirty="0">
                <a:solidFill>
                  <a:srgbClr val="002060"/>
                </a:solidFill>
              </a:rPr>
              <a:t>и не будут </a:t>
            </a:r>
            <a:r>
              <a:rPr lang="ru-RU" sz="2400" dirty="0" smtClean="0">
                <a:solidFill>
                  <a:srgbClr val="002060"/>
                </a:solidFill>
              </a:rPr>
              <a:t>проверяться </a:t>
            </a:r>
            <a:r>
              <a:rPr lang="ru-RU" sz="2400" dirty="0">
                <a:solidFill>
                  <a:srgbClr val="002060"/>
                </a:solidFill>
              </a:rPr>
              <a:t>в </a:t>
            </a:r>
            <a:r>
              <a:rPr lang="ru-RU" sz="2400" dirty="0" smtClean="0">
                <a:solidFill>
                  <a:srgbClr val="002060"/>
                </a:solidFill>
              </a:rPr>
              <a:t>ОГЭ-2024 (в ЕГЭ таких пометок на данный момент нет).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23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114" t="15395" r="8376" b="6942"/>
          <a:stretch/>
        </p:blipFill>
        <p:spPr>
          <a:xfrm>
            <a:off x="688729" y="184639"/>
            <a:ext cx="11089763" cy="57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sp>
        <p:nvSpPr>
          <p:cNvPr id="2" name="Прямоугольник 1"/>
          <p:cNvSpPr/>
          <p:nvPr/>
        </p:nvSpPr>
        <p:spPr>
          <a:xfrm>
            <a:off x="1123069" y="151335"/>
            <a:ext cx="930425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9A0000"/>
                </a:solidFill>
                <a:latin typeface="+mj-lt"/>
              </a:rPr>
              <a:t>«ШКОЛА МИНПРОСВЕЩЕНИЯ РОССИИ»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950" y="977632"/>
            <a:ext cx="7546495" cy="512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7" y="404664"/>
            <a:ext cx="995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Наполняемость </a:t>
            </a:r>
            <a:r>
              <a:rPr lang="ru-RU" b="1" dirty="0" smtClean="0"/>
              <a:t>школ, реализующих адаптированные общеобразовательные программы для детей с тяжелыми речевыми нарушениями и задержкой психического развития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22449290"/>
              </p:ext>
            </p:extLst>
          </p:nvPr>
        </p:nvGraphicFramePr>
        <p:xfrm>
          <a:off x="899591" y="1199408"/>
          <a:ext cx="9978205" cy="4643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0300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57200" y="332656"/>
            <a:ext cx="10907486" cy="5901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Образование обучающихся с ОВЗ может быть организовано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как совместно с другими обучающимися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так и в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отдельных классах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группах или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отдельных организациях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осуществляющих образовательную деятельность.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п. 4 ст. 79 Федерального закона от 29.12.2012 N 273-ФЗ "Об образовании в Российской Федерации"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94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389381" y="2634695"/>
            <a:ext cx="7922758" cy="15737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450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051142" y="1960775"/>
            <a:ext cx="414782" cy="44306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259292" y="367646"/>
            <a:ext cx="556181" cy="49962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66925" y="474406"/>
            <a:ext cx="1061677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j-lt"/>
              </a:rPr>
              <a:t>ЕДИНОЕ </a:t>
            </a:r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 ОБРАЗОВАТЕЛЬНОЕ  </a:t>
            </a:r>
            <a:r>
              <a:rPr lang="ru-RU" sz="4000" b="1" dirty="0">
                <a:solidFill>
                  <a:srgbClr val="002060"/>
                </a:solidFill>
                <a:latin typeface="+mj-lt"/>
              </a:rPr>
              <a:t>ПРОСТРАНСТВО</a:t>
            </a:r>
          </a:p>
        </p:txBody>
      </p:sp>
      <p:pic>
        <p:nvPicPr>
          <p:cNvPr id="9" name="Slide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2794"/>
          <a:stretch/>
        </p:blipFill>
        <p:spPr>
          <a:xfrm>
            <a:off x="6315588" y="2754093"/>
            <a:ext cx="5876412" cy="33704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4025" t="34008" r="32155" b="19648"/>
          <a:stretch/>
        </p:blipFill>
        <p:spPr>
          <a:xfrm>
            <a:off x="252098" y="1497316"/>
            <a:ext cx="6012869" cy="357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280" t="22758" r="19592" b="10666"/>
          <a:stretch/>
        </p:blipFill>
        <p:spPr>
          <a:xfrm>
            <a:off x="1579480" y="901997"/>
            <a:ext cx="9079521" cy="5682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6514" y="194111"/>
            <a:ext cx="1036548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ЗОЛОТОЙ СТАНДАРТ ОБРАЗОВАНИЯ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5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11455" t="19623" r="15574" b="49550"/>
          <a:stretch/>
        </p:blipFill>
        <p:spPr>
          <a:xfrm>
            <a:off x="1131395" y="2934432"/>
            <a:ext cx="10497312" cy="249455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989801" y="2164991"/>
            <a:ext cx="57651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2023-2024 учебный год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81050" y="277729"/>
            <a:ext cx="10365486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Обновленные федеральные государственные образовательные стандарты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0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221" t="21726" r="19712" b="17572"/>
          <a:stretch/>
        </p:blipFill>
        <p:spPr>
          <a:xfrm>
            <a:off x="808892" y="422031"/>
            <a:ext cx="11034346" cy="588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/>
          </p:cNvSpPr>
          <p:nvPr/>
        </p:nvSpPr>
        <p:spPr>
          <a:xfrm>
            <a:off x="679937" y="1899546"/>
            <a:ext cx="11330763" cy="41785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Федеральным законом от 24 сентября 2022 г. № 371-ФЗ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Федерации».</a:t>
            </a:r>
          </a:p>
          <a:p>
            <a:r>
              <a:rPr lang="ru-RU" b="1" dirty="0" smtClean="0"/>
              <a:t>Про учебники:</a:t>
            </a:r>
          </a:p>
          <a:p>
            <a:r>
              <a:rPr lang="ru-RU" dirty="0" smtClean="0"/>
              <a:t>Федеральный перечень учебников в </a:t>
            </a:r>
            <a:r>
              <a:rPr lang="ru-RU" dirty="0" smtClean="0">
                <a:solidFill>
                  <a:srgbClr val="C00000"/>
                </a:solidFill>
              </a:rPr>
              <a:t>приложении 1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к Приказу № 858 от 21.09.2022.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По каждому предмету одна предметная линия – базовый и углубленный уровень.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Приложение 2. </a:t>
            </a:r>
            <a:r>
              <a:rPr lang="ru-RU" dirty="0" smtClean="0"/>
              <a:t>Оговаривает «предельный срок использования ДРУГИХ учебников»</a:t>
            </a:r>
          </a:p>
          <a:p>
            <a:r>
              <a:rPr lang="ru-RU" dirty="0" smtClean="0"/>
              <a:t>1, 5, 10 классы до августа 2023 г.</a:t>
            </a:r>
          </a:p>
          <a:p>
            <a:r>
              <a:rPr lang="ru-RU" dirty="0" smtClean="0"/>
              <a:t>2 и 6 классы – до августа 2024 г.</a:t>
            </a:r>
          </a:p>
          <a:p>
            <a:r>
              <a:rPr lang="ru-RU" dirty="0" smtClean="0"/>
              <a:t>3 и 7 классы – до августа 2026 г. и т.д.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1675" y="87924"/>
            <a:ext cx="10972800" cy="6847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перечень учебников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7860" y="772704"/>
            <a:ext cx="1097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Меняется </a:t>
            </a:r>
            <a:r>
              <a:rPr lang="ru-RU" dirty="0">
                <a:solidFill>
                  <a:srgbClr val="C00000"/>
                </a:solidFill>
              </a:rPr>
              <a:t>и порядок создания </a:t>
            </a:r>
            <a:r>
              <a:rPr lang="ru-RU" dirty="0" smtClean="0">
                <a:solidFill>
                  <a:srgbClr val="C00000"/>
                </a:solidFill>
              </a:rPr>
              <a:t>учебников. Теперь </a:t>
            </a:r>
            <a:r>
              <a:rPr lang="ru-RU" dirty="0" err="1">
                <a:solidFill>
                  <a:srgbClr val="C00000"/>
                </a:solidFill>
              </a:rPr>
              <a:t>Минпросвещения</a:t>
            </a:r>
            <a:r>
              <a:rPr lang="ru-RU" dirty="0">
                <a:solidFill>
                  <a:srgbClr val="C00000"/>
                </a:solidFill>
              </a:rPr>
              <a:t> будет осуществлять госзаказ на разработку учебников и утверждать их авторский коллектив. Переходный период, в течение которого школам нужно будет поменять учебники, составляет пять лет. </a:t>
            </a:r>
          </a:p>
        </p:txBody>
      </p:sp>
    </p:spTree>
    <p:extLst>
      <p:ext uri="{BB962C8B-B14F-4D97-AF65-F5344CB8AC3E}">
        <p14:creationId xmlns:p14="http://schemas.microsoft.com/office/powerpoint/2010/main" val="8526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488739"/>
              </p:ext>
            </p:extLst>
          </p:nvPr>
        </p:nvGraphicFramePr>
        <p:xfrm>
          <a:off x="496521" y="149470"/>
          <a:ext cx="109728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3" imgW="10972800" imgH="6172200" progId="AcroExch.Document.11">
                  <p:embed/>
                </p:oleObj>
              </mc:Choice>
              <mc:Fallback>
                <p:oleObj name="Acrobat Document" r:id="rId3" imgW="10972800" imgH="6172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521" y="149470"/>
                        <a:ext cx="10972800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5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7346" y="239542"/>
            <a:ext cx="109464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Lora"/>
              </a:rPr>
              <a:t>Основные положения федерального </a:t>
            </a:r>
            <a:r>
              <a:rPr lang="ru-RU" sz="2800" b="1" dirty="0" smtClean="0">
                <a:solidFill>
                  <a:srgbClr val="C00000"/>
                </a:solidFill>
                <a:latin typeface="Lora"/>
              </a:rPr>
              <a:t>закона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Lora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Lora"/>
              </a:rPr>
              <a:t>№ 479-ФЗ от 4 августа 2023 </a:t>
            </a:r>
            <a:r>
              <a:rPr lang="ru-RU" sz="2800" b="1" dirty="0" smtClean="0">
                <a:solidFill>
                  <a:srgbClr val="C00000"/>
                </a:solidFill>
                <a:latin typeface="Lora"/>
              </a:rPr>
              <a:t>года </a:t>
            </a:r>
            <a:r>
              <a:rPr lang="ru-RU" sz="2800" b="1" dirty="0" smtClean="0">
                <a:solidFill>
                  <a:srgbClr val="C00000"/>
                </a:solidFill>
                <a:latin typeface="PT Sans" panose="020B0503020203020204" pitchFamily="34" charset="-52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PT Sans" panose="020B0503020203020204" pitchFamily="34" charset="-52"/>
              </a:rPr>
              <a:t>О внесении изменений в Федеральный </a:t>
            </a:r>
            <a:r>
              <a:rPr lang="ru-RU" sz="2800" b="1" dirty="0" smtClean="0">
                <a:solidFill>
                  <a:srgbClr val="C00000"/>
                </a:solidFill>
                <a:latin typeface="PT Sans" panose="020B0503020203020204" pitchFamily="34" charset="-52"/>
              </a:rPr>
              <a:t>закон «</a:t>
            </a:r>
            <a:r>
              <a:rPr lang="ru-RU" sz="2800" b="1" dirty="0">
                <a:solidFill>
                  <a:srgbClr val="C00000"/>
                </a:solidFill>
                <a:latin typeface="PT Sans" panose="020B0503020203020204" pitchFamily="34" charset="-52"/>
              </a:rPr>
              <a:t>Об образовании в Российской Федерации»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Lor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63929" y="1792136"/>
            <a:ext cx="4652877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Трудовое воспитание</a:t>
            </a: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7726" y="2253470"/>
            <a:ext cx="1159427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PT Sans" panose="020B0503020203020204" pitchFamily="3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PT Sans" panose="020B0503020203020204" pitchFamily="34" charset="-52"/>
              </a:rPr>
              <a:t>Поправками </a:t>
            </a:r>
            <a:r>
              <a:rPr lang="ru-RU" sz="2400" dirty="0">
                <a:solidFill>
                  <a:srgbClr val="002060"/>
                </a:solidFill>
                <a:latin typeface="PT Sans" panose="020B0503020203020204" pitchFamily="34" charset="-52"/>
              </a:rPr>
              <a:t>в Законе об образовании закреплены обязанности обучающихся поддерживать чистоту и порядок в образовательной организации, а также с учетом возрастных и психофизических особенностей участвовать в общественно полезном труде, предусмотренном образовательной программой.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PT Sans" panose="020B0503020203020204" pitchFamily="34" charset="-52"/>
              </a:rPr>
              <a:t>Исключен запрет на привлечение обучающихся к труду, не предусмотренному образовательной программой, без их согласия и согласия законных представителей - вместо этого установлено, что такое привлечение обучающихся к труду осуществляется в соответствии с требованиями трудового законодательства</a:t>
            </a:r>
            <a:r>
              <a:rPr lang="ru-RU" sz="2400" dirty="0" smtClean="0">
                <a:solidFill>
                  <a:srgbClr val="002060"/>
                </a:solidFill>
                <a:latin typeface="PT Sans" panose="020B0503020203020204" pitchFamily="34" charset="-52"/>
              </a:rPr>
              <a:t>.</a:t>
            </a:r>
            <a:endParaRPr lang="ru-RU" sz="2400" dirty="0">
              <a:solidFill>
                <a:srgbClr val="002060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8147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7346" y="239542"/>
            <a:ext cx="109464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Lora"/>
              </a:rPr>
              <a:t>Основные положения федерального </a:t>
            </a:r>
            <a:r>
              <a:rPr lang="ru-RU" sz="2800" b="1" dirty="0" smtClean="0">
                <a:solidFill>
                  <a:srgbClr val="C00000"/>
                </a:solidFill>
                <a:latin typeface="Lora"/>
              </a:rPr>
              <a:t>закона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Lora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Lora"/>
              </a:rPr>
              <a:t>№ 479-ФЗ от 4 августа 2023 </a:t>
            </a:r>
            <a:r>
              <a:rPr lang="ru-RU" sz="2800" b="1" dirty="0" smtClean="0">
                <a:solidFill>
                  <a:srgbClr val="C00000"/>
                </a:solidFill>
                <a:latin typeface="Lora"/>
              </a:rPr>
              <a:t>года </a:t>
            </a:r>
            <a:r>
              <a:rPr lang="ru-RU" sz="2800" b="1" dirty="0" smtClean="0">
                <a:solidFill>
                  <a:srgbClr val="C00000"/>
                </a:solidFill>
                <a:latin typeface="PT Sans" panose="020B0503020203020204" pitchFamily="34" charset="-52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PT Sans" panose="020B0503020203020204" pitchFamily="34" charset="-52"/>
              </a:rPr>
              <a:t>О внесении изменений в Федеральный </a:t>
            </a:r>
            <a:r>
              <a:rPr lang="ru-RU" sz="2800" b="1" dirty="0" smtClean="0">
                <a:solidFill>
                  <a:srgbClr val="C00000"/>
                </a:solidFill>
                <a:latin typeface="PT Sans" panose="020B0503020203020204" pitchFamily="34" charset="-52"/>
              </a:rPr>
              <a:t>закон «</a:t>
            </a:r>
            <a:r>
              <a:rPr lang="ru-RU" sz="2800" b="1" dirty="0">
                <a:solidFill>
                  <a:srgbClr val="C00000"/>
                </a:solidFill>
                <a:latin typeface="PT Sans" panose="020B0503020203020204" pitchFamily="34" charset="-52"/>
              </a:rPr>
              <a:t>Об образовании в Российской Федерации»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Lor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6445" y="1886146"/>
            <a:ext cx="9747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программах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7346" y="2629183"/>
            <a:ext cx="111750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С 1 </a:t>
            </a:r>
            <a:r>
              <a:rPr lang="ru-RU" sz="2400" dirty="0">
                <a:solidFill>
                  <a:srgbClr val="002060"/>
                </a:solidFill>
              </a:rPr>
              <a:t>сентября 2023 г. образовательные организации должны включить в образовательную программу среднего общего образования федеральную рабочую программу по учебному предмету </a:t>
            </a:r>
            <a:r>
              <a:rPr lang="ru-RU" sz="2400" dirty="0" smtClean="0">
                <a:solidFill>
                  <a:srgbClr val="002060"/>
                </a:solidFill>
              </a:rPr>
              <a:t>«Основы </a:t>
            </a:r>
            <a:r>
              <a:rPr lang="ru-RU" sz="2400" dirty="0">
                <a:solidFill>
                  <a:srgbClr val="002060"/>
                </a:solidFill>
              </a:rPr>
              <a:t>безопасности </a:t>
            </a:r>
            <a:r>
              <a:rPr lang="ru-RU" sz="2400" dirty="0" smtClean="0">
                <a:solidFill>
                  <a:srgbClr val="002060"/>
                </a:solidFill>
              </a:rPr>
              <a:t>жизнедеятельности», </a:t>
            </a:r>
            <a:r>
              <a:rPr lang="ru-RU" sz="2400" dirty="0">
                <a:solidFill>
                  <a:srgbClr val="C00000"/>
                </a:solidFill>
              </a:rPr>
              <a:t>предусмотрев обязательные модули по изучению НВП</a:t>
            </a:r>
            <a:r>
              <a:rPr lang="ru-RU" sz="2400" dirty="0">
                <a:solidFill>
                  <a:srgbClr val="002060"/>
                </a:solidFill>
              </a:rPr>
              <a:t>, а также обязательное </a:t>
            </a:r>
            <a:r>
              <a:rPr lang="ru-RU" sz="2400" dirty="0">
                <a:solidFill>
                  <a:srgbClr val="C00000"/>
                </a:solidFill>
              </a:rPr>
              <a:t>проведение 5-дневных учебных сборов в соответствии с образовательной программой </a:t>
            </a:r>
            <a:r>
              <a:rPr lang="ru-RU" sz="2400" dirty="0" smtClean="0">
                <a:solidFill>
                  <a:srgbClr val="C00000"/>
                </a:solidFill>
              </a:rPr>
              <a:t>«Начальная </a:t>
            </a:r>
            <a:r>
              <a:rPr lang="ru-RU" sz="2400" dirty="0">
                <a:solidFill>
                  <a:srgbClr val="C00000"/>
                </a:solidFill>
              </a:rPr>
              <a:t>военная </a:t>
            </a:r>
            <a:r>
              <a:rPr lang="ru-RU" sz="2400" dirty="0" smtClean="0">
                <a:solidFill>
                  <a:srgbClr val="C00000"/>
                </a:solidFill>
              </a:rPr>
              <a:t>подготовка» </a:t>
            </a:r>
            <a:r>
              <a:rPr lang="ru-RU" sz="2400" dirty="0">
                <a:solidFill>
                  <a:srgbClr val="C00000"/>
                </a:solidFill>
              </a:rPr>
              <a:t>(учебные сборы по основам военной службы).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При </a:t>
            </a:r>
            <a:r>
              <a:rPr lang="ru-RU" sz="2400" dirty="0">
                <a:solidFill>
                  <a:srgbClr val="002060"/>
                </a:solidFill>
              </a:rPr>
              <a:t>этом общеобразовательная организация самостоятельно определяет порядок проведения учебных сборов, распределение часов в течение учебного года.</a:t>
            </a:r>
          </a:p>
        </p:txBody>
      </p:sp>
    </p:spTree>
    <p:extLst>
      <p:ext uri="{BB962C8B-B14F-4D97-AF65-F5344CB8AC3E}">
        <p14:creationId xmlns:p14="http://schemas.microsoft.com/office/powerpoint/2010/main" val="209303159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1097</TotalTime>
  <Words>849</Words>
  <Application>Microsoft Office PowerPoint</Application>
  <PresentationFormat>Широкоэкранный</PresentationFormat>
  <Paragraphs>63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Lora</vt:lpstr>
      <vt:lpstr>PT Sans</vt:lpstr>
      <vt:lpstr>Times New Roman</vt:lpstr>
      <vt:lpstr>Ретро</vt:lpstr>
      <vt:lpstr>Acrobat Document</vt:lpstr>
      <vt:lpstr>Об изменениях в российской системе образования в 2023-2024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перечень учебников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ГИА-2024: проекты демоверсий, кодификаторов и спецификаций</vt:lpstr>
      <vt:lpstr>Изменения в кодификаторах ГИА-2024 (ОГЭ, ЕГЭ)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komleva</cp:lastModifiedBy>
  <cp:revision>89</cp:revision>
  <dcterms:created xsi:type="dcterms:W3CDTF">2023-08-23T06:55:04Z</dcterms:created>
  <dcterms:modified xsi:type="dcterms:W3CDTF">2023-09-14T10:39:27Z</dcterms:modified>
</cp:coreProperties>
</file>