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5" r:id="rId3"/>
    <p:sldId id="276" r:id="rId4"/>
    <p:sldId id="265" r:id="rId5"/>
    <p:sldId id="259" r:id="rId6"/>
    <p:sldId id="274" r:id="rId7"/>
    <p:sldId id="260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62" r:id="rId16"/>
    <p:sldId id="258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6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556048" y="132904"/>
            <a:ext cx="7336432" cy="6552728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77" y="5322583"/>
            <a:ext cx="6537742" cy="134677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79512" y="116632"/>
            <a:ext cx="1224136" cy="6552728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5" y="260648"/>
            <a:ext cx="1059785" cy="7372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5" y="4581128"/>
            <a:ext cx="1059785" cy="7372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5" y="5661248"/>
            <a:ext cx="1059785" cy="7372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03726"/>
            <a:ext cx="1059785" cy="7372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55854"/>
            <a:ext cx="1059785" cy="7372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251598"/>
            <a:ext cx="1059785" cy="7372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EB89-ABB1-41A7-AC47-3FED362D5339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AE10-1407-4223-9C8A-EE28E3D9C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82875"/>
      </p:ext>
    </p:extLst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EB89-ABB1-41A7-AC47-3FED362D5339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AE10-1407-4223-9C8A-EE28E3D9C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39914"/>
      </p:ext>
    </p:extLst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EB89-ABB1-41A7-AC47-3FED362D5339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AE10-1407-4223-9C8A-EE28E3D9C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30094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192"/>
            <a:ext cx="8712968" cy="1538081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EB89-ABB1-41A7-AC47-3FED362D5339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AE10-1407-4223-9C8A-EE28E3D9C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35546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EB89-ABB1-41A7-AC47-3FED362D5339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AE10-1407-4223-9C8A-EE28E3D9C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16072"/>
      </p:ext>
    </p:extLst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EB89-ABB1-41A7-AC47-3FED362D5339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AE10-1407-4223-9C8A-EE28E3D9C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99722"/>
      </p:ext>
    </p:extLst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EB89-ABB1-41A7-AC47-3FED362D5339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AE10-1407-4223-9C8A-EE28E3D9C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34841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EB89-ABB1-41A7-AC47-3FED362D5339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AE10-1407-4223-9C8A-EE28E3D9C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37139"/>
      </p:ext>
    </p:extLst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EB89-ABB1-41A7-AC47-3FED362D5339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AE10-1407-4223-9C8A-EE28E3D9C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90819"/>
      </p:ext>
    </p:extLst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EB89-ABB1-41A7-AC47-3FED362D5339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AE10-1407-4223-9C8A-EE28E3D9C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73536"/>
      </p:ext>
    </p:extLst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EB89-ABB1-41A7-AC47-3FED362D5339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AE10-1407-4223-9C8A-EE28E3D9C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446881"/>
      </p:ext>
    </p:extLst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EB89-ABB1-41A7-AC47-3FED362D5339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6AE10-1407-4223-9C8A-EE28E3D9C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3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datai/kosmos-gorod-transport/Gorod-Teatr.files/0006-010-Mnogo-zamechatelnykh-oper-i-baletov-postavleno-po-skazkam.jpg" TargetMode="External"/><Relationship Id="rId13" Type="http://schemas.openxmlformats.org/officeDocument/2006/relationships/hyperlink" Target="http://www.pereedemspb.ru/assets/images/51769f760430c5317d6af510b2b47fa0.jpg" TargetMode="External"/><Relationship Id="rId3" Type="http://schemas.openxmlformats.org/officeDocument/2006/relationships/hyperlink" Target="http://www.playcast.ru/uploads/2014/12/23/11226359.gif" TargetMode="External"/><Relationship Id="rId7" Type="http://schemas.openxmlformats.org/officeDocument/2006/relationships/hyperlink" Target="http://www.muz-urok.ru/takt.htm" TargetMode="External"/><Relationship Id="rId12" Type="http://schemas.openxmlformats.org/officeDocument/2006/relationships/hyperlink" Target="http://ecoelets.ru/wp-content/uploads/2012/02/x_17fd11e6-310x232.jpg" TargetMode="External"/><Relationship Id="rId2" Type="http://schemas.openxmlformats.org/officeDocument/2006/relationships/hyperlink" Target="http://razdeti.ru/semeinaja-biblioteka/detskie-zagadki/muzykalnye-zagadki-s-otvetami.html" TargetMode="External"/><Relationship Id="rId16" Type="http://schemas.openxmlformats.org/officeDocument/2006/relationships/hyperlink" Target="http://screens-hd.ru/img/articles/Jun/10/c2cc04eaf87302ba6fb46be2ec70f41c/2.jp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ventspro.ru/sites/default/files/imagecache/xarticle-list/article/5725/2015/36/igra_horovod.jpg" TargetMode="External"/><Relationship Id="rId11" Type="http://schemas.openxmlformats.org/officeDocument/2006/relationships/hyperlink" Target="http://www.clker.com/cliparts/4/b/b/9/13826473281801647179standart-music-staff-vector-1289644-md.png" TargetMode="External"/><Relationship Id="rId5" Type="http://schemas.openxmlformats.org/officeDocument/2006/relationships/hyperlink" Target="http://img05.blogcu.com/v2/images/big/y/e/n/yenihayat10/yenihayat10_1266435984.jpg" TargetMode="External"/><Relationship Id="rId15" Type="http://schemas.openxmlformats.org/officeDocument/2006/relationships/hyperlink" Target="http://lh5.ggpht.com/5UojGaT4xtSJbFbadSHydGjnweEq3NYWQU5UCAneR7LhlmndeohEbooKl7BiDcJzIPI=w300" TargetMode="External"/><Relationship Id="rId10" Type="http://schemas.openxmlformats.org/officeDocument/2006/relationships/hyperlink" Target="http://www.krivitsky.ru/gallery/plog-content/thumbs/________-______________-____________-____________________/________________-____________________/large/17-__._______________________-____________1.jpg" TargetMode="External"/><Relationship Id="rId4" Type="http://schemas.openxmlformats.org/officeDocument/2006/relationships/hyperlink" Target="http://www.playcast.ru/uploads/2014/12/20/11180292.png" TargetMode="External"/><Relationship Id="rId9" Type="http://schemas.openxmlformats.org/officeDocument/2006/relationships/hyperlink" Target="http://ushnia.pp.ua/wp-content/uploads/2015/02/sl1xHdnO5ns.jpg" TargetMode="External"/><Relationship Id="rId14" Type="http://schemas.openxmlformats.org/officeDocument/2006/relationships/hyperlink" Target="http://3.bp.blogspot.com/-m-oGBU3zTvE/UY9edcq689I/AAAAAAAAAME/oE4O-ocT-Q8/s320/tugrildu1544285977512013-04-19-09-44%5bwww.urlag.mn%5d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9224/16969765.145/0_75db6_df52046_orig.png" TargetMode="External"/><Relationship Id="rId2" Type="http://schemas.openxmlformats.org/officeDocument/2006/relationships/hyperlink" Target="http://img-fotki.yandex.ru/get/9512/16969765.169/0_7b5bc_213d5ec8_L.p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laycast.ru/uploads/2014/12/20/111802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-142900"/>
            <a:ext cx="7620000" cy="2181225"/>
          </a:xfrm>
          <a:prstGeom prst="rect">
            <a:avLst/>
          </a:prstGeom>
          <a:noFill/>
        </p:spPr>
      </p:pic>
      <p:pic>
        <p:nvPicPr>
          <p:cNvPr id="13316" name="Picture 4" descr="http://lh5.ggpht.com/5UojGaT4xtSJbFbadSHydGjnweEq3NYWQU5UCAneR7LhlmndeohEbooKl7BiDcJzIPI=w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857364"/>
            <a:ext cx="2857500" cy="2857500"/>
          </a:xfrm>
          <a:prstGeom prst="rect">
            <a:avLst/>
          </a:prstGeom>
          <a:noFill/>
        </p:spPr>
      </p:pic>
      <p:pic>
        <p:nvPicPr>
          <p:cNvPr id="13318" name="Picture 6" descr="http://screens-hd.ru/img/articles/Jun/10/c2cc04eaf87302ba6fb46be2ec70f41c/2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357430"/>
            <a:ext cx="2381250" cy="2381250"/>
          </a:xfrm>
          <a:prstGeom prst="rect">
            <a:avLst/>
          </a:prstGeom>
          <a:noFill/>
        </p:spPr>
      </p:pic>
      <p:pic>
        <p:nvPicPr>
          <p:cNvPr id="13320" name="Picture 8" descr="http://screens-hd.ru/img/articles/Jun/10/c2cc04eaf87302ba6fb46be2ec70f41c/2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357430"/>
            <a:ext cx="2381250" cy="238125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AFE8E8-1C4F-735F-521E-B66CA198A69A}"/>
              </a:ext>
            </a:extLst>
          </p:cNvPr>
          <p:cNvSpPr txBox="1"/>
          <p:nvPr/>
        </p:nvSpPr>
        <p:spPr>
          <a:xfrm>
            <a:off x="2241602" y="5033969"/>
            <a:ext cx="55122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endParaRPr lang="ru-RU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E0921-C845-9EC1-B5CA-B27DD655559E}"/>
              </a:ext>
            </a:extLst>
          </p:cNvPr>
          <p:cNvSpPr txBox="1"/>
          <p:nvPr/>
        </p:nvSpPr>
        <p:spPr>
          <a:xfrm>
            <a:off x="1979712" y="1330046"/>
            <a:ext cx="52560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chemeClr val="accent3">
                    <a:lumMod val="50000"/>
                  </a:schemeClr>
                </a:solidFill>
              </a:rPr>
              <a:t>Музыкальные</a:t>
            </a:r>
            <a:endParaRPr lang="ru-RU" sz="5400" dirty="0"/>
          </a:p>
        </p:txBody>
      </p:sp>
    </p:spTree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4/12/20/111802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620000" cy="218122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929190" y="2000240"/>
            <a:ext cx="3271854" cy="300039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1928802"/>
            <a:ext cx="3857652" cy="30718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 герои спектакля на сцене танцуют –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поют, не играют и не рисуют...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Прекраснее спектакля в театрах нет,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называется он просто — ... </a:t>
            </a:r>
          </a:p>
          <a:p>
            <a:pPr algn="ctr"/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4/12/20/111802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620000" cy="2181225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42910" y="1928802"/>
            <a:ext cx="3857652" cy="30718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клавиш набор,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Звук при каждом ударе.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Даже аккордеон	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 снабжен, есть в рояле. 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29190" y="2000240"/>
            <a:ext cx="3271854" cy="300039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4/12/20/111802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620000" cy="218122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929190" y="2000240"/>
            <a:ext cx="3271854" cy="300039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1928802"/>
            <a:ext cx="3857652" cy="30718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Инструмент зовем роялем,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 с трудом на нем играю.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Громче, тише, громче, 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тише —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 игру мою услышат.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Бью по клавишам я рьяно,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Инструмент мой — ... </a:t>
            </a:r>
          </a:p>
          <a:p>
            <a:pPr algn="ctr"/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4/12/20/111802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620000" cy="2181225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42910" y="1928802"/>
            <a:ext cx="3857652" cy="30718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театре очень интересно,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Когда в спектакле все поют.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музыку играл оркестр.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Спектакль как же назовут? 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29190" y="2000240"/>
            <a:ext cx="3271854" cy="300039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4/12/20/111802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620000" cy="218122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929190" y="2000240"/>
            <a:ext cx="3271854" cy="300039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1928802"/>
            <a:ext cx="3857652" cy="30718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 пишет музыку для нас,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Мелодии играет,</a:t>
            </a:r>
          </a:p>
          <a:p>
            <a:r>
              <a:rPr lang="ru-RU" b="1" i="1" dirty="0"/>
              <a:t>Он сочинит и марш и вальс,   </a:t>
            </a:r>
          </a:p>
          <a:p>
            <a:r>
              <a:rPr lang="ru-RU" b="1" i="1" dirty="0"/>
              <a:t>И оперу с балетом. </a:t>
            </a:r>
          </a:p>
          <a:p>
            <a:endParaRPr lang="ru-RU" dirty="0"/>
          </a:p>
          <a:p>
            <a:r>
              <a:rPr lang="ru-RU" b="1" i="1" dirty="0"/>
              <a:t>Как назовем мы этого человека?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511156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Источники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429684" cy="5929354"/>
          </a:xfrm>
        </p:spPr>
        <p:txBody>
          <a:bodyPr>
            <a:normAutofit/>
          </a:bodyPr>
          <a:lstStyle/>
          <a:p>
            <a:r>
              <a:rPr lang="ru-RU" sz="1400" u="sng" dirty="0">
                <a:hlinkClick r:id="rId2"/>
              </a:rPr>
              <a:t>http://razdeti.ru/semeinaja-biblioteka/detskie-zagadki/muzykalnye-zagadki-s-otvetami.html</a:t>
            </a:r>
            <a:r>
              <a:rPr lang="ru-RU" sz="1400" dirty="0"/>
              <a:t> - загадки</a:t>
            </a:r>
          </a:p>
          <a:p>
            <a:r>
              <a:rPr lang="en-US" sz="1400" dirty="0">
                <a:hlinkClick r:id="rId3"/>
              </a:rPr>
              <a:t>http://www.playcast.ru/uploads/2014/12/23/11226359.gif</a:t>
            </a:r>
            <a:r>
              <a:rPr lang="ru-RU" sz="1400" dirty="0"/>
              <a:t> - скрипичный ключ</a:t>
            </a:r>
          </a:p>
          <a:p>
            <a:r>
              <a:rPr lang="en-US" sz="1400" dirty="0">
                <a:hlinkClick r:id="rId4"/>
              </a:rPr>
              <a:t>http://www.playcast.ru/uploads/2014/12/20/11180292.png</a:t>
            </a:r>
            <a:r>
              <a:rPr lang="ru-RU" sz="1400" dirty="0"/>
              <a:t> - клипарт Золотые ноты</a:t>
            </a:r>
          </a:p>
          <a:p>
            <a:r>
              <a:rPr lang="en-US" sz="1400" dirty="0">
                <a:hlinkClick r:id="rId5"/>
              </a:rPr>
              <a:t>http://img05.blogcu.com/v2/images/big/y/e/n/yenihayat10/yenihayat10_1266435984.jpg</a:t>
            </a:r>
            <a:r>
              <a:rPr lang="ru-RU" sz="1400" dirty="0"/>
              <a:t> - оркестр</a:t>
            </a:r>
          </a:p>
          <a:p>
            <a:r>
              <a:rPr lang="en-US" sz="1400" dirty="0">
                <a:hlinkClick r:id="rId6"/>
              </a:rPr>
              <a:t>http://www.eventspro.ru/sites/default/files/imagecache/xarticle-list/article/5725/2015/36/igra_horovod.jpg</a:t>
            </a:r>
            <a:r>
              <a:rPr lang="ru-RU" sz="1400" dirty="0"/>
              <a:t> - хоровод</a:t>
            </a:r>
          </a:p>
          <a:p>
            <a:r>
              <a:rPr lang="en-US" sz="1400" dirty="0">
                <a:hlinkClick r:id="rId7"/>
              </a:rPr>
              <a:t>http://www.muz-urok.ru/takt.htm</a:t>
            </a:r>
            <a:r>
              <a:rPr lang="ru-RU" sz="1400" dirty="0"/>
              <a:t> - такт</a:t>
            </a:r>
          </a:p>
          <a:p>
            <a:r>
              <a:rPr lang="en-US" sz="1400" dirty="0">
                <a:hlinkClick r:id="rId8"/>
              </a:rPr>
              <a:t>http://900igr.net/datai/kosmos-gorod-transport/Gorod-Teatr.files/0006-010-Mnogo-zamechatelnykh-oper-i-baletov-postavleno-po-skazkam.jpg</a:t>
            </a:r>
            <a:r>
              <a:rPr lang="ru-RU" sz="1400" dirty="0"/>
              <a:t> - опера</a:t>
            </a:r>
          </a:p>
          <a:p>
            <a:r>
              <a:rPr lang="en-US" sz="1400" dirty="0">
                <a:hlinkClick r:id="rId9"/>
              </a:rPr>
              <a:t>http://ushnia.pp.ua/wp-content/uploads/2015/02/sl1xHdnO5ns.jpg</a:t>
            </a:r>
            <a:r>
              <a:rPr lang="ru-RU" sz="1400" dirty="0"/>
              <a:t> - ноты</a:t>
            </a:r>
          </a:p>
          <a:p>
            <a:r>
              <a:rPr lang="en-US" sz="1400" dirty="0">
                <a:hlinkClick r:id="rId10"/>
              </a:rPr>
              <a:t>http://www.krivitsky.ru/gallery/plog-content/thumbs/________-______________-____________-____________________/________________-____________________/large/17-__._______________________-____________1.jpg</a:t>
            </a:r>
            <a:r>
              <a:rPr lang="ru-RU" sz="1400" dirty="0"/>
              <a:t> - композитор</a:t>
            </a:r>
          </a:p>
          <a:p>
            <a:r>
              <a:rPr lang="en-US" sz="1400" dirty="0">
                <a:hlinkClick r:id="rId11"/>
              </a:rPr>
              <a:t>http://www.clker.com/cliparts/4/b/b/9/13826473281801647179standart-music-staff-vector-1289644-md.png</a:t>
            </a:r>
            <a:r>
              <a:rPr lang="ru-RU" sz="1400" dirty="0"/>
              <a:t>  - нотный стан</a:t>
            </a:r>
          </a:p>
          <a:p>
            <a:r>
              <a:rPr lang="en-US" sz="1400" dirty="0">
                <a:hlinkClick r:id="rId12"/>
              </a:rPr>
              <a:t>http://ecoelets.ru/wp-content/uploads/2012/02/x_17fd11e6-310x232.jpg</a:t>
            </a:r>
            <a:r>
              <a:rPr lang="ru-RU" sz="1400" dirty="0"/>
              <a:t> - балет</a:t>
            </a:r>
          </a:p>
          <a:p>
            <a:r>
              <a:rPr lang="en-US" sz="1400" dirty="0">
                <a:hlinkClick r:id="rId13"/>
              </a:rPr>
              <a:t>http://www.pereedemspb.ru/assets/images/51769f760430c5317d6af510b2b47fa0.jpg</a:t>
            </a:r>
            <a:r>
              <a:rPr lang="ru-RU" sz="1400" dirty="0"/>
              <a:t> - фортепиано</a:t>
            </a:r>
          </a:p>
          <a:p>
            <a:r>
              <a:rPr lang="en-US" sz="1400" dirty="0">
                <a:hlinkClick r:id="rId14"/>
              </a:rPr>
              <a:t>http://3.bp.blogspot.com/-m-oGBU3zTvE/UY9edcq689I/AAAAAAAAAME/oE4O-ocT-Q8/s320/tugrildu1544285977512013-04-19-09-44%5Bwww.urlag.mn%5D.jpg</a:t>
            </a:r>
            <a:r>
              <a:rPr lang="ru-RU" sz="1400" dirty="0"/>
              <a:t> – клавиатура</a:t>
            </a:r>
          </a:p>
          <a:p>
            <a:r>
              <a:rPr lang="en-US" sz="1400" dirty="0">
                <a:hlinkClick r:id="rId15"/>
              </a:rPr>
              <a:t>http://lh5.ggpht.com/5UojGaT4xtSJbFbadSHydGjnweEq3NYWQU5UCAneR7LhlmndeohEbooKl7BiDcJzIPI=w300</a:t>
            </a:r>
            <a:r>
              <a:rPr lang="ru-RU" sz="1400" dirty="0"/>
              <a:t> – картинка загадки</a:t>
            </a:r>
          </a:p>
          <a:p>
            <a:r>
              <a:rPr lang="en-US" sz="1400" dirty="0">
                <a:hlinkClick r:id="rId16"/>
              </a:rPr>
              <a:t>http://screens-hd.ru/img/articles/Jun/10/c2cc04eaf87302ba6fb46be2ec70f41c/2.jpg.jpg</a:t>
            </a:r>
            <a:r>
              <a:rPr lang="ru-RU" sz="1400" dirty="0"/>
              <a:t> - эмблема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</p:spTree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http://img-fotki.yandex.ru/get/9512/16969765.169/0_7b5bc_213d5ec8_L.png</a:t>
            </a:r>
            <a:endParaRPr lang="ru-RU" sz="1600" dirty="0"/>
          </a:p>
          <a:p>
            <a:r>
              <a:rPr lang="en-US" sz="1600" dirty="0">
                <a:hlinkClick r:id="rId3"/>
              </a:rPr>
              <a:t>http://img-fotki.yandex.ru/get/9224/16969765.145/0_75db6_df52046_orig.png</a:t>
            </a:r>
            <a:endParaRPr lang="ru-RU" sz="1600" dirty="0"/>
          </a:p>
          <a:p>
            <a:pPr>
              <a:buNone/>
            </a:pPr>
            <a:endParaRPr lang="ru-RU" sz="1600" dirty="0"/>
          </a:p>
          <a:p>
            <a:pPr algn="ctr">
              <a:buNone/>
            </a:pPr>
            <a:r>
              <a:rPr lang="ru-RU" sz="1600" dirty="0"/>
              <a:t> 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62254948"/>
      </p:ext>
    </p:extLst>
  </p:cSld>
  <p:clrMapOvr>
    <a:masterClrMapping/>
  </p:clrMapOvr>
  <p:transition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4117A-93B8-CA6B-ACE1-373A9A98B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26D07-4B05-D223-44CD-03C181CD4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59929"/>
      </p:ext>
    </p:extLst>
  </p:cSld>
  <p:clrMapOvr>
    <a:masterClrMapping/>
  </p:clrMapOvr>
  <p:transition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988840"/>
            <a:ext cx="6406480" cy="1470025"/>
          </a:xfrm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ru-RU" sz="4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500570"/>
            <a:ext cx="6093388" cy="897054"/>
          </a:xfrm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14290"/>
            <a:ext cx="3571900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42" name="Picture 2" descr="http://www.playcast.ru/uploads/2014/12/23/112263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42852"/>
            <a:ext cx="960113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364645"/>
      </p:ext>
    </p:extLst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782949"/>
      </p:ext>
    </p:extLst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4">
            <a:extLst>
              <a:ext uri="{FF2B5EF4-FFF2-40B4-BE49-F238E27FC236}">
                <a16:creationId xmlns:a16="http://schemas.microsoft.com/office/drawing/2014/main" id="{EE95188A-0574-C651-0131-14FDF01D082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23528" y="274638"/>
            <a:ext cx="8363272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83565"/>
      </p:ext>
    </p:extLst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laycast.ru/uploads/2014/12/20/111802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620000" cy="218122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714876" y="2000240"/>
            <a:ext cx="4000528" cy="300039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1928802"/>
            <a:ext cx="3857652" cy="30718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 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Семь сестренок очень дружных,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Каждой песне очень нужных.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Музыку не сочинишь,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Если их не пригласишь. 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4/12/20/111802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620000" cy="218122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42910" y="1928802"/>
            <a:ext cx="3857652" cy="30718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Коллектив музыкантов, 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 вместе играют,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музыку вместе они исполняют.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Бывает он струнный и духовой,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Эстрадный, народный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всякий другой.</a:t>
            </a:r>
          </a:p>
          <a:p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90" y="2000240"/>
            <a:ext cx="3271854" cy="300039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C0119-1FBD-E1E3-726F-3E1F0174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32656"/>
            <a:ext cx="7869560" cy="360040"/>
          </a:xfrm>
        </p:spPr>
        <p:txBody>
          <a:bodyPr>
            <a:normAutofit fontScale="90000"/>
          </a:bodyPr>
          <a:lstStyle/>
          <a:p>
            <a:r>
              <a:rPr lang="ru-RU" sz="2400" b="1" i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Загадки про музыку и музыкальные инструменты</a:t>
            </a:r>
            <a:r>
              <a:rPr lang="ru-RU" sz="2400" b="1" i="1" kern="150" dirty="0">
                <a:solidFill>
                  <a:srgbClr val="000000"/>
                </a:solidFill>
                <a:effectLst/>
                <a:latin typeface="Liberation Serif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/>
            </a:r>
            <a:br>
              <a:rPr lang="ru-RU" sz="2400" b="1" i="1" kern="150" dirty="0">
                <a:solidFill>
                  <a:srgbClr val="000000"/>
                </a:solidFill>
                <a:effectLst/>
                <a:latin typeface="Liberation Serif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</a:br>
            <a:endParaRPr lang="ru-RU" sz="2400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E65DF-F14B-9193-9759-2EC94B6A9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633670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00CD"/>
                </a:solidFill>
                <a:effectLst/>
                <a:latin typeface="var bs-font-sans-serif"/>
                <a:ea typeface="Calibri" panose="020F0502020204030204" pitchFamily="34" charset="0"/>
                <a:cs typeface="Times New Roman" panose="02020603050405020304" pitchFamily="18" charset="0"/>
              </a:rPr>
              <a:t>Музыкант смычок берёт,</a:t>
            </a:r>
            <a:br>
              <a:rPr lang="ru-RU" sz="1800" b="1" dirty="0">
                <a:solidFill>
                  <a:srgbClr val="0000CD"/>
                </a:solidFill>
                <a:effectLst/>
                <a:latin typeface="var bs-font-sans-serif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CD"/>
                </a:solidFill>
                <a:effectLst/>
                <a:latin typeface="var bs-font-sans-serif"/>
                <a:ea typeface="Calibri" panose="020F0502020204030204" pitchFamily="34" charset="0"/>
                <a:cs typeface="Times New Roman" panose="02020603050405020304" pitchFamily="18" charset="0"/>
              </a:rPr>
              <a:t>К инструменту он идёт.</a:t>
            </a:r>
            <a:br>
              <a:rPr lang="ru-RU" sz="1800" b="1" dirty="0">
                <a:solidFill>
                  <a:srgbClr val="0000CD"/>
                </a:solidFill>
                <a:effectLst/>
                <a:latin typeface="var bs-font-sans-serif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CD"/>
                </a:solidFill>
                <a:effectLst/>
                <a:latin typeface="var bs-font-sans-serif"/>
                <a:ea typeface="Calibri" panose="020F0502020204030204" pitchFamily="34" charset="0"/>
                <a:cs typeface="Times New Roman" panose="02020603050405020304" pitchFamily="18" charset="0"/>
              </a:rPr>
              <a:t>Назовём мы как сейчас</a:t>
            </a:r>
            <a:br>
              <a:rPr lang="ru-RU" sz="1800" b="1" dirty="0">
                <a:solidFill>
                  <a:srgbClr val="0000CD"/>
                </a:solidFill>
                <a:effectLst/>
                <a:latin typeface="var bs-font-sans-serif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CD"/>
                </a:solidFill>
                <a:effectLst/>
                <a:latin typeface="var bs-font-sans-serif"/>
                <a:ea typeface="Calibri" panose="020F0502020204030204" pitchFamily="34" charset="0"/>
                <a:cs typeface="Times New Roman" panose="02020603050405020304" pitchFamily="18" charset="0"/>
              </a:rPr>
              <a:t>В оркестровой яме бас? </a:t>
            </a:r>
            <a:r>
              <a:rPr lang="ru-RU" sz="1800" b="1" dirty="0">
                <a:solidFill>
                  <a:srgbClr val="0000CD"/>
                </a:solidFill>
                <a:latin typeface="var bs-font-sans-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b="1" kern="150" dirty="0" err="1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Шестиструнку</a:t>
            </a:r>
            <a:r>
              <a:rPr lang="ru-RU" sz="1800" b="1" kern="15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 - чужестранку</a:t>
            </a: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, 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Романтичную испанку,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Этот звонкий инструмент 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Любят бард, солдат, студент, 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И заслуженный артист,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И нагруженный турист. </a:t>
            </a:r>
          </a:p>
          <a:p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Эти чёрные значки 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Не случайные крючки.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На линеечке стоят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И мелодию хранят.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Музыкальный алфавит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Не привычен нам на вид.  </a:t>
            </a:r>
            <a:endParaRPr lang="ru-RU" sz="1800" kern="150" dirty="0">
              <a:solidFill>
                <a:srgbClr val="000000"/>
              </a:solidFill>
              <a:effectLst/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Он церковный наш служитель.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Был для Баха вдохновитель.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Весь оркестр заменит один.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Как называется тот господин? (Орган)</a:t>
            </a:r>
            <a:endParaRPr lang="ru-RU" sz="1800" kern="150" dirty="0">
              <a:solidFill>
                <a:srgbClr val="000000"/>
              </a:solidFill>
              <a:effectLst/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endParaRPr lang="ru-RU" sz="1800" b="1" kern="150" dirty="0">
              <a:solidFill>
                <a:srgbClr val="0000CD"/>
              </a:solidFill>
              <a:latin typeface="var bs-font-sans-serif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endParaRPr lang="ru-RU" sz="1800" kern="150" dirty="0">
              <a:solidFill>
                <a:srgbClr val="000000"/>
              </a:solidFill>
              <a:effectLst/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D677FA-BA49-4024-3B14-A8B4D6B45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5151" y="692696"/>
            <a:ext cx="4258816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 Эти чёрные значки 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Не случайные крючки.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На линеечке стоят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И мелодию хранят.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Музыкальный алфавит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Не привычен нам на вид.  </a:t>
            </a:r>
            <a:endParaRPr lang="ru-RU" sz="1800" kern="150" dirty="0">
              <a:solidFill>
                <a:srgbClr val="000000"/>
              </a:solidFill>
              <a:effectLst/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kern="150" dirty="0">
              <a:solidFill>
                <a:srgbClr val="0000CD"/>
              </a:solidFill>
              <a:effectLst/>
              <a:latin typeface="var bs-font-sans-serif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kern="150" dirty="0">
              <a:solidFill>
                <a:srgbClr val="0000CD"/>
              </a:solidFill>
              <a:effectLst/>
              <a:latin typeface="var bs-font-sans-serif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Расскажу тебе, дружок,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В древние века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Дунул тихий ветерок в трубку тростника.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Человек услышал вдруг , мелодичный звук,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И родился в тот момент </a:t>
            </a:r>
            <a:b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</a:br>
            <a:r>
              <a:rPr lang="ru-RU" sz="1800" b="1" kern="150" dirty="0">
                <a:solidFill>
                  <a:srgbClr val="0000CD"/>
                </a:solidFill>
                <a:effectLst/>
                <a:latin typeface="var bs-font-sans-serif"/>
                <a:ea typeface="Segoe UI" panose="020B0502040204020203" pitchFamily="34" charset="0"/>
                <a:cs typeface="Tahoma" panose="020B0604030504040204" pitchFamily="34" charset="0"/>
              </a:rPr>
              <a:t>Музыкальный инструмент.  </a:t>
            </a:r>
            <a:endParaRPr lang="ru-RU" sz="1800" kern="150" dirty="0">
              <a:solidFill>
                <a:srgbClr val="000000"/>
              </a:solidFill>
              <a:effectLst/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endParaRPr lang="ru-RU" sz="1800" b="1" kern="150" dirty="0">
              <a:solidFill>
                <a:srgbClr val="0000CD"/>
              </a:solidFill>
              <a:latin typeface="var bs-font-sans-serif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endParaRPr lang="ru-RU" sz="1800" kern="150" dirty="0">
              <a:solidFill>
                <a:srgbClr val="000000"/>
              </a:solidFill>
              <a:effectLst/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438084"/>
      </p:ext>
    </p:extLst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4/12/20/111802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620000" cy="2181225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42910" y="1928802"/>
            <a:ext cx="3857652" cy="30718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За руки беремся дружно,</a:t>
            </a:r>
          </a:p>
          <a:p>
            <a:r>
              <a:rPr lang="ru-RU" b="1" dirty="0">
                <a:solidFill>
                  <a:schemeClr val="tx1"/>
                </a:solidFill>
              </a:rPr>
              <a:t>Кругом встанем — это нужно.</a:t>
            </a:r>
          </a:p>
          <a:p>
            <a:r>
              <a:rPr lang="ru-RU" b="1" dirty="0">
                <a:solidFill>
                  <a:schemeClr val="tx1"/>
                </a:solidFill>
              </a:rPr>
              <a:t>Танцевать пошли, и вот —</a:t>
            </a:r>
          </a:p>
          <a:p>
            <a:r>
              <a:rPr lang="ru-RU" b="1" dirty="0">
                <a:solidFill>
                  <a:schemeClr val="tx1"/>
                </a:solidFill>
              </a:rPr>
              <a:t>Закружился...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29190" y="2000240"/>
            <a:ext cx="3271854" cy="300039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4/12/20/111802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620000" cy="2181225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42910" y="1928802"/>
            <a:ext cx="3857652" cy="30718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 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нотную запись смотрю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да смотрю,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 понимаю и говорю: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«Мелодию делим в отрезки, вот так!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видим, что каждый отрезок — ...» 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2000240"/>
            <a:ext cx="3271854" cy="300039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4/12/20/111802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620000" cy="2181225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42910" y="1928802"/>
            <a:ext cx="3857652" cy="30718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Пять линеек — дом для нот,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Нота в каждой здесь живет.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Люди в мире разных стран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Зовут линейки</a:t>
            </a:r>
            <a:r>
              <a:rPr lang="ru-RU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29190" y="2000240"/>
            <a:ext cx="3271854" cy="300039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301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Liberation Serif</vt:lpstr>
      <vt:lpstr>Segoe UI</vt:lpstr>
      <vt:lpstr>Tahoma</vt:lpstr>
      <vt:lpstr>Times New Roman</vt:lpstr>
      <vt:lpstr>var bs-font-sans-serif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 про музыку и музыкальные инструменты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  <vt:lpstr>Источники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«Детский 3»</dc:title>
  <dc:creator>Ольга</dc:creator>
  <cp:lastModifiedBy>1 25.08.2020</cp:lastModifiedBy>
  <cp:revision>35</cp:revision>
  <dcterms:created xsi:type="dcterms:W3CDTF">2016-05-26T19:35:54Z</dcterms:created>
  <dcterms:modified xsi:type="dcterms:W3CDTF">2022-10-18T12:57:03Z</dcterms:modified>
</cp:coreProperties>
</file>