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0"/>
  </p:notesMasterIdLst>
  <p:handoutMasterIdLst>
    <p:handoutMasterId r:id="rId21"/>
  </p:handoutMasterIdLst>
  <p:sldIdLst>
    <p:sldId id="265" r:id="rId2"/>
    <p:sldId id="266" r:id="rId3"/>
    <p:sldId id="269" r:id="rId4"/>
    <p:sldId id="267" r:id="rId5"/>
    <p:sldId id="268" r:id="rId6"/>
    <p:sldId id="272" r:id="rId7"/>
    <p:sldId id="273" r:id="rId8"/>
    <p:sldId id="271" r:id="rId9"/>
    <p:sldId id="270" r:id="rId10"/>
    <p:sldId id="275" r:id="rId11"/>
    <p:sldId id="276" r:id="rId12"/>
    <p:sldId id="277" r:id="rId13"/>
    <p:sldId id="278" r:id="rId14"/>
    <p:sldId id="279" r:id="rId15"/>
    <p:sldId id="280" r:id="rId16"/>
    <p:sldId id="274" r:id="rId17"/>
    <p:sldId id="281" r:id="rId18"/>
    <p:sldId id="28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81" autoAdjust="0"/>
    <p:restoredTop sz="86447" autoAdjust="0"/>
  </p:normalViewPr>
  <p:slideViewPr>
    <p:cSldViewPr>
      <p:cViewPr>
        <p:scale>
          <a:sx n="70" d="100"/>
          <a:sy n="70" d="100"/>
        </p:scale>
        <p:origin x="-1944" y="-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23CE63-45C4-465F-BAAA-458B822BEE8C}" type="doc">
      <dgm:prSet loTypeId="urn:microsoft.com/office/officeart/2009/3/layout/StepUpProcess" loCatId="process" qsTypeId="urn:microsoft.com/office/officeart/2005/8/quickstyle/simple3" qsCatId="simple" csTypeId="urn:microsoft.com/office/officeart/2005/8/colors/accent4_5" csCatId="accent4" phldr="1"/>
      <dgm:spPr/>
    </dgm:pt>
    <dgm:pt modelId="{8C365D99-198A-4B04-9CA8-BC193D6D188D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1">
                  <a:lumMod val="75000"/>
                </a:schemeClr>
              </a:solidFill>
            </a:rPr>
            <a:t>Социально-экономическая ситуация в районе</a:t>
          </a:r>
          <a:endParaRPr lang="ru-RU" sz="2000" b="1" dirty="0">
            <a:solidFill>
              <a:schemeClr val="accent1">
                <a:lumMod val="75000"/>
              </a:schemeClr>
            </a:solidFill>
          </a:endParaRPr>
        </a:p>
      </dgm:t>
    </dgm:pt>
    <dgm:pt modelId="{8D84933A-2FB1-4B2C-84F5-FE4BA9089CFD}" type="parTrans" cxnId="{26028F5F-5E0B-4D67-8308-AF46F6FD8E83}">
      <dgm:prSet/>
      <dgm:spPr/>
      <dgm:t>
        <a:bodyPr/>
        <a:lstStyle/>
        <a:p>
          <a:endParaRPr lang="ru-RU"/>
        </a:p>
      </dgm:t>
    </dgm:pt>
    <dgm:pt modelId="{A0E5A9C9-82A1-46F7-BD4C-27BE1BCAD3C3}" type="sibTrans" cxnId="{26028F5F-5E0B-4D67-8308-AF46F6FD8E83}">
      <dgm:prSet/>
      <dgm:spPr/>
      <dgm:t>
        <a:bodyPr/>
        <a:lstStyle/>
        <a:p>
          <a:endParaRPr lang="ru-RU"/>
        </a:p>
      </dgm:t>
    </dgm:pt>
    <dgm:pt modelId="{9E50A2C5-7E16-4E77-9896-7BB00F289B0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1">
                  <a:lumMod val="75000"/>
                </a:schemeClr>
              </a:solidFill>
            </a:rPr>
            <a:t>Тенденции к снижению уровня здоровья</a:t>
          </a:r>
          <a:endParaRPr lang="ru-RU" sz="2000" b="1" dirty="0">
            <a:solidFill>
              <a:schemeClr val="accent1">
                <a:lumMod val="75000"/>
              </a:schemeClr>
            </a:solidFill>
          </a:endParaRPr>
        </a:p>
      </dgm:t>
    </dgm:pt>
    <dgm:pt modelId="{7A0C9FF2-EE58-4470-A9F9-838531C159E3}" type="parTrans" cxnId="{C5E9F4C3-B0B6-4261-8408-5B6883B87F1E}">
      <dgm:prSet/>
      <dgm:spPr/>
      <dgm:t>
        <a:bodyPr/>
        <a:lstStyle/>
        <a:p>
          <a:endParaRPr lang="ru-RU"/>
        </a:p>
      </dgm:t>
    </dgm:pt>
    <dgm:pt modelId="{2CA0B599-2CF2-4AA7-915F-28958CF31A8C}" type="sibTrans" cxnId="{C5E9F4C3-B0B6-4261-8408-5B6883B87F1E}">
      <dgm:prSet/>
      <dgm:spPr/>
      <dgm:t>
        <a:bodyPr/>
        <a:lstStyle/>
        <a:p>
          <a:endParaRPr lang="ru-RU"/>
        </a:p>
      </dgm:t>
    </dgm:pt>
    <dgm:pt modelId="{EB74183A-3AF1-4D17-B7BA-DDE5E6EDC314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1">
                  <a:lumMod val="75000"/>
                </a:schemeClr>
              </a:solidFill>
            </a:rPr>
            <a:t>Системные изменения в образовании</a:t>
          </a:r>
          <a:endParaRPr lang="ru-RU" sz="2000" b="1" dirty="0">
            <a:solidFill>
              <a:schemeClr val="accent1">
                <a:lumMod val="75000"/>
              </a:schemeClr>
            </a:solidFill>
          </a:endParaRPr>
        </a:p>
      </dgm:t>
    </dgm:pt>
    <dgm:pt modelId="{A8D27E69-EEA5-4BBB-AF40-584D802B39B9}" type="parTrans" cxnId="{FED167D2-A3C3-4CAA-9776-650B653142CA}">
      <dgm:prSet/>
      <dgm:spPr/>
      <dgm:t>
        <a:bodyPr/>
        <a:lstStyle/>
        <a:p>
          <a:endParaRPr lang="ru-RU"/>
        </a:p>
      </dgm:t>
    </dgm:pt>
    <dgm:pt modelId="{32316283-5B5B-44E5-ADA0-9D85E00581A7}" type="sibTrans" cxnId="{FED167D2-A3C3-4CAA-9776-650B653142CA}">
      <dgm:prSet/>
      <dgm:spPr/>
      <dgm:t>
        <a:bodyPr/>
        <a:lstStyle/>
        <a:p>
          <a:endParaRPr lang="ru-RU"/>
        </a:p>
      </dgm:t>
    </dgm:pt>
    <dgm:pt modelId="{BE3BB666-5DA0-49B9-BE5E-370713D07E7E}" type="pres">
      <dgm:prSet presAssocID="{D423CE63-45C4-465F-BAAA-458B822BEE8C}" presName="rootnode" presStyleCnt="0">
        <dgm:presLayoutVars>
          <dgm:chMax/>
          <dgm:chPref/>
          <dgm:dir/>
          <dgm:animLvl val="lvl"/>
        </dgm:presLayoutVars>
      </dgm:prSet>
      <dgm:spPr/>
    </dgm:pt>
    <dgm:pt modelId="{014EACD3-650C-47AD-9B9D-9C16726FD2F4}" type="pres">
      <dgm:prSet presAssocID="{8C365D99-198A-4B04-9CA8-BC193D6D188D}" presName="composite" presStyleCnt="0"/>
      <dgm:spPr/>
    </dgm:pt>
    <dgm:pt modelId="{860AF06E-5A8C-4253-88FA-6B8682E7EBA8}" type="pres">
      <dgm:prSet presAssocID="{8C365D99-198A-4B04-9CA8-BC193D6D188D}" presName="LShape" presStyleLbl="alignNode1" presStyleIdx="0" presStyleCnt="5"/>
      <dgm:spPr/>
    </dgm:pt>
    <dgm:pt modelId="{2176E79B-1E11-4A4F-B216-0F5EEB8E3A07}" type="pres">
      <dgm:prSet presAssocID="{8C365D99-198A-4B04-9CA8-BC193D6D188D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86532-1E98-47A3-854A-DA7FFADD42AC}" type="pres">
      <dgm:prSet presAssocID="{8C365D99-198A-4B04-9CA8-BC193D6D188D}" presName="Triangle" presStyleLbl="alignNode1" presStyleIdx="1" presStyleCnt="5"/>
      <dgm:spPr/>
    </dgm:pt>
    <dgm:pt modelId="{D8551AFD-CC5F-4A92-A69E-C24F71A9E982}" type="pres">
      <dgm:prSet presAssocID="{A0E5A9C9-82A1-46F7-BD4C-27BE1BCAD3C3}" presName="sibTrans" presStyleCnt="0"/>
      <dgm:spPr/>
    </dgm:pt>
    <dgm:pt modelId="{1B2022A2-B005-40AC-8885-7870410ED3E3}" type="pres">
      <dgm:prSet presAssocID="{A0E5A9C9-82A1-46F7-BD4C-27BE1BCAD3C3}" presName="space" presStyleCnt="0"/>
      <dgm:spPr/>
    </dgm:pt>
    <dgm:pt modelId="{E6EC4095-2175-4295-B9A7-E6AE380A8011}" type="pres">
      <dgm:prSet presAssocID="{9E50A2C5-7E16-4E77-9896-7BB00F289B06}" presName="composite" presStyleCnt="0"/>
      <dgm:spPr/>
    </dgm:pt>
    <dgm:pt modelId="{D80DB2FF-CC8B-42E8-BC96-7323024AF4EE}" type="pres">
      <dgm:prSet presAssocID="{9E50A2C5-7E16-4E77-9896-7BB00F289B06}" presName="LShape" presStyleLbl="alignNode1" presStyleIdx="2" presStyleCnt="5"/>
      <dgm:spPr/>
    </dgm:pt>
    <dgm:pt modelId="{4FB6EC55-A333-4A58-B0C2-B8E7F2134591}" type="pres">
      <dgm:prSet presAssocID="{9E50A2C5-7E16-4E77-9896-7BB00F289B06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BBE6FC-5B9E-4FD6-859B-6D6030E3A5D2}" type="pres">
      <dgm:prSet presAssocID="{9E50A2C5-7E16-4E77-9896-7BB00F289B06}" presName="Triangle" presStyleLbl="alignNode1" presStyleIdx="3" presStyleCnt="5"/>
      <dgm:spPr/>
    </dgm:pt>
    <dgm:pt modelId="{8DD0963B-6E9D-406C-999B-B19E62F4DBD7}" type="pres">
      <dgm:prSet presAssocID="{2CA0B599-2CF2-4AA7-915F-28958CF31A8C}" presName="sibTrans" presStyleCnt="0"/>
      <dgm:spPr/>
    </dgm:pt>
    <dgm:pt modelId="{5C14064A-1201-4DDE-9731-CCB8E822CC09}" type="pres">
      <dgm:prSet presAssocID="{2CA0B599-2CF2-4AA7-915F-28958CF31A8C}" presName="space" presStyleCnt="0"/>
      <dgm:spPr/>
    </dgm:pt>
    <dgm:pt modelId="{8EC22AC2-20B1-497E-AAFD-302188970F5C}" type="pres">
      <dgm:prSet presAssocID="{EB74183A-3AF1-4D17-B7BA-DDE5E6EDC314}" presName="composite" presStyleCnt="0"/>
      <dgm:spPr/>
    </dgm:pt>
    <dgm:pt modelId="{BBCADC57-212D-412E-9CD1-467CEA400BE7}" type="pres">
      <dgm:prSet presAssocID="{EB74183A-3AF1-4D17-B7BA-DDE5E6EDC314}" presName="LShape" presStyleLbl="alignNode1" presStyleIdx="4" presStyleCnt="5"/>
      <dgm:spPr/>
    </dgm:pt>
    <dgm:pt modelId="{3281D55D-3893-4DBD-A14E-BC4079728590}" type="pres">
      <dgm:prSet presAssocID="{EB74183A-3AF1-4D17-B7BA-DDE5E6EDC314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95FE74-1E22-4446-89F7-21EBB75BF83A}" type="presOf" srcId="{8C365D99-198A-4B04-9CA8-BC193D6D188D}" destId="{2176E79B-1E11-4A4F-B216-0F5EEB8E3A07}" srcOrd="0" destOrd="0" presId="urn:microsoft.com/office/officeart/2009/3/layout/StepUpProcess"/>
    <dgm:cxn modelId="{C5E9F4C3-B0B6-4261-8408-5B6883B87F1E}" srcId="{D423CE63-45C4-465F-BAAA-458B822BEE8C}" destId="{9E50A2C5-7E16-4E77-9896-7BB00F289B06}" srcOrd="1" destOrd="0" parTransId="{7A0C9FF2-EE58-4470-A9F9-838531C159E3}" sibTransId="{2CA0B599-2CF2-4AA7-915F-28958CF31A8C}"/>
    <dgm:cxn modelId="{FED167D2-A3C3-4CAA-9776-650B653142CA}" srcId="{D423CE63-45C4-465F-BAAA-458B822BEE8C}" destId="{EB74183A-3AF1-4D17-B7BA-DDE5E6EDC314}" srcOrd="2" destOrd="0" parTransId="{A8D27E69-EEA5-4BBB-AF40-584D802B39B9}" sibTransId="{32316283-5B5B-44E5-ADA0-9D85E00581A7}"/>
    <dgm:cxn modelId="{083BA201-32C0-4E55-8541-72067D09B3F0}" type="presOf" srcId="{D423CE63-45C4-465F-BAAA-458B822BEE8C}" destId="{BE3BB666-5DA0-49B9-BE5E-370713D07E7E}" srcOrd="0" destOrd="0" presId="urn:microsoft.com/office/officeart/2009/3/layout/StepUpProcess"/>
    <dgm:cxn modelId="{26028F5F-5E0B-4D67-8308-AF46F6FD8E83}" srcId="{D423CE63-45C4-465F-BAAA-458B822BEE8C}" destId="{8C365D99-198A-4B04-9CA8-BC193D6D188D}" srcOrd="0" destOrd="0" parTransId="{8D84933A-2FB1-4B2C-84F5-FE4BA9089CFD}" sibTransId="{A0E5A9C9-82A1-46F7-BD4C-27BE1BCAD3C3}"/>
    <dgm:cxn modelId="{7C62EC7A-3363-448B-9D25-3C5A97BC29D0}" type="presOf" srcId="{9E50A2C5-7E16-4E77-9896-7BB00F289B06}" destId="{4FB6EC55-A333-4A58-B0C2-B8E7F2134591}" srcOrd="0" destOrd="0" presId="urn:microsoft.com/office/officeart/2009/3/layout/StepUpProcess"/>
    <dgm:cxn modelId="{617B5A75-BBB2-48C5-9670-341E36DD622D}" type="presOf" srcId="{EB74183A-3AF1-4D17-B7BA-DDE5E6EDC314}" destId="{3281D55D-3893-4DBD-A14E-BC4079728590}" srcOrd="0" destOrd="0" presId="urn:microsoft.com/office/officeart/2009/3/layout/StepUpProcess"/>
    <dgm:cxn modelId="{82AB1B01-D0CE-49EF-920F-5901929D6BDF}" type="presParOf" srcId="{BE3BB666-5DA0-49B9-BE5E-370713D07E7E}" destId="{014EACD3-650C-47AD-9B9D-9C16726FD2F4}" srcOrd="0" destOrd="0" presId="urn:microsoft.com/office/officeart/2009/3/layout/StepUpProcess"/>
    <dgm:cxn modelId="{89BEEEF0-349F-490A-824C-90C0BEC43A7E}" type="presParOf" srcId="{014EACD3-650C-47AD-9B9D-9C16726FD2F4}" destId="{860AF06E-5A8C-4253-88FA-6B8682E7EBA8}" srcOrd="0" destOrd="0" presId="urn:microsoft.com/office/officeart/2009/3/layout/StepUpProcess"/>
    <dgm:cxn modelId="{3E5091E9-9125-411E-B9C5-B51EA31C96CD}" type="presParOf" srcId="{014EACD3-650C-47AD-9B9D-9C16726FD2F4}" destId="{2176E79B-1E11-4A4F-B216-0F5EEB8E3A07}" srcOrd="1" destOrd="0" presId="urn:microsoft.com/office/officeart/2009/3/layout/StepUpProcess"/>
    <dgm:cxn modelId="{289A3644-DD14-4C76-8ED5-4CDBAFAEEEFC}" type="presParOf" srcId="{014EACD3-650C-47AD-9B9D-9C16726FD2F4}" destId="{40586532-1E98-47A3-854A-DA7FFADD42AC}" srcOrd="2" destOrd="0" presId="urn:microsoft.com/office/officeart/2009/3/layout/StepUpProcess"/>
    <dgm:cxn modelId="{5C38F021-8F1D-44A1-A10E-6EB278695E6E}" type="presParOf" srcId="{BE3BB666-5DA0-49B9-BE5E-370713D07E7E}" destId="{D8551AFD-CC5F-4A92-A69E-C24F71A9E982}" srcOrd="1" destOrd="0" presId="urn:microsoft.com/office/officeart/2009/3/layout/StepUpProcess"/>
    <dgm:cxn modelId="{8D3D3CB8-A6B2-4A4B-8948-8EF357D5560B}" type="presParOf" srcId="{D8551AFD-CC5F-4A92-A69E-C24F71A9E982}" destId="{1B2022A2-B005-40AC-8885-7870410ED3E3}" srcOrd="0" destOrd="0" presId="urn:microsoft.com/office/officeart/2009/3/layout/StepUpProcess"/>
    <dgm:cxn modelId="{76F4ACF3-8A8C-4E2A-9C88-1CA0AD3360BA}" type="presParOf" srcId="{BE3BB666-5DA0-49B9-BE5E-370713D07E7E}" destId="{E6EC4095-2175-4295-B9A7-E6AE380A8011}" srcOrd="2" destOrd="0" presId="urn:microsoft.com/office/officeart/2009/3/layout/StepUpProcess"/>
    <dgm:cxn modelId="{C6FF2D47-4D77-4ABE-90E5-6914C3765271}" type="presParOf" srcId="{E6EC4095-2175-4295-B9A7-E6AE380A8011}" destId="{D80DB2FF-CC8B-42E8-BC96-7323024AF4EE}" srcOrd="0" destOrd="0" presId="urn:microsoft.com/office/officeart/2009/3/layout/StepUpProcess"/>
    <dgm:cxn modelId="{74090A8D-CE4B-4778-9071-3B3F42390F36}" type="presParOf" srcId="{E6EC4095-2175-4295-B9A7-E6AE380A8011}" destId="{4FB6EC55-A333-4A58-B0C2-B8E7F2134591}" srcOrd="1" destOrd="0" presId="urn:microsoft.com/office/officeart/2009/3/layout/StepUpProcess"/>
    <dgm:cxn modelId="{C2F327E1-42D1-4703-8969-6AED671DCEC6}" type="presParOf" srcId="{E6EC4095-2175-4295-B9A7-E6AE380A8011}" destId="{D0BBE6FC-5B9E-4FD6-859B-6D6030E3A5D2}" srcOrd="2" destOrd="0" presId="urn:microsoft.com/office/officeart/2009/3/layout/StepUpProcess"/>
    <dgm:cxn modelId="{A4A49E6A-0752-4319-AD78-E1F86429D7C5}" type="presParOf" srcId="{BE3BB666-5DA0-49B9-BE5E-370713D07E7E}" destId="{8DD0963B-6E9D-406C-999B-B19E62F4DBD7}" srcOrd="3" destOrd="0" presId="urn:microsoft.com/office/officeart/2009/3/layout/StepUpProcess"/>
    <dgm:cxn modelId="{09BB91B4-E177-4B22-A2D4-70F2B3BFDB91}" type="presParOf" srcId="{8DD0963B-6E9D-406C-999B-B19E62F4DBD7}" destId="{5C14064A-1201-4DDE-9731-CCB8E822CC09}" srcOrd="0" destOrd="0" presId="urn:microsoft.com/office/officeart/2009/3/layout/StepUpProcess"/>
    <dgm:cxn modelId="{C9088D93-F548-4095-9A2F-B194362CB6DD}" type="presParOf" srcId="{BE3BB666-5DA0-49B9-BE5E-370713D07E7E}" destId="{8EC22AC2-20B1-497E-AAFD-302188970F5C}" srcOrd="4" destOrd="0" presId="urn:microsoft.com/office/officeart/2009/3/layout/StepUpProcess"/>
    <dgm:cxn modelId="{AF1A9510-4EDE-4206-A8FF-96B088D865BE}" type="presParOf" srcId="{8EC22AC2-20B1-497E-AAFD-302188970F5C}" destId="{BBCADC57-212D-412E-9CD1-467CEA400BE7}" srcOrd="0" destOrd="0" presId="urn:microsoft.com/office/officeart/2009/3/layout/StepUpProcess"/>
    <dgm:cxn modelId="{7D73D3D0-F0AA-46FA-AD39-3C18CF1131E4}" type="presParOf" srcId="{8EC22AC2-20B1-497E-AAFD-302188970F5C}" destId="{3281D55D-3893-4DBD-A14E-BC407972859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9FCFFC-2C44-4846-A753-DBBB048AA062}" type="doc">
      <dgm:prSet loTypeId="urn:microsoft.com/office/officeart/2008/layout/VerticalCurvedList" loCatId="list" qsTypeId="urn:microsoft.com/office/officeart/2005/8/quickstyle/simple5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FE0E38B3-2106-4F99-98B3-C32FF04E291A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accent1">
                  <a:lumMod val="75000"/>
                </a:schemeClr>
              </a:solidFill>
            </a:rPr>
            <a:t>структур</a:t>
          </a:r>
          <a:endParaRPr lang="ru-RU" sz="1800" b="1" dirty="0">
            <a:solidFill>
              <a:schemeClr val="accent1">
                <a:lumMod val="75000"/>
              </a:schemeClr>
            </a:solidFill>
          </a:endParaRPr>
        </a:p>
      </dgm:t>
    </dgm:pt>
    <dgm:pt modelId="{4683DC6A-D4F8-4D75-BFBD-558C92075B53}" type="parTrans" cxnId="{82BAFFE3-AE97-448D-9C38-431179B1D133}">
      <dgm:prSet/>
      <dgm:spPr/>
      <dgm:t>
        <a:bodyPr/>
        <a:lstStyle/>
        <a:p>
          <a:endParaRPr lang="ru-RU"/>
        </a:p>
      </dgm:t>
    </dgm:pt>
    <dgm:pt modelId="{F932C962-BD29-4562-8B4C-52CD72181360}" type="sibTrans" cxnId="{82BAFFE3-AE97-448D-9C38-431179B1D133}">
      <dgm:prSet/>
      <dgm:spPr/>
      <dgm:t>
        <a:bodyPr/>
        <a:lstStyle/>
        <a:p>
          <a:endParaRPr lang="ru-RU"/>
        </a:p>
      </dgm:t>
    </dgm:pt>
    <dgm:pt modelId="{1742B62E-09EA-4994-8385-6B95DCC0FCF1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accent1">
                  <a:lumMod val="75000"/>
                </a:schemeClr>
              </a:solidFill>
            </a:rPr>
            <a:t>объектов</a:t>
          </a:r>
          <a:endParaRPr lang="ru-RU" sz="1800" b="1" dirty="0">
            <a:solidFill>
              <a:schemeClr val="accent1">
                <a:lumMod val="75000"/>
              </a:schemeClr>
            </a:solidFill>
          </a:endParaRPr>
        </a:p>
      </dgm:t>
    </dgm:pt>
    <dgm:pt modelId="{25FCC1B2-9D81-457E-94FD-0C5A9BC6FC41}" type="parTrans" cxnId="{DA291E2E-D28D-4AB7-87B0-F987489B5503}">
      <dgm:prSet/>
      <dgm:spPr/>
      <dgm:t>
        <a:bodyPr/>
        <a:lstStyle/>
        <a:p>
          <a:endParaRPr lang="ru-RU"/>
        </a:p>
      </dgm:t>
    </dgm:pt>
    <dgm:pt modelId="{F3FBCE7C-474B-42CD-8FE2-7848B67F7ABF}" type="sibTrans" cxnId="{DA291E2E-D28D-4AB7-87B0-F987489B5503}">
      <dgm:prSet/>
      <dgm:spPr/>
      <dgm:t>
        <a:bodyPr/>
        <a:lstStyle/>
        <a:p>
          <a:endParaRPr lang="ru-RU"/>
        </a:p>
      </dgm:t>
    </dgm:pt>
    <dgm:pt modelId="{4BE2CBF4-E244-4159-B215-41BCE9049AF2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accent1">
                  <a:lumMod val="75000"/>
                </a:schemeClr>
              </a:solidFill>
            </a:rPr>
            <a:t>средств</a:t>
          </a:r>
          <a:endParaRPr lang="ru-RU" sz="1800" b="1" dirty="0">
            <a:solidFill>
              <a:schemeClr val="accent1">
                <a:lumMod val="75000"/>
              </a:schemeClr>
            </a:solidFill>
          </a:endParaRPr>
        </a:p>
      </dgm:t>
    </dgm:pt>
    <dgm:pt modelId="{A940651F-976B-4A14-8564-BA596141578D}" type="parTrans" cxnId="{08082EE8-A02A-449D-9180-480384C881AC}">
      <dgm:prSet/>
      <dgm:spPr/>
      <dgm:t>
        <a:bodyPr/>
        <a:lstStyle/>
        <a:p>
          <a:endParaRPr lang="ru-RU"/>
        </a:p>
      </dgm:t>
    </dgm:pt>
    <dgm:pt modelId="{822A37FD-BDBA-4F40-90C9-6619C0811057}" type="sibTrans" cxnId="{08082EE8-A02A-449D-9180-480384C881AC}">
      <dgm:prSet/>
      <dgm:spPr/>
      <dgm:t>
        <a:bodyPr/>
        <a:lstStyle/>
        <a:p>
          <a:endParaRPr lang="ru-RU"/>
        </a:p>
      </dgm:t>
    </dgm:pt>
    <dgm:pt modelId="{94747554-83F0-45D3-8968-899E4F5398F5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accent1">
                  <a:lumMod val="75000"/>
                </a:schemeClr>
              </a:solidFill>
            </a:rPr>
            <a:t>ресурсов</a:t>
          </a:r>
          <a:endParaRPr lang="ru-RU" sz="1800" b="1" dirty="0">
            <a:solidFill>
              <a:schemeClr val="accent1">
                <a:lumMod val="75000"/>
              </a:schemeClr>
            </a:solidFill>
          </a:endParaRPr>
        </a:p>
      </dgm:t>
    </dgm:pt>
    <dgm:pt modelId="{2DE89400-1799-4753-B611-8ECBA4FA1627}" type="parTrans" cxnId="{D419D2F3-4875-44C0-8EB4-DB2D04A7E76C}">
      <dgm:prSet/>
      <dgm:spPr/>
      <dgm:t>
        <a:bodyPr/>
        <a:lstStyle/>
        <a:p>
          <a:endParaRPr lang="ru-RU"/>
        </a:p>
      </dgm:t>
    </dgm:pt>
    <dgm:pt modelId="{1A8F97CC-D69A-4773-B98B-F5A8761954DE}" type="sibTrans" cxnId="{D419D2F3-4875-44C0-8EB4-DB2D04A7E76C}">
      <dgm:prSet/>
      <dgm:spPr/>
      <dgm:t>
        <a:bodyPr/>
        <a:lstStyle/>
        <a:p>
          <a:endParaRPr lang="ru-RU"/>
        </a:p>
      </dgm:t>
    </dgm:pt>
    <dgm:pt modelId="{6AEC9893-8061-48B2-9E03-7E857BB01232}" type="pres">
      <dgm:prSet presAssocID="{499FCFFC-2C44-4846-A753-DBBB048AA06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71D046E-8C7B-4A48-920D-20BF51F44372}" type="pres">
      <dgm:prSet presAssocID="{499FCFFC-2C44-4846-A753-DBBB048AA062}" presName="Name1" presStyleCnt="0"/>
      <dgm:spPr/>
    </dgm:pt>
    <dgm:pt modelId="{FBA7BC9E-91DF-41C8-8183-0AE83F2C7A3D}" type="pres">
      <dgm:prSet presAssocID="{499FCFFC-2C44-4846-A753-DBBB048AA062}" presName="cycle" presStyleCnt="0"/>
      <dgm:spPr/>
    </dgm:pt>
    <dgm:pt modelId="{B1D423A8-B361-41A5-8E48-069235E4269D}" type="pres">
      <dgm:prSet presAssocID="{499FCFFC-2C44-4846-A753-DBBB048AA062}" presName="srcNode" presStyleLbl="node1" presStyleIdx="0" presStyleCnt="4"/>
      <dgm:spPr/>
    </dgm:pt>
    <dgm:pt modelId="{FD285381-9E4A-496A-B549-37C82C086FD5}" type="pres">
      <dgm:prSet presAssocID="{499FCFFC-2C44-4846-A753-DBBB048AA062}" presName="conn" presStyleLbl="parChTrans1D2" presStyleIdx="0" presStyleCnt="1"/>
      <dgm:spPr/>
      <dgm:t>
        <a:bodyPr/>
        <a:lstStyle/>
        <a:p>
          <a:endParaRPr lang="ru-RU"/>
        </a:p>
      </dgm:t>
    </dgm:pt>
    <dgm:pt modelId="{BBAAA583-BE72-4EC3-8509-F2F55B5A29A3}" type="pres">
      <dgm:prSet presAssocID="{499FCFFC-2C44-4846-A753-DBBB048AA062}" presName="extraNode" presStyleLbl="node1" presStyleIdx="0" presStyleCnt="4"/>
      <dgm:spPr/>
    </dgm:pt>
    <dgm:pt modelId="{A17E17AC-4D52-4DE8-9149-F30BC1B5CB36}" type="pres">
      <dgm:prSet presAssocID="{499FCFFC-2C44-4846-A753-DBBB048AA062}" presName="dstNode" presStyleLbl="node1" presStyleIdx="0" presStyleCnt="4"/>
      <dgm:spPr/>
    </dgm:pt>
    <dgm:pt modelId="{E428306F-80D5-4457-994F-ED28A55C52F5}" type="pres">
      <dgm:prSet presAssocID="{FE0E38B3-2106-4F99-98B3-C32FF04E291A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E9ADA2-B131-4BFA-A1B7-9F19D5AD8D95}" type="pres">
      <dgm:prSet presAssocID="{FE0E38B3-2106-4F99-98B3-C32FF04E291A}" presName="accent_1" presStyleCnt="0"/>
      <dgm:spPr/>
    </dgm:pt>
    <dgm:pt modelId="{84B1433C-848E-42AE-948E-951687472C5F}" type="pres">
      <dgm:prSet presAssocID="{FE0E38B3-2106-4F99-98B3-C32FF04E291A}" presName="accentRepeatNode" presStyleLbl="solidFgAcc1" presStyleIdx="0" presStyleCnt="4"/>
      <dgm:spPr>
        <a:solidFill>
          <a:schemeClr val="accent1">
            <a:lumMod val="60000"/>
            <a:lumOff val="40000"/>
          </a:schemeClr>
        </a:solidFill>
      </dgm:spPr>
    </dgm:pt>
    <dgm:pt modelId="{48A28B12-C19F-4EA6-8D04-9C9209B96E8D}" type="pres">
      <dgm:prSet presAssocID="{1742B62E-09EA-4994-8385-6B95DCC0FCF1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005EDA-47B9-4AF5-BD78-716FA699D072}" type="pres">
      <dgm:prSet presAssocID="{1742B62E-09EA-4994-8385-6B95DCC0FCF1}" presName="accent_2" presStyleCnt="0"/>
      <dgm:spPr/>
    </dgm:pt>
    <dgm:pt modelId="{20D3CA96-2F6F-457C-8458-BBA00D4813E2}" type="pres">
      <dgm:prSet presAssocID="{1742B62E-09EA-4994-8385-6B95DCC0FCF1}" presName="accentRepeatNode" presStyleLbl="solidFgAcc1" presStyleIdx="1" presStyleCnt="4"/>
      <dgm:spPr>
        <a:solidFill>
          <a:schemeClr val="accent1">
            <a:lumMod val="60000"/>
            <a:lumOff val="40000"/>
          </a:schemeClr>
        </a:solidFill>
      </dgm:spPr>
    </dgm:pt>
    <dgm:pt modelId="{6DA6E28C-95BE-4004-B517-AF750565AB69}" type="pres">
      <dgm:prSet presAssocID="{4BE2CBF4-E244-4159-B215-41BCE9049AF2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5BA55D-35FC-4222-8125-97D8479E068B}" type="pres">
      <dgm:prSet presAssocID="{4BE2CBF4-E244-4159-B215-41BCE9049AF2}" presName="accent_3" presStyleCnt="0"/>
      <dgm:spPr/>
    </dgm:pt>
    <dgm:pt modelId="{1752169C-989B-46D5-BC10-13C7CEA30700}" type="pres">
      <dgm:prSet presAssocID="{4BE2CBF4-E244-4159-B215-41BCE9049AF2}" presName="accentRepeatNode" presStyleLbl="solidFgAcc1" presStyleIdx="2" presStyleCnt="4"/>
      <dgm:spPr>
        <a:solidFill>
          <a:schemeClr val="accent1">
            <a:lumMod val="60000"/>
            <a:lumOff val="40000"/>
          </a:schemeClr>
        </a:solidFill>
      </dgm:spPr>
    </dgm:pt>
    <dgm:pt modelId="{7955C2EA-AB21-4465-8C9A-70E23B7EAE7F}" type="pres">
      <dgm:prSet presAssocID="{94747554-83F0-45D3-8968-899E4F5398F5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119B34-543B-4DB6-930D-5E9F6B44190A}" type="pres">
      <dgm:prSet presAssocID="{94747554-83F0-45D3-8968-899E4F5398F5}" presName="accent_4" presStyleCnt="0"/>
      <dgm:spPr/>
    </dgm:pt>
    <dgm:pt modelId="{AEDC1A7B-25A1-48E2-A4A4-A549EA718824}" type="pres">
      <dgm:prSet presAssocID="{94747554-83F0-45D3-8968-899E4F5398F5}" presName="accentRepeatNode" presStyleLbl="solidFgAcc1" presStyleIdx="3" presStyleCnt="4"/>
      <dgm:spPr>
        <a:solidFill>
          <a:schemeClr val="accent1">
            <a:lumMod val="60000"/>
            <a:lumOff val="40000"/>
          </a:schemeClr>
        </a:solidFill>
      </dgm:spPr>
    </dgm:pt>
  </dgm:ptLst>
  <dgm:cxnLst>
    <dgm:cxn modelId="{3ED64457-A9C9-488C-9871-1A3C1348C25A}" type="presOf" srcId="{4BE2CBF4-E244-4159-B215-41BCE9049AF2}" destId="{6DA6E28C-95BE-4004-B517-AF750565AB69}" srcOrd="0" destOrd="0" presId="urn:microsoft.com/office/officeart/2008/layout/VerticalCurvedList"/>
    <dgm:cxn modelId="{ECBCA91B-0C20-4CF8-9A8E-359608685B21}" type="presOf" srcId="{499FCFFC-2C44-4846-A753-DBBB048AA062}" destId="{6AEC9893-8061-48B2-9E03-7E857BB01232}" srcOrd="0" destOrd="0" presId="urn:microsoft.com/office/officeart/2008/layout/VerticalCurvedList"/>
    <dgm:cxn modelId="{08082EE8-A02A-449D-9180-480384C881AC}" srcId="{499FCFFC-2C44-4846-A753-DBBB048AA062}" destId="{4BE2CBF4-E244-4159-B215-41BCE9049AF2}" srcOrd="2" destOrd="0" parTransId="{A940651F-976B-4A14-8564-BA596141578D}" sibTransId="{822A37FD-BDBA-4F40-90C9-6619C0811057}"/>
    <dgm:cxn modelId="{82BAFFE3-AE97-448D-9C38-431179B1D133}" srcId="{499FCFFC-2C44-4846-A753-DBBB048AA062}" destId="{FE0E38B3-2106-4F99-98B3-C32FF04E291A}" srcOrd="0" destOrd="0" parTransId="{4683DC6A-D4F8-4D75-BFBD-558C92075B53}" sibTransId="{F932C962-BD29-4562-8B4C-52CD72181360}"/>
    <dgm:cxn modelId="{3F2F3E23-1BAB-4C3F-B3FE-FB7B55EB8C28}" type="presOf" srcId="{94747554-83F0-45D3-8968-899E4F5398F5}" destId="{7955C2EA-AB21-4465-8C9A-70E23B7EAE7F}" srcOrd="0" destOrd="0" presId="urn:microsoft.com/office/officeart/2008/layout/VerticalCurvedList"/>
    <dgm:cxn modelId="{40684B39-1917-4082-B404-081EE252A11C}" type="presOf" srcId="{F932C962-BD29-4562-8B4C-52CD72181360}" destId="{FD285381-9E4A-496A-B549-37C82C086FD5}" srcOrd="0" destOrd="0" presId="urn:microsoft.com/office/officeart/2008/layout/VerticalCurvedList"/>
    <dgm:cxn modelId="{D419D2F3-4875-44C0-8EB4-DB2D04A7E76C}" srcId="{499FCFFC-2C44-4846-A753-DBBB048AA062}" destId="{94747554-83F0-45D3-8968-899E4F5398F5}" srcOrd="3" destOrd="0" parTransId="{2DE89400-1799-4753-B611-8ECBA4FA1627}" sibTransId="{1A8F97CC-D69A-4773-B98B-F5A8761954DE}"/>
    <dgm:cxn modelId="{093422E6-1A62-4C50-BFBB-066A291DFF97}" type="presOf" srcId="{FE0E38B3-2106-4F99-98B3-C32FF04E291A}" destId="{E428306F-80D5-4457-994F-ED28A55C52F5}" srcOrd="0" destOrd="0" presId="urn:microsoft.com/office/officeart/2008/layout/VerticalCurvedList"/>
    <dgm:cxn modelId="{DA291E2E-D28D-4AB7-87B0-F987489B5503}" srcId="{499FCFFC-2C44-4846-A753-DBBB048AA062}" destId="{1742B62E-09EA-4994-8385-6B95DCC0FCF1}" srcOrd="1" destOrd="0" parTransId="{25FCC1B2-9D81-457E-94FD-0C5A9BC6FC41}" sibTransId="{F3FBCE7C-474B-42CD-8FE2-7848B67F7ABF}"/>
    <dgm:cxn modelId="{4E3802E7-731B-44B3-B580-1D22A5A1FA55}" type="presOf" srcId="{1742B62E-09EA-4994-8385-6B95DCC0FCF1}" destId="{48A28B12-C19F-4EA6-8D04-9C9209B96E8D}" srcOrd="0" destOrd="0" presId="urn:microsoft.com/office/officeart/2008/layout/VerticalCurvedList"/>
    <dgm:cxn modelId="{344EB9F6-0921-4299-B1C8-B8F9B1F70E23}" type="presParOf" srcId="{6AEC9893-8061-48B2-9E03-7E857BB01232}" destId="{871D046E-8C7B-4A48-920D-20BF51F44372}" srcOrd="0" destOrd="0" presId="urn:microsoft.com/office/officeart/2008/layout/VerticalCurvedList"/>
    <dgm:cxn modelId="{4986A87B-4510-4B04-8B3E-A68953DA5587}" type="presParOf" srcId="{871D046E-8C7B-4A48-920D-20BF51F44372}" destId="{FBA7BC9E-91DF-41C8-8183-0AE83F2C7A3D}" srcOrd="0" destOrd="0" presId="urn:microsoft.com/office/officeart/2008/layout/VerticalCurvedList"/>
    <dgm:cxn modelId="{DFE34301-6328-4942-B9C9-8E1E5E3B1BCA}" type="presParOf" srcId="{FBA7BC9E-91DF-41C8-8183-0AE83F2C7A3D}" destId="{B1D423A8-B361-41A5-8E48-069235E4269D}" srcOrd="0" destOrd="0" presId="urn:microsoft.com/office/officeart/2008/layout/VerticalCurvedList"/>
    <dgm:cxn modelId="{3C96A2CE-3A87-4E89-8196-66E4BD6DD346}" type="presParOf" srcId="{FBA7BC9E-91DF-41C8-8183-0AE83F2C7A3D}" destId="{FD285381-9E4A-496A-B549-37C82C086FD5}" srcOrd="1" destOrd="0" presId="urn:microsoft.com/office/officeart/2008/layout/VerticalCurvedList"/>
    <dgm:cxn modelId="{31D7F746-A340-4CB4-8E2A-73B2E8C7637B}" type="presParOf" srcId="{FBA7BC9E-91DF-41C8-8183-0AE83F2C7A3D}" destId="{BBAAA583-BE72-4EC3-8509-F2F55B5A29A3}" srcOrd="2" destOrd="0" presId="urn:microsoft.com/office/officeart/2008/layout/VerticalCurvedList"/>
    <dgm:cxn modelId="{8446A9BE-E646-4322-8FAA-63C921BC2DF8}" type="presParOf" srcId="{FBA7BC9E-91DF-41C8-8183-0AE83F2C7A3D}" destId="{A17E17AC-4D52-4DE8-9149-F30BC1B5CB36}" srcOrd="3" destOrd="0" presId="urn:microsoft.com/office/officeart/2008/layout/VerticalCurvedList"/>
    <dgm:cxn modelId="{48B26C19-9195-4AFF-B235-8B278ECCA546}" type="presParOf" srcId="{871D046E-8C7B-4A48-920D-20BF51F44372}" destId="{E428306F-80D5-4457-994F-ED28A55C52F5}" srcOrd="1" destOrd="0" presId="urn:microsoft.com/office/officeart/2008/layout/VerticalCurvedList"/>
    <dgm:cxn modelId="{B2CD9DB4-1EA3-4DDD-867B-AFAC947D616A}" type="presParOf" srcId="{871D046E-8C7B-4A48-920D-20BF51F44372}" destId="{4EE9ADA2-B131-4BFA-A1B7-9F19D5AD8D95}" srcOrd="2" destOrd="0" presId="urn:microsoft.com/office/officeart/2008/layout/VerticalCurvedList"/>
    <dgm:cxn modelId="{F514A627-2A2F-407E-A816-397BC55CB2AE}" type="presParOf" srcId="{4EE9ADA2-B131-4BFA-A1B7-9F19D5AD8D95}" destId="{84B1433C-848E-42AE-948E-951687472C5F}" srcOrd="0" destOrd="0" presId="urn:microsoft.com/office/officeart/2008/layout/VerticalCurvedList"/>
    <dgm:cxn modelId="{3B340775-9781-4968-B3FD-B2BEFC811A13}" type="presParOf" srcId="{871D046E-8C7B-4A48-920D-20BF51F44372}" destId="{48A28B12-C19F-4EA6-8D04-9C9209B96E8D}" srcOrd="3" destOrd="0" presId="urn:microsoft.com/office/officeart/2008/layout/VerticalCurvedList"/>
    <dgm:cxn modelId="{A0B0900B-2C8D-428A-8652-C9F1C211664F}" type="presParOf" srcId="{871D046E-8C7B-4A48-920D-20BF51F44372}" destId="{97005EDA-47B9-4AF5-BD78-716FA699D072}" srcOrd="4" destOrd="0" presId="urn:microsoft.com/office/officeart/2008/layout/VerticalCurvedList"/>
    <dgm:cxn modelId="{30471BFF-FFAA-4AF1-9F0A-CCF2F3991F9C}" type="presParOf" srcId="{97005EDA-47B9-4AF5-BD78-716FA699D072}" destId="{20D3CA96-2F6F-457C-8458-BBA00D4813E2}" srcOrd="0" destOrd="0" presId="urn:microsoft.com/office/officeart/2008/layout/VerticalCurvedList"/>
    <dgm:cxn modelId="{BB12BED1-9799-4EB5-AB70-5D278A50D373}" type="presParOf" srcId="{871D046E-8C7B-4A48-920D-20BF51F44372}" destId="{6DA6E28C-95BE-4004-B517-AF750565AB69}" srcOrd="5" destOrd="0" presId="urn:microsoft.com/office/officeart/2008/layout/VerticalCurvedList"/>
    <dgm:cxn modelId="{FB7CC6C1-D0F2-43D5-BD60-DE4941FCD5A7}" type="presParOf" srcId="{871D046E-8C7B-4A48-920D-20BF51F44372}" destId="{0C5BA55D-35FC-4222-8125-97D8479E068B}" srcOrd="6" destOrd="0" presId="urn:microsoft.com/office/officeart/2008/layout/VerticalCurvedList"/>
    <dgm:cxn modelId="{D2E88302-36EE-402C-8CFE-DA9920702815}" type="presParOf" srcId="{0C5BA55D-35FC-4222-8125-97D8479E068B}" destId="{1752169C-989B-46D5-BC10-13C7CEA30700}" srcOrd="0" destOrd="0" presId="urn:microsoft.com/office/officeart/2008/layout/VerticalCurvedList"/>
    <dgm:cxn modelId="{287B23B7-9984-4572-AFDB-7B1E800E16D7}" type="presParOf" srcId="{871D046E-8C7B-4A48-920D-20BF51F44372}" destId="{7955C2EA-AB21-4465-8C9A-70E23B7EAE7F}" srcOrd="7" destOrd="0" presId="urn:microsoft.com/office/officeart/2008/layout/VerticalCurvedList"/>
    <dgm:cxn modelId="{4C500DC8-75FC-4AE2-A979-B67844B1E9F1}" type="presParOf" srcId="{871D046E-8C7B-4A48-920D-20BF51F44372}" destId="{1D119B34-543B-4DB6-930D-5E9F6B44190A}" srcOrd="8" destOrd="0" presId="urn:microsoft.com/office/officeart/2008/layout/VerticalCurvedList"/>
    <dgm:cxn modelId="{725FF922-9EEE-42BD-BB67-1262B3D46D31}" type="presParOf" srcId="{1D119B34-543B-4DB6-930D-5E9F6B44190A}" destId="{AEDC1A7B-25A1-48E2-A4A4-A549EA71882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AF06E-5A8C-4253-88FA-6B8682E7EBA8}">
      <dsp:nvSpPr>
        <dsp:cNvPr id="0" name=""/>
        <dsp:cNvSpPr/>
      </dsp:nvSpPr>
      <dsp:spPr>
        <a:xfrm rot="5400000">
          <a:off x="540284" y="1034089"/>
          <a:ext cx="1614976" cy="2687284"/>
        </a:xfrm>
        <a:prstGeom prst="corner">
          <a:avLst>
            <a:gd name="adj1" fmla="val 16120"/>
            <a:gd name="adj2" fmla="val 16110"/>
          </a:avLst>
        </a:prstGeom>
        <a:blipFill rotWithShape="0">
          <a:blip xmlns:r="http://schemas.openxmlformats.org/officeDocument/2006/relationships" r:embed="rId1">
            <a:duotone>
              <a:schemeClr val="accent4">
                <a:alpha val="90000"/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4">
                <a:alpha val="90000"/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176E79B-1E11-4A4F-B216-0F5EEB8E3A07}">
      <dsp:nvSpPr>
        <dsp:cNvPr id="0" name=""/>
        <dsp:cNvSpPr/>
      </dsp:nvSpPr>
      <dsp:spPr>
        <a:xfrm>
          <a:off x="270704" y="1837008"/>
          <a:ext cx="2426095" cy="2126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>
                  <a:lumMod val="75000"/>
                </a:schemeClr>
              </a:solidFill>
            </a:rPr>
            <a:t>Социально-экономическая ситуация в районе</a:t>
          </a:r>
          <a:endParaRPr lang="ru-RU" sz="20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70704" y="1837008"/>
        <a:ext cx="2426095" cy="2126615"/>
      </dsp:txXfrm>
    </dsp:sp>
    <dsp:sp modelId="{40586532-1E98-47A3-854A-DA7FFADD42AC}">
      <dsp:nvSpPr>
        <dsp:cNvPr id="0" name=""/>
        <dsp:cNvSpPr/>
      </dsp:nvSpPr>
      <dsp:spPr>
        <a:xfrm>
          <a:off x="2239046" y="836248"/>
          <a:ext cx="457753" cy="457753"/>
        </a:xfrm>
        <a:prstGeom prst="triangle">
          <a:avLst>
            <a:gd name="adj" fmla="val 100000"/>
          </a:avLst>
        </a:prstGeom>
        <a:blipFill rotWithShape="0">
          <a:blip xmlns:r="http://schemas.openxmlformats.org/officeDocument/2006/relationships" r:embed="rId1">
            <a:duotone>
              <a:schemeClr val="accent4">
                <a:alpha val="90000"/>
                <a:hueOff val="0"/>
                <a:satOff val="0"/>
                <a:lumOff val="0"/>
                <a:alphaOff val="-10000"/>
                <a:tint val="30000"/>
                <a:satMod val="300000"/>
              </a:schemeClr>
              <a:schemeClr val="accent4">
                <a:alpha val="90000"/>
                <a:hueOff val="0"/>
                <a:satOff val="0"/>
                <a:lumOff val="0"/>
                <a:alphaOff val="-10000"/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4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80DB2FF-CC8B-42E8-BC96-7323024AF4EE}">
      <dsp:nvSpPr>
        <dsp:cNvPr id="0" name=""/>
        <dsp:cNvSpPr/>
      </dsp:nvSpPr>
      <dsp:spPr>
        <a:xfrm rot="5400000">
          <a:off x="3510299" y="299155"/>
          <a:ext cx="1614976" cy="2687284"/>
        </a:xfrm>
        <a:prstGeom prst="corner">
          <a:avLst>
            <a:gd name="adj1" fmla="val 16120"/>
            <a:gd name="adj2" fmla="val 16110"/>
          </a:avLst>
        </a:prstGeom>
        <a:blipFill rotWithShape="0">
          <a:blip xmlns:r="http://schemas.openxmlformats.org/officeDocument/2006/relationships" r:embed="rId1">
            <a:duotone>
              <a:schemeClr val="accent4">
                <a:alpha val="90000"/>
                <a:hueOff val="0"/>
                <a:satOff val="0"/>
                <a:lumOff val="0"/>
                <a:alphaOff val="-20000"/>
                <a:tint val="30000"/>
                <a:satMod val="300000"/>
              </a:schemeClr>
              <a:schemeClr val="accent4">
                <a:alpha val="90000"/>
                <a:hueOff val="0"/>
                <a:satOff val="0"/>
                <a:lumOff val="0"/>
                <a:alphaOff val="-20000"/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4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FB6EC55-A333-4A58-B0C2-B8E7F2134591}">
      <dsp:nvSpPr>
        <dsp:cNvPr id="0" name=""/>
        <dsp:cNvSpPr/>
      </dsp:nvSpPr>
      <dsp:spPr>
        <a:xfrm>
          <a:off x="3240719" y="1102075"/>
          <a:ext cx="2426095" cy="2126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>
                  <a:lumMod val="75000"/>
                </a:schemeClr>
              </a:solidFill>
            </a:rPr>
            <a:t>Тенденции к снижению уровня здоровья</a:t>
          </a:r>
          <a:endParaRPr lang="ru-RU" sz="20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240719" y="1102075"/>
        <a:ext cx="2426095" cy="2126615"/>
      </dsp:txXfrm>
    </dsp:sp>
    <dsp:sp modelId="{D0BBE6FC-5B9E-4FD6-859B-6D6030E3A5D2}">
      <dsp:nvSpPr>
        <dsp:cNvPr id="0" name=""/>
        <dsp:cNvSpPr/>
      </dsp:nvSpPr>
      <dsp:spPr>
        <a:xfrm>
          <a:off x="5209061" y="101315"/>
          <a:ext cx="457753" cy="457753"/>
        </a:xfrm>
        <a:prstGeom prst="triangle">
          <a:avLst>
            <a:gd name="adj" fmla="val 100000"/>
          </a:avLst>
        </a:prstGeom>
        <a:blipFill rotWithShape="0">
          <a:blip xmlns:r="http://schemas.openxmlformats.org/officeDocument/2006/relationships" r:embed="rId1">
            <a:duotone>
              <a:schemeClr val="accent4">
                <a:alpha val="90000"/>
                <a:hueOff val="0"/>
                <a:satOff val="0"/>
                <a:lumOff val="0"/>
                <a:alphaOff val="-30000"/>
                <a:tint val="30000"/>
                <a:satMod val="300000"/>
              </a:schemeClr>
              <a:schemeClr val="accent4">
                <a:alpha val="90000"/>
                <a:hueOff val="0"/>
                <a:satOff val="0"/>
                <a:lumOff val="0"/>
                <a:alphaOff val="-30000"/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4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BCADC57-212D-412E-9CD1-467CEA400BE7}">
      <dsp:nvSpPr>
        <dsp:cNvPr id="0" name=""/>
        <dsp:cNvSpPr/>
      </dsp:nvSpPr>
      <dsp:spPr>
        <a:xfrm rot="5400000">
          <a:off x="6480313" y="-435777"/>
          <a:ext cx="1614976" cy="2687284"/>
        </a:xfrm>
        <a:prstGeom prst="corner">
          <a:avLst>
            <a:gd name="adj1" fmla="val 16120"/>
            <a:gd name="adj2" fmla="val 16110"/>
          </a:avLst>
        </a:prstGeom>
        <a:blipFill rotWithShape="0">
          <a:blip xmlns:r="http://schemas.openxmlformats.org/officeDocument/2006/relationships" r:embed="rId1">
            <a:duotone>
              <a:schemeClr val="accent4">
                <a:alpha val="90000"/>
                <a:hueOff val="0"/>
                <a:satOff val="0"/>
                <a:lumOff val="0"/>
                <a:alphaOff val="-40000"/>
                <a:tint val="30000"/>
                <a:satMod val="300000"/>
              </a:schemeClr>
              <a:schemeClr val="accent4">
                <a:alpha val="90000"/>
                <a:hueOff val="0"/>
                <a:satOff val="0"/>
                <a:lumOff val="0"/>
                <a:alphaOff val="-40000"/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4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281D55D-3893-4DBD-A14E-BC4079728590}">
      <dsp:nvSpPr>
        <dsp:cNvPr id="0" name=""/>
        <dsp:cNvSpPr/>
      </dsp:nvSpPr>
      <dsp:spPr>
        <a:xfrm>
          <a:off x="6210734" y="367141"/>
          <a:ext cx="2426095" cy="2126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>
                  <a:lumMod val="75000"/>
                </a:schemeClr>
              </a:solidFill>
            </a:rPr>
            <a:t>Системные изменения в образовании</a:t>
          </a:r>
          <a:endParaRPr lang="ru-RU" sz="20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6210734" y="367141"/>
        <a:ext cx="2426095" cy="21266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О ходе реализации программы "Здоровый школьник"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0AB29-EEC0-479E-9FDE-473FB04B7503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CE1D7-03D8-4E67-93AF-4524A1A75A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8297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О ходе реализации программы "Здоровый школьник"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DB672-8D92-4CF3-89F9-ACBBFA8C5719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CA562-B1E3-4A56-82FC-BAFDB2D9A2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83408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О ходе реализации программы "Здоровый школьник"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458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О ходе реализации программы "Здоровый школьник"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458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О ходе реализации программы "Здоровый школьник"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458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О ходе реализации программы "Здоровый школьник"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4589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О ходе реализации программы "Здоровый школьник"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458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О ходе реализации программы "Здоровый школьник"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4589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О ходе реализации программы "Здоровый школьник"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4589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О ходе реализации программы "Здоровый школьник"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4589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О ходе реализации программы "Здоровый школьник"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4589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О ходе реализации программы "Здоровый школьник"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458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О ходе реализации программы "Здоровый школьник"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458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О ходе реализации программы "Здоровый школьник"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458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О ходе реализации программы "Здоровый школьник"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458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О ходе реализации программы "Здоровый школьник"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458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О ходе реализации программы "Здоровый школьник"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458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О ходе реализации программы "Здоровый школьник"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458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О ходе реализации программы "Здоровый школьник"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458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О ходе реализации программы "Здоровый школьник"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458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D4B90-297E-43C0-94CB-326E9C8C5093}" type="datetime1">
              <a:rPr lang="ru-RU" smtClean="0"/>
              <a:pPr/>
              <a:t>26.11.2015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A2BD-80AE-42DB-A20B-454811A834F3}" type="datetime1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0254-3131-4F2E-8879-2C14692FF16F}" type="datetime1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FDE67-0C8E-4EF9-87FA-B813AF42FE27}" type="datetime1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D091A-D60A-4F7F-8328-8E3A5B3541B6}" type="datetime1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CADA-84A4-4641-8E90-495F8685C9E1}" type="datetime1">
              <a:rPr lang="ru-RU" smtClean="0"/>
              <a:pPr/>
              <a:t>26.11.2015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30CF-70F9-417B-8F11-D4B3989B1256}" type="datetime1">
              <a:rPr lang="ru-RU" smtClean="0"/>
              <a:pPr/>
              <a:t>26.11.2015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9C6C8-1461-46EB-B3F4-6AB96C8D06A6}" type="datetime1">
              <a:rPr lang="ru-RU" smtClean="0"/>
              <a:pPr/>
              <a:t>26.11.2015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3BF0-D516-44C4-B869-3340E8E46AE6}" type="datetime1">
              <a:rPr lang="ru-RU" smtClean="0"/>
              <a:pPr/>
              <a:t>26.11.2015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99913-C4F4-45F8-A76D-4787E0C915E1}" type="datetime1">
              <a:rPr lang="ru-RU" smtClean="0"/>
              <a:pPr/>
              <a:t>26.11.2015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CBBB1-F909-4C95-80D4-4CFF5E127415}" type="datetime1">
              <a:rPr lang="ru-RU" smtClean="0"/>
              <a:pPr/>
              <a:t>26.11.2015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2297EC1-5B39-4D04-A4C8-2A57F1253308}" type="datetime1">
              <a:rPr lang="ru-RU" smtClean="0"/>
              <a:pPr/>
              <a:t>26.11.2015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6398" y="332656"/>
            <a:ext cx="6247995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Программа системы образования Кировского района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Санкт-Петербурга</a:t>
            </a:r>
          </a:p>
          <a:p>
            <a:pPr algn="ctr"/>
            <a:endParaRPr lang="ru-RU" sz="2000" b="1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«Здоровая среда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– здоровый ребенок – здоровое будущее»</a:t>
            </a:r>
          </a:p>
          <a:p>
            <a:pPr algn="ctr"/>
            <a:endParaRPr lang="ru-RU" sz="2000" b="1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2016-2018 гг.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Picture 2" descr="http://cs11132.vk.me/u80583238/114171858/y_da8b6ac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4" t="4717" r="18079" b="7752"/>
          <a:stretch/>
        </p:blipFill>
        <p:spPr bwMode="auto">
          <a:xfrm>
            <a:off x="539552" y="4504584"/>
            <a:ext cx="2490801" cy="2122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p1.citywalls.ru/photo_7-7977.jpg?mt=127362580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5" r="22410"/>
          <a:stretch/>
        </p:blipFill>
        <p:spPr bwMode="auto">
          <a:xfrm>
            <a:off x="6228184" y="4504583"/>
            <a:ext cx="2500469" cy="2076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27822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2913" y="332656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Ключевые мероприятия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 Программы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2913" y="1592085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Задача 2. Развитие элементов (в том числе создание новых элементов) районной инфраструктуры, способствующих формированию культуры здорового и безопасного образа жизни участников образовательного процесса</a:t>
            </a:r>
            <a:endParaRPr lang="ru-RU" sz="2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875" y="3053350"/>
            <a:ext cx="895512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Работа районного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Совета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старшеклассников (комиссия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по «здоровью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»)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Дискуссионный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клуб старшеклассников «Семейная азбука»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Проекты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«Формирование ЗОЖ: ресурсы городской среды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» и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«К здоровому образу жизни через школьные СМИ»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Конкурсы для учащихся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Планета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здоровья»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Интерактивные занятия, игры-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квесты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, познавательные, игровые программы для учащихся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Волонтерское движение «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КИТ»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(Клуб Инициативных Товарищей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Семейные спортивные соревнования и интеллектуальные игры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Интерактивные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лекции, занятия, мастер-классы для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педагогов и родителей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Физкультурно-оздоровительные мероприятия для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педагогов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портивные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турниры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для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молодых педагогов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Районные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родительские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конференции</a:t>
            </a:r>
            <a:endParaRPr lang="ru-RU" dirty="0"/>
          </a:p>
        </p:txBody>
      </p:sp>
      <p:pic>
        <p:nvPicPr>
          <p:cNvPr id="7" name="Рисунок 6" descr="E:\ЗДОРОВЬЕСБЕРЕЖЕНИЕ\ФОТОГРАФИИ\Фото (здоровье, спорт, соревнования) Педсовет август 2013\Сборная команды школы №283 по футболу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13" y="198039"/>
            <a:ext cx="1682823" cy="1133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C:\Users\User\Desktop\Презентация перед пленарной\Фото для презентации\SAM_228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93"/>
          <a:stretch>
            <a:fillRect/>
          </a:stretch>
        </p:blipFill>
        <p:spPr bwMode="auto">
          <a:xfrm>
            <a:off x="7020272" y="198039"/>
            <a:ext cx="1557537" cy="1133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94826478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506264"/>
            <a:ext cx="85235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Задача 3. Развитие </a:t>
            </a:r>
            <a:r>
              <a:rPr lang="ru-RU" sz="2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элементов инфраструктуры, обеспечивающих профилактику и оздоровление учащихся  и воспитанников, ослабленных наиболее распространенными, в том числе социально обусловленными болезнями детей и подростков</a:t>
            </a:r>
            <a:endParaRPr lang="ru-RU" sz="2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2913" y="332656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Ключевые мероприятия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 Программы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19" y="3212976"/>
            <a:ext cx="866759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Проведение консилиумов специалистов,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ТМППК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Мероприятия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по организации альтернативных форм обучения для детей с ограниченными возможностями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здоровья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Индивидуальное и групповое психологическое сопровождение детей группы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риска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Конкурс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исследовательских работ учащихся начальных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классов «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Знайка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Реализация образовательных программ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психокоррекционного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, коррекционно-развивающего и компенсирующего обучения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Реализация образовательных программ превентивной педагогики и психологической профилактики </a:t>
            </a:r>
          </a:p>
        </p:txBody>
      </p:sp>
      <p:pic>
        <p:nvPicPr>
          <p:cNvPr id="5" name="Picture 2" descr="IMG_144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13" y="180461"/>
            <a:ext cx="1496888" cy="1135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6" name="Picture 4" descr="C:\Users\User\Desktop\Презентация перед пленарной\Фото для презентации\флешмоб Морковка!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6" r="5151"/>
          <a:stretch>
            <a:fillRect/>
          </a:stretch>
        </p:blipFill>
        <p:spPr bwMode="auto">
          <a:xfrm>
            <a:off x="7220680" y="129045"/>
            <a:ext cx="1357129" cy="1238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30358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155" y="1700808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Задача 4. Формирование элементов районной инфраструктуры, способствующих  укреплению физического здоровья дошкольников </a:t>
            </a:r>
            <a:endParaRPr lang="ru-RU" sz="2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2155" y="306160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Ключевые мероприятия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 Программы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212976"/>
            <a:ext cx="8712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«Малые олимпийские игры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» для детей ДОУ и ОУ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Районные Дни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здоровья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Конкурс для воспитанников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ДОУ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«День танца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Конкурс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для воспитанников  ДОУ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и учащихся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ОУ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«Здравствуй, школа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Совместный спортивный досуг на природе «Солнце, воздух, спорт и мы»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Районный семейный праздник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«Весёлые старты»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Создание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информационного ресурса «Форум для родителей»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Районные родительские конференции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Создание районного Портфолио «Спортивные семейные достижения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Выпуск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районного (электронного) журнала «Как вырастить здорового ребенка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 descr="IMG_5483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70644" y="3175180"/>
            <a:ext cx="1407165" cy="1390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932" y="169783"/>
            <a:ext cx="1462877" cy="1156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Documents and Settings\Admin.MICROSOF-470E79\Рабочий стол\фото для защиты спорт\P31100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40" y="181175"/>
            <a:ext cx="1673695" cy="1080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790189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4664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C00000"/>
                </a:solidFill>
              </a:rPr>
              <a:t>Ожидаемые результаты реализации Программы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652337"/>
              </p:ext>
            </p:extLst>
          </p:nvPr>
        </p:nvGraphicFramePr>
        <p:xfrm>
          <a:off x="552635" y="4293096"/>
          <a:ext cx="8064896" cy="230425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728156"/>
                <a:gridCol w="4972019"/>
                <a:gridCol w="1364721"/>
              </a:tblGrid>
              <a:tr h="641384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Эффективная деятельность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Служб здоровья ОУ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Доля  образовательных учреждений, вовлеченных в деятельность РМО руководителей Служб здоровья ОУ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100%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751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Доля ОУ и ДОУ, принимающих участие в  мониторингах  по направлению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100%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126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Доля ОУ и ДОУ, деятельность которых отражена на интерактивной карте «Территория здоровья Кировского района»  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не менее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50%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751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Доля ОУ и ДОУ, принявших участие в конференциях, конкурсах, посвященных проблемам здоровья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100%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23528" y="1674674"/>
            <a:ext cx="85231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Задача 1. Выстраивание </a:t>
            </a:r>
            <a:r>
              <a:rPr lang="ru-RU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элементов районной инфраструктуры, обеспечивающих повышение квалификации специалистов и распространение лучших образцов </a:t>
            </a:r>
            <a:r>
              <a:rPr lang="ru-RU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здоровьесозидаю</a:t>
            </a:r>
            <a:r>
              <a:rPr lang="ru-RU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-щей деятельности в образовательном учреждении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246549"/>
              </p:ext>
            </p:extLst>
          </p:nvPr>
        </p:nvGraphicFramePr>
        <p:xfrm>
          <a:off x="539552" y="3212976"/>
          <a:ext cx="8064896" cy="100811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775757"/>
                <a:gridCol w="4944991"/>
                <a:gridCol w="1344148"/>
              </a:tblGrid>
              <a:tr h="10081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Предполагаемый результат реализации Программы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Индикаторы достижения результатов реализации Программы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Целевой ориентир на конец реализации программы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708819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4664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C00000"/>
                </a:solidFill>
              </a:rPr>
              <a:t>Ожидаемые результаты реализации Программы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674674"/>
            <a:ext cx="85231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Задача 1. Выстраивание </a:t>
            </a:r>
            <a:r>
              <a:rPr lang="ru-RU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элементов районной инфраструктуры, обеспечивающих повышение квалификации специалистов и распространение лучших образцов </a:t>
            </a:r>
            <a:r>
              <a:rPr lang="ru-RU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здоровьесозидаю</a:t>
            </a:r>
            <a:r>
              <a:rPr lang="ru-RU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-щей деятельности в образовательном учреждении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039386"/>
              </p:ext>
            </p:extLst>
          </p:nvPr>
        </p:nvGraphicFramePr>
        <p:xfrm>
          <a:off x="503548" y="4221088"/>
          <a:ext cx="8163070" cy="225933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160240"/>
                <a:gridCol w="4860540"/>
                <a:gridCol w="1142290"/>
              </a:tblGrid>
              <a:tr h="767080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06375" algn="l"/>
                          <a:tab pos="571500" algn="l"/>
                        </a:tabLst>
                      </a:pP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Повышение квалификации педагогов </a:t>
                      </a:r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района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06375" algn="l"/>
                          <a:tab pos="571500" algn="l"/>
                        </a:tabLs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в </a:t>
                      </a: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области </a:t>
                      </a:r>
                      <a:r>
                        <a:rPr lang="ru-RU" sz="14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здоровьесбережения</a:t>
                      </a: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Доля педагогов, повысивших квалификацию на КПК и постоянно действующих семинарах по вопросам </a:t>
                      </a:r>
                      <a:r>
                        <a:rPr lang="ru-RU" sz="14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здоровьесберегающей</a:t>
                      </a: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деятельности 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не менее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80%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086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Доля ОУ – </a:t>
                      </a:r>
                      <a:r>
                        <a:rPr lang="ru-RU" sz="14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стажировочных</a:t>
                      </a: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площадок по направлению от общего числа ОУ района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11%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836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Доля педагогов ОУ и ДОУ, принявших участие в конференциях, конкурсах, посвященных проблемам здоровья,  вовлеченных в работу творческих групп по вопросам </a:t>
                      </a:r>
                      <a:r>
                        <a:rPr lang="ru-RU" sz="14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здоровьесозидания</a:t>
                      </a: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не менее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50%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920711"/>
              </p:ext>
            </p:extLst>
          </p:nvPr>
        </p:nvGraphicFramePr>
        <p:xfrm>
          <a:off x="516631" y="3212976"/>
          <a:ext cx="8136904" cy="100811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183161"/>
                <a:gridCol w="4833986"/>
                <a:gridCol w="1119757"/>
              </a:tblGrid>
              <a:tr h="10081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Предполагаемый результат реализации Программы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Индикаторы достижения результатов реализации Программы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Целевой ориентир на конец реализации программы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34740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4664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C00000"/>
                </a:solidFill>
              </a:rPr>
              <a:t>Ожидаемые результаты реализации Программы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556792"/>
            <a:ext cx="85231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Задача  2. </a:t>
            </a:r>
            <a:r>
              <a:rPr lang="ru-RU" sz="2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Развитие элементов (в том числе создание новых элементов) районной инфраструктуры, способствующих формированию культуры здорового и безопасного образа жизни участников образовательного процесса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329892"/>
              </p:ext>
            </p:extLst>
          </p:nvPr>
        </p:nvGraphicFramePr>
        <p:xfrm>
          <a:off x="395536" y="4149080"/>
          <a:ext cx="8424936" cy="254417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19333"/>
                <a:gridCol w="4279957"/>
                <a:gridCol w="1425646"/>
              </a:tblGrid>
              <a:tr h="432048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06375" algn="l"/>
                          <a:tab pos="571500" algn="l"/>
                        </a:tabLst>
                      </a:pP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Увеличение числа учащихся и воспитанников, вовлеченных в районные мероприятия, направленные на решение задачи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Доля участников конкурсов 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не менее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30%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093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Доля  </a:t>
                      </a:r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учащихся, </a:t>
                      </a: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охваченных  районными познавательными, игровыми программами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не менее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30%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267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Доля участников районных акций,  проектов, праздников, фестивалей </a:t>
                      </a:r>
                      <a:endParaRPr lang="ru-RU" sz="1400" b="1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не менее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70%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4008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06375" algn="l"/>
                          <a:tab pos="571500" algn="l"/>
                        </a:tabLst>
                      </a:pPr>
                      <a:r>
                        <a:rPr lang="ru-RU" sz="14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Увеличение числа педагогов,  вовлеченных в районные мероприятия, направленные на решение задачи</a:t>
                      </a:r>
                      <a:endParaRPr lang="ru-RU" sz="1400" b="1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Доля педагогов - участников тренингов по профилактике профессионального выгорания педагогов</a:t>
                      </a:r>
                      <a:endParaRPr lang="ru-RU" sz="1400" b="1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не менее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60%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359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Доля педагогов, принявших участие в физкультурно-оздоровительных мероприятиях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не менее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40%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163821"/>
              </p:ext>
            </p:extLst>
          </p:nvPr>
        </p:nvGraphicFramePr>
        <p:xfrm>
          <a:off x="467544" y="3140968"/>
          <a:ext cx="8361245" cy="100811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664296"/>
                <a:gridCol w="4320480"/>
                <a:gridCol w="1376469"/>
              </a:tblGrid>
              <a:tr h="10081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Предполагаемый результат реализации Программы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Индикаторы достижения результатов реализации Программы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Целевой ориентир на конец реализации программы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793578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552" y="1556792"/>
            <a:ext cx="8208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Задача 3. Развитие </a:t>
            </a:r>
            <a:r>
              <a:rPr lang="ru-RU" sz="2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элементов инфраструктуры, обеспечивающих профилактику и оздоровление учащихся  и воспитанников, ослабленных наиболее </a:t>
            </a:r>
            <a:r>
              <a:rPr lang="ru-RU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распространенными</a:t>
            </a:r>
            <a:r>
              <a:rPr lang="ru-RU" sz="2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, в том числе социально обусловленными болезнями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306348"/>
              </p:ext>
            </p:extLst>
          </p:nvPr>
        </p:nvGraphicFramePr>
        <p:xfrm>
          <a:off x="539552" y="4293096"/>
          <a:ext cx="7878893" cy="222159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694317"/>
                <a:gridCol w="3888432"/>
                <a:gridCol w="1296144"/>
              </a:tblGrid>
              <a:tr h="720080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06375" algn="l"/>
                          <a:tab pos="571500" algn="l"/>
                        </a:tabLst>
                      </a:pP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Повышение эффективности профилактической деятельности 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Доля учащихся группы </a:t>
                      </a:r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риска, </a:t>
                      </a: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включенных в образовательные профилактические программы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не менее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90%</a:t>
                      </a:r>
                      <a:endParaRPr lang="ru-RU" sz="1400" b="1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480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Доля учащихся, проходящих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медицинские осмотры и диспансеризацию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не менее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95%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429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17500" algn="l"/>
                        </a:tabLst>
                      </a:pP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Доля учащихся группы риска, вовлеченных в индивидуальное и групповое психологическое сопровождение 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не менее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90%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683568" y="404664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C00000"/>
                </a:solidFill>
              </a:rPr>
              <a:t>Ожидаемые результаты реализации Программы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690406"/>
              </p:ext>
            </p:extLst>
          </p:nvPr>
        </p:nvGraphicFramePr>
        <p:xfrm>
          <a:off x="539552" y="3284984"/>
          <a:ext cx="7848872" cy="9144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688966"/>
                <a:gridCol w="3851762"/>
                <a:gridCol w="1308144"/>
              </a:tblGrid>
              <a:tr h="7284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Предполагаемый результат реализации Программы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Индикаторы достижения результатов реализации Программы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Целевой ориентир на конец реализации программы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163686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83568" y="404664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C00000"/>
                </a:solidFill>
              </a:rPr>
              <a:t>Ожидаемые результаты реализации Программы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772816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Задача 4. Формирование </a:t>
            </a:r>
            <a:r>
              <a:rPr lang="ru-RU" sz="2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элементов районной инфраструктуры, способствующих  укреплению физического здоровья дошкольников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606383"/>
              </p:ext>
            </p:extLst>
          </p:nvPr>
        </p:nvGraphicFramePr>
        <p:xfrm>
          <a:off x="539552" y="4365104"/>
          <a:ext cx="7848872" cy="216023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92288"/>
                <a:gridCol w="3868596"/>
                <a:gridCol w="1387988"/>
              </a:tblGrid>
              <a:tr h="474133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06375" algn="l"/>
                          <a:tab pos="571500" algn="l"/>
                        </a:tabLst>
                      </a:pP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Создание системы районных мероприятий для дошкольников, способствующих  укреплению физического здоровья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Доля дошкольников - участников районных конкурсов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не менее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30%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741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Доля ДОУ – участников акций,  проектов, праздников, фестивалей и др.</a:t>
                      </a:r>
                      <a:endParaRPr lang="ru-RU" sz="1400" b="1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100%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11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Доля дошкольников – участников районных акций,  проектов, праздников, фестивалей и др.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не менее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90%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007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06375" algn="l"/>
                          <a:tab pos="571500" algn="l"/>
                        </a:tabLst>
                      </a:pP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Развитие информационных ресурсов для родителей 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Количество посещений форума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не менее 2000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086313"/>
              </p:ext>
            </p:extLst>
          </p:nvPr>
        </p:nvGraphicFramePr>
        <p:xfrm>
          <a:off x="539552" y="3276600"/>
          <a:ext cx="7848872" cy="101649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688966"/>
                <a:gridCol w="3851762"/>
                <a:gridCol w="1308144"/>
              </a:tblGrid>
              <a:tr h="10164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Предполагаемый результат реализации Программы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Индикаторы достижения результатов реализации Программы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Целевой ориентир на конец реализации программы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049373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6398" y="332656"/>
            <a:ext cx="6247995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Программа системы образования Кировского района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Санкт-Петербурга</a:t>
            </a:r>
          </a:p>
          <a:p>
            <a:pPr algn="ctr"/>
            <a:endParaRPr lang="ru-RU" sz="2000" b="1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«Здоровая среда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– здоровый ребенок – здоровое будущее»</a:t>
            </a:r>
          </a:p>
          <a:p>
            <a:pPr algn="ctr"/>
            <a:endParaRPr lang="ru-RU" sz="2000" b="1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2016-2018 гг.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Picture 2" descr="http://cs11132.vk.me/u80583238/114171858/y_da8b6ac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4" t="4717" r="18079" b="7752"/>
          <a:stretch/>
        </p:blipFill>
        <p:spPr bwMode="auto">
          <a:xfrm>
            <a:off x="539552" y="4504584"/>
            <a:ext cx="2490801" cy="2122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p1.citywalls.ru/photo_7-7977.jpg?mt=127362580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5" r="22410"/>
          <a:stretch/>
        </p:blipFill>
        <p:spPr bwMode="auto">
          <a:xfrm>
            <a:off x="6228184" y="4504583"/>
            <a:ext cx="2500469" cy="2076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59056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371091"/>
            <a:ext cx="57560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Социально-экономическая ситуация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>
                <a:solidFill>
                  <a:srgbClr val="C00000"/>
                </a:solidFill>
              </a:rPr>
              <a:t>на </a:t>
            </a:r>
            <a:r>
              <a:rPr lang="ru-RU" sz="2400" b="1" dirty="0" smtClean="0">
                <a:solidFill>
                  <a:srgbClr val="C00000"/>
                </a:solidFill>
              </a:rPr>
              <a:t>территории </a:t>
            </a:r>
            <a:r>
              <a:rPr lang="ru-RU" sz="2400" b="1" dirty="0">
                <a:solidFill>
                  <a:srgbClr val="C00000"/>
                </a:solidFill>
              </a:rPr>
              <a:t>района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7824" y="1743747"/>
            <a:ext cx="603697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Купный промышленный район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338 593 </a:t>
            </a:r>
            <a:r>
              <a:rPr lang="ru-RU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жителей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51 828 </a:t>
            </a:r>
            <a:r>
              <a:rPr lang="ru-RU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жителей в возрасте до 18 лет (15%)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На 01.09.2015 года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основную группу здоровья имеют: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81 %     учащихся 1 классов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75,5 %  учащихся 5 классов</a:t>
            </a:r>
            <a:endParaRPr lang="ru-RU" sz="20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61 %      учащихся 11 классов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н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уждаются в помощи: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л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огопеда – более 8 % учащихся ОУ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п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сихолога – более 9 % учащихся ОУ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с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оциального педагога – более 8 % учащихся </a:t>
            </a:r>
          </a:p>
        </p:txBody>
      </p:sp>
      <p:pic>
        <p:nvPicPr>
          <p:cNvPr id="15" name="Picture 10" descr="http://rrnews.ru/sites/default/files/styles/promo-450-300/public/news/01-2014/kirovskiy_zavod.jpg?itok=iQstKwJq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39" b="5996"/>
          <a:stretch/>
        </p:blipFill>
        <p:spPr bwMode="auto">
          <a:xfrm>
            <a:off x="293952" y="4005064"/>
            <a:ext cx="2515654" cy="1888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www.funlib.ru/cimg/2014/102203/190750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15" y="1743747"/>
            <a:ext cx="2521008" cy="1911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54397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60648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Здоровье и образ жизни участников образовательного процесса: общие </a:t>
            </a:r>
            <a:r>
              <a:rPr lang="ru-RU" sz="2400" b="1" dirty="0">
                <a:solidFill>
                  <a:srgbClr val="C00000"/>
                </a:solidFill>
              </a:rPr>
              <a:t>тенденции</a:t>
            </a:r>
            <a:endParaRPr lang="ru-RU" sz="2400" b="1" dirty="0" smtClean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21293" y="1621491"/>
            <a:ext cx="594015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Образ жизни школьников:</a:t>
            </a:r>
            <a:endParaRPr lang="ru-RU" sz="20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снижение двигательной активности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нарушение структуры и режима питания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нарушение структуры досуга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Профессиональное здоровье педагогов: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сниженное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состояние здоровья по сравнению с большинством других профессиональных групп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выраженные нарушения образа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жизни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относительно низкий уровень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готовности  к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созданию условий для обеспечения здоровья учащихся, повышению культуры их здоровья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3074" name="Picture 2" descr="http://ichef-1.bbci.co.uk/news/1024/media/images/81425000/jpg/_81425736_10428929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0"/>
          <a:stretch/>
        </p:blipFill>
        <p:spPr bwMode="auto">
          <a:xfrm>
            <a:off x="351886" y="4077072"/>
            <a:ext cx="2634668" cy="189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 descr="http://daddy.arbooz.info/wp-content/uploads/sites/47/2015/08/rebenok-i-interne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0" t="7058" r="7162"/>
          <a:stretch/>
        </p:blipFill>
        <p:spPr bwMode="auto">
          <a:xfrm>
            <a:off x="357652" y="1700808"/>
            <a:ext cx="2628902" cy="1886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33437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83814" y="349320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Основные результаты реализации программы «Здоровый школьник» (2012-2016 гг.)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2467" y="3356992"/>
            <a:ext cx="66020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Создание и функционирование во всех школах района Служб здоровья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Создание и регулярное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обновление на сайте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     ИМЦ банка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ресурсов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района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Создание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и функционирование в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районе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     гибкой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системы организационно-методического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    сопровождения ОУ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Повышение квалификации специалистов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ОУ</a:t>
            </a:r>
          </a:p>
        </p:txBody>
      </p:sp>
      <p:pic>
        <p:nvPicPr>
          <p:cNvPr id="6" name="Picture 7" descr="Рисунок1рк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8964" y="3169736"/>
            <a:ext cx="1745500" cy="1622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E:\ЗДОРОВЬЕСБЕРЕЖЕНИЕ\Мероприятия (совещания, семинары и т.д.)\Районные\Конференция по Здоровью май 2013\Фото\Конференция «Здоровый педагог – здоровый ребенок – здоровое будущее» мастер классы педагогов-психологов\100_295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6"/>
          <a:stretch/>
        </p:blipFill>
        <p:spPr bwMode="auto">
          <a:xfrm>
            <a:off x="418964" y="5008728"/>
            <a:ext cx="1877506" cy="1452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54976" y="1484784"/>
            <a:ext cx="8670279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Обеспечение согласованной деятельности всех субъектов </a:t>
            </a:r>
            <a:r>
              <a:rPr lang="ru-RU" sz="19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РОС, </a:t>
            </a:r>
            <a:r>
              <a:rPr lang="ru-RU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привлечение всех ресурсов и опыта района для организации эффективной работы по созданию </a:t>
            </a:r>
            <a:r>
              <a:rPr lang="ru-RU" sz="1900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внутришкольной</a:t>
            </a:r>
            <a:r>
              <a:rPr lang="ru-RU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среды, обеспечивающей сохранение и укрепление здоровья участников образовательного </a:t>
            </a:r>
            <a:r>
              <a:rPr lang="ru-RU" sz="19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процесса </a:t>
            </a:r>
            <a:endParaRPr lang="ru-RU" sz="19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51" y="155587"/>
            <a:ext cx="947566" cy="1218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49645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88640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Опыт решения проблемы здоровья в районной системе образования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91746" y="1594897"/>
            <a:ext cx="6480719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Экспериментальная работа </a:t>
            </a:r>
            <a:r>
              <a:rPr lang="ru-RU" sz="2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10 </a:t>
            </a:r>
            <a:r>
              <a:rPr lang="ru-RU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учреждений района </a:t>
            </a:r>
            <a:r>
              <a:rPr lang="ru-RU" sz="2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(ОУ 269, 244, 277, школа-интернат 2, ДОУ 2, 21, 31, 65, ДД1, ЦПМСС</a:t>
            </a:r>
            <a:r>
              <a:rPr lang="ru-RU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Организация оздоровительного отдыха детей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Реализация в УДОД района программ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здоровьеразвивающей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направленности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Работа школьных спортивных клубов на базе 28 ОУ района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Работа 506 спортивных секций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и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кружков в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ОУ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Конкурсы для учащихся (проект «Планета здоровья», конкурс социальной рекламы и др.)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Деятельность Клуба юных инспекторов дорожного движения, Клуба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юных друзей правопорядка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Работа Малой психологической академии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Реализация программ по экологии в ЦЭО</a:t>
            </a:r>
            <a:endParaRPr lang="ru-RU" sz="2000" b="1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" name="Picture 3" descr="F:\Документы с рабочего стола\2012-2013\педсовет 2012\слайды и речь 27 августа\слайд 44\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22" y="2204864"/>
            <a:ext cx="2107432" cy="1939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E:\ЗДОРОВЬЕСБЕРЕЖЕНИЕ\Коллегии администрации, КС в КО\Коллегия по здоровью (август 2013)\спорт\DSC_049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5" t="7034" r="12705" b="8979"/>
          <a:stretch/>
        </p:blipFill>
        <p:spPr bwMode="auto">
          <a:xfrm>
            <a:off x="284243" y="4581128"/>
            <a:ext cx="2284791" cy="1658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44653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628800"/>
            <a:ext cx="8064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Необходимость формирования </a:t>
            </a:r>
            <a:r>
              <a:rPr lang="ru-RU" sz="2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целостной районной инфраструктуры, обеспечивающей соответствие качества </a:t>
            </a:r>
            <a:r>
              <a:rPr lang="ru-RU" sz="2000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здоровьесозидающей</a:t>
            </a:r>
            <a:r>
              <a:rPr lang="ru-RU" sz="2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деятельности современным </a:t>
            </a:r>
            <a:r>
              <a:rPr lang="ru-RU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условиям</a:t>
            </a:r>
            <a:r>
              <a:rPr lang="ru-RU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endParaRPr lang="ru-RU" sz="2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698489587"/>
              </p:ext>
            </p:extLst>
          </p:nvPr>
        </p:nvGraphicFramePr>
        <p:xfrm>
          <a:off x="251520" y="3068960"/>
          <a:ext cx="86409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83568" y="188640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Районная программа «Здоровая среда – здоровый ребенок – здоровое будущее»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(2016-2018 гг.)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50124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0351" y="1556792"/>
            <a:ext cx="86764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Стратегическая цель Программы </a:t>
            </a:r>
            <a:r>
              <a:rPr lang="ru-RU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- формирование </a:t>
            </a:r>
            <a:r>
              <a:rPr lang="ru-RU" sz="2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районной инфраструктуры, позволяющей обеспечить эффективную </a:t>
            </a:r>
            <a:r>
              <a:rPr lang="ru-RU" sz="2000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здоровьесозидающую</a:t>
            </a:r>
            <a:r>
              <a:rPr lang="ru-RU" sz="2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деятельность образовательных </a:t>
            </a:r>
            <a:r>
              <a:rPr lang="ru-RU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учреждений</a:t>
            </a:r>
          </a:p>
          <a:p>
            <a:pPr algn="ctr"/>
            <a:r>
              <a:rPr lang="ru-RU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в </a:t>
            </a:r>
            <a:r>
              <a:rPr lang="ru-RU" sz="2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условиях системных изменений в образовании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88639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Районная программа «Здоровая среда – здоровый ребенок – здоровое будущее»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(2016-2018 гг.)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88640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Районная программа «Здоровая среда – здоровый ребенок – здоровое будущее»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(2016-2018 гг.)</a:t>
            </a:r>
            <a:endParaRPr lang="ru-RU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724946237"/>
              </p:ext>
            </p:extLst>
          </p:nvPr>
        </p:nvGraphicFramePr>
        <p:xfrm>
          <a:off x="2843808" y="3776846"/>
          <a:ext cx="2746158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840023" y="3068960"/>
            <a:ext cx="49217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Районная инфраструктура – комплекс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взаимосвязанных обслуживающих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0835" y="5589240"/>
            <a:ext cx="85313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обеспечивающих  основу функционирования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системы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образования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в части сохранения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и укрепления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здоровья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участников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образовательного процесса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42831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4" t="27538" r="23036" b="18360"/>
          <a:stretch/>
        </p:blipFill>
        <p:spPr bwMode="auto">
          <a:xfrm>
            <a:off x="1593574" y="1484784"/>
            <a:ext cx="5872806" cy="524091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399728" y="332656"/>
            <a:ext cx="8492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Условия (организационные механизмы) реализации Программы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13101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782" y="1556792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Задача 1. Выстраивание элементов районной инфраструктуры, обеспечивающих повышение квалификации специалистов и распространение лучших образцов </a:t>
            </a:r>
            <a:r>
              <a:rPr lang="ru-RU" sz="2000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здоровьесозидающей</a:t>
            </a:r>
            <a:r>
              <a:rPr lang="ru-RU" sz="2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деятельности в </a:t>
            </a:r>
            <a:r>
              <a:rPr lang="ru-RU" sz="2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образовательном учреждении </a:t>
            </a:r>
            <a:endParaRPr lang="ru-RU" sz="2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8125" y="361028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Ключевые мероприятия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 Программы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3913" y="3068960"/>
            <a:ext cx="895008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Создание РМО руководителей Служб здоровья ОУ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Создание сети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стажировочных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площадок района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Адресное обучение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педагогов ОУ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района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Районный этап конкурса «Школа здоровья»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Конкурсы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педагогических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достижений «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Учитель здоровья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»,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     «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Здоровьесозидающая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деятельность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педагога»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Работа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творческих групп педагогов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ОУ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Мониторинги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здоровьесозидающей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образовательной 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среды ОУ и ДОУ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Создание интерактивной карты «Территория здоровья Кировского района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Информационно-методическое сопровождение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деятельности школьных Служб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медиации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Ежегодная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конференция «Здоровая среда-здоровый ребенок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      -здоровое будущее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E:\ЗДОРОВЬЕСБЕРЕЖЕНИЕ\Мероприятия (совещания, семинары и т.д.)\Районные\Конференция Здоровье май 2015\ФОТО\DSC0076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7684" y="179757"/>
            <a:ext cx="1295613" cy="1115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ИННОВАЦИОННАЯ ДЕЯТЕЛЬНОСТЬ\ФОРУМЫ, КОНФЕРЕНЦИИ, СЕМИНАРЫ, СОВЕЩАНИЯ и т.д\РАЙОН\ПЕДАГОГИЧЕСКИЕ чтения\Педагогические чтения 2014-2015\Очный тур\Фото\IMG_391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6" t="28647" r="37808"/>
          <a:stretch/>
        </p:blipFill>
        <p:spPr bwMode="auto">
          <a:xfrm>
            <a:off x="553479" y="179756"/>
            <a:ext cx="1282217" cy="1111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E:\ЗДОРОВЬЕСБЕРЕЖЕНИЕ\Мероприятия (совещания, семинары и т.д.)\Районные\Конференция Здоровый школьник 2012\фото Конференция_16мая2012\IMG_0312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5"/>
          <a:stretch/>
        </p:blipFill>
        <p:spPr bwMode="auto">
          <a:xfrm>
            <a:off x="7387684" y="3448202"/>
            <a:ext cx="1370700" cy="115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526049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1227</TotalTime>
  <Words>1575</Words>
  <Application>Microsoft Office PowerPoint</Application>
  <PresentationFormat>Экран (4:3)</PresentationFormat>
  <Paragraphs>240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Справедливость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kot</dc:creator>
  <cp:lastModifiedBy>лще</cp:lastModifiedBy>
  <cp:revision>183</cp:revision>
  <dcterms:modified xsi:type="dcterms:W3CDTF">2015-11-26T10:42:08Z</dcterms:modified>
</cp:coreProperties>
</file>