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56" r:id="rId2"/>
    <p:sldId id="257" r:id="rId3"/>
    <p:sldId id="268" r:id="rId4"/>
    <p:sldId id="269" r:id="rId5"/>
    <p:sldId id="270" r:id="rId6"/>
    <p:sldId id="271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67" r:id="rId16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83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109872-DFAD-42A7-B6DB-70904E6DD376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F182D-B335-4A7A-81A9-5F431E9CE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397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A231-44F2-471D-9BC8-47B402612329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F87A231-44F2-471D-9BC8-47B402612329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71BFE8-E32D-49C5-9A34-D259705F17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ЭКОЛОГИЧЕСКИЙ КАЛЕНДАРЬ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Урок экологии для учащихся начальной школы 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" r="1417"/>
          <a:stretch>
            <a:fillRect/>
          </a:stretch>
        </p:blipFill>
        <p:spPr>
          <a:xfrm>
            <a:off x="5929322" y="0"/>
            <a:ext cx="3059299" cy="2305394"/>
          </a:xfrm>
          <a:prstGeom prst="rect">
            <a:avLst/>
          </a:prstGeom>
        </p:spPr>
      </p:pic>
      <p:pic>
        <p:nvPicPr>
          <p:cNvPr id="7" name="Рисунок 6" descr="http://ped-kopilka.ru/upload/blogs/7118_764c55ee036e1258822ba0ce6f9a5bdc.jp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857884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0715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День рождения </a:t>
            </a:r>
            <a:r>
              <a:rPr lang="ru-RU" b="1" dirty="0" err="1" smtClean="0">
                <a:solidFill>
                  <a:srgbClr val="C00000"/>
                </a:solidFill>
              </a:rPr>
              <a:t>гринпис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700" dirty="0" smtClean="0">
                <a:solidFill>
                  <a:srgbClr val="002060"/>
                </a:solidFill>
              </a:rPr>
              <a:t>15 сентября</a:t>
            </a:r>
            <a:endParaRPr lang="ru-RU" sz="27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28802"/>
            <a:ext cx="8686800" cy="415132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     Гринпис – </a:t>
            </a:r>
            <a:r>
              <a:rPr lang="ru-RU" sz="2000" dirty="0" err="1" smtClean="0"/>
              <a:t>Greenpeace</a:t>
            </a:r>
            <a:r>
              <a:rPr lang="ru-RU" sz="2000" dirty="0" smtClean="0"/>
              <a:t> – «Зелёный мир» – самая известная международная общественная организация. Гринпис борется против ядерных испытаний, загрязнения среды промышленными отходами, уничтожения редких видов животных и растений, вырубки лесов и т.д. Организация Гринпис была создана в 1971г., в Канаде.</a:t>
            </a:r>
            <a:endParaRPr lang="ru-RU" sz="2000" dirty="0"/>
          </a:p>
        </p:txBody>
      </p:sp>
      <p:pic>
        <p:nvPicPr>
          <p:cNvPr id="4" name="Рисунок 3" descr="https://go4.imgsmail.ru/imgpreview?key=408a62a285deb663&amp;mb=imgdb_preview_28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143380"/>
            <a:ext cx="278608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1.liveinternet.ru/images/attach/c/0/38/807/38807486_pomoyka1_580x_greenpeace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571876"/>
            <a:ext cx="5000628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000232" y="1103530"/>
            <a:ext cx="700092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Поддержка экологических движений – это благородное занятие.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Во всяком случае, на него не жалко времени.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Президент России В.В. Путин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Международный день без бумаги 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sz="2700" dirty="0" smtClean="0">
                <a:solidFill>
                  <a:srgbClr val="002060"/>
                </a:solidFill>
              </a:rPr>
              <a:t>26 октября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         «Научимся использовать бумагу рационально!» – девиз этого Дня, который проходит каждый четвертый четверг октября по всему миру. Цель – показать на реальных примерах, как можно экономить бумагу и сохранять природные ресурсы.</a:t>
            </a:r>
            <a:endParaRPr lang="ru-RU" sz="2000" dirty="0"/>
          </a:p>
        </p:txBody>
      </p:sp>
      <p:pic>
        <p:nvPicPr>
          <p:cNvPr id="4" name="Рисунок 3" descr="http://libkids51.ru/events/files/20161027-1_thum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928934"/>
            <a:ext cx="4929190" cy="3511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500562" y="2928934"/>
            <a:ext cx="4500594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Бумага – крылья,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которых разносятся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миру мысли мудрецов.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Алишер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Навои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429256" y="4714884"/>
            <a:ext cx="328614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Вторая жизнь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бумаги сохраняет леса и чистый воздух!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715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Международный День энергосбережения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11 ноября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/>
              <a:t>          </a:t>
            </a:r>
            <a:r>
              <a:rPr lang="ru-RU" sz="2000" dirty="0" smtClean="0"/>
              <a:t>Отмечается с 2008 года по инициативе Международного образовательного проекта «Школьная программа использования энергии и ресурсов» (SPARE).</a:t>
            </a:r>
            <a:endParaRPr lang="ru-RU" sz="2000" dirty="0"/>
          </a:p>
        </p:txBody>
      </p:sp>
      <p:pic>
        <p:nvPicPr>
          <p:cNvPr id="4" name="Рисунок 3" descr="http://mkkbr.ru/wp-content/uploads/2016/09/20160905_115732-300x16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000504"/>
            <a:ext cx="3643318" cy="267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kazakhstan.spareworld.org/images/9701SPARE--Cover-2-Psh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786058"/>
            <a:ext cx="521497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Международный день прав животных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dirty="0" smtClean="0">
                <a:solidFill>
                  <a:srgbClr val="002060"/>
                </a:solidFill>
              </a:rPr>
              <a:t>10 декабря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991600" cy="493714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/>
              <a:t>            </a:t>
            </a:r>
            <a:r>
              <a:rPr lang="ru-RU" sz="2000" dirty="0" smtClean="0"/>
              <a:t>Международный день прав животных был учрежден в 1998 г. – в 50-ю годовщину подписания Декларации прав человека. Его основная идея – уважать права на существование всех без исключения созданий, проживающих на планете!</a:t>
            </a:r>
          </a:p>
          <a:p>
            <a:pPr algn="just">
              <a:buNone/>
            </a:pPr>
            <a:endParaRPr lang="ru-RU" sz="2000" dirty="0"/>
          </a:p>
        </p:txBody>
      </p:sp>
      <p:pic>
        <p:nvPicPr>
          <p:cNvPr id="4" name="Рисунок 3" descr="http://i.ucrazy.ru/files/i/2009.11.6/1257494281_stepanova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753392"/>
            <a:ext cx="5940425" cy="210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bugaga.ru/uploads/posts/2013-05/1368022059_zhivotnye-obnimashki-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571744"/>
            <a:ext cx="3357586" cy="210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pox.ru/cache/imagemanager/2736004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571744"/>
            <a:ext cx="385762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Предлагаем  экологические  </a:t>
            </a:r>
            <a:r>
              <a:rPr lang="ru-RU" b="1" dirty="0" smtClean="0">
                <a:solidFill>
                  <a:srgbClr val="C00000"/>
                </a:solidFill>
              </a:rPr>
              <a:t>праздники нашей </a:t>
            </a:r>
            <a:r>
              <a:rPr lang="ru-RU" b="1" dirty="0" smtClean="0">
                <a:solidFill>
                  <a:srgbClr val="C00000"/>
                </a:solidFill>
              </a:rPr>
              <a:t> школы</a:t>
            </a:r>
            <a:r>
              <a:rPr lang="ru-RU" b="1" dirty="0" smtClean="0">
                <a:solidFill>
                  <a:srgbClr val="C00000"/>
                </a:solidFill>
              </a:rPr>
              <a:t>…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s://go3.imgsmail.ru/imgpreview?key=865a61d6288874&amp;mb=imgdb_preview_163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714488"/>
            <a:ext cx="421484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Спасибо  за  совместную  </a:t>
            </a:r>
            <a:r>
              <a:rPr lang="ru-RU" b="1" dirty="0" smtClean="0">
                <a:solidFill>
                  <a:srgbClr val="C00000"/>
                </a:solidFill>
              </a:rPr>
              <a:t>работу 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http://ped-kopilka.ru/upload/blogs/7118_c1d5f23f70d1df3571396f880ecab771.jpg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85860"/>
            <a:ext cx="707236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Вопросы </a:t>
            </a:r>
            <a:r>
              <a:rPr lang="ru-RU" b="1" dirty="0" smtClean="0">
                <a:solidFill>
                  <a:srgbClr val="C00000"/>
                </a:solidFill>
              </a:rPr>
              <a:t>   для   </a:t>
            </a:r>
            <a:r>
              <a:rPr lang="ru-RU" b="1" dirty="0" smtClean="0">
                <a:solidFill>
                  <a:srgbClr val="C00000"/>
                </a:solidFill>
              </a:rPr>
              <a:t>обсуждения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Почему календарь называется экологическим?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Какие экологические праздники мы знаем?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Какие экологические праздники мы хотим отмечать в нашей школе?</a:t>
            </a:r>
          </a:p>
        </p:txBody>
      </p:sp>
      <p:pic>
        <p:nvPicPr>
          <p:cNvPr id="6" name="Рисунок 5" descr="календарь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3928" y="3212975"/>
            <a:ext cx="4896544" cy="338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6868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День Земли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20 марта и 22 апреля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929066"/>
            <a:ext cx="4786314" cy="264320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000" dirty="0" smtClean="0"/>
              <a:t>         День Земли отмечается в мире 2 раза.</a:t>
            </a:r>
          </a:p>
          <a:p>
            <a:pPr>
              <a:buNone/>
            </a:pPr>
            <a:r>
              <a:rPr lang="ru-RU" sz="2000" dirty="0" smtClean="0"/>
              <a:t>     Первый праздник (20 марта) направлен на защиту мира во всем мире и человека в окружающем его мире.</a:t>
            </a:r>
          </a:p>
          <a:p>
            <a:pPr>
              <a:buNone/>
            </a:pPr>
            <a:r>
              <a:rPr lang="ru-RU" sz="2000" dirty="0" smtClean="0"/>
              <a:t>         Второй праздник (22 апреля) – чисто экологический, он направлен за защиту окружающей нас природы.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00628" y="1142984"/>
            <a:ext cx="3990972" cy="5181616"/>
          </a:xfrm>
        </p:spPr>
        <p:txBody>
          <a:bodyPr>
            <a:normAutofit fontScale="92500"/>
          </a:bodyPr>
          <a:lstStyle/>
          <a:p>
            <a:r>
              <a:rPr lang="ru-RU" sz="1800" b="1" i="1" dirty="0" smtClean="0">
                <a:solidFill>
                  <a:srgbClr val="002060"/>
                </a:solidFill>
              </a:rPr>
              <a:t>Все имеется у нас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</a:rPr>
              <a:t>На потом и на сейчас: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</a:rPr>
              <a:t>Реки, горы и леса,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err="1" smtClean="0">
                <a:solidFill>
                  <a:srgbClr val="002060"/>
                </a:solidFill>
              </a:rPr>
              <a:t>Голубые</a:t>
            </a:r>
            <a:r>
              <a:rPr lang="ru-RU" sz="1800" b="1" i="1" dirty="0" smtClean="0">
                <a:solidFill>
                  <a:srgbClr val="002060"/>
                </a:solidFill>
              </a:rPr>
              <a:t> небеса,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</a:rPr>
              <a:t>Океаны, пальмы, снег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</a:rPr>
              <a:t>И Земля – одна на всех!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</a:rPr>
              <a:t>Все она отдать нам рада,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</a:rPr>
              <a:t>Только жадничать не надо!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</a:rPr>
              <a:t>И останется тогда</a:t>
            </a:r>
            <a:br>
              <a:rPr lang="ru-RU" sz="1800" b="1" i="1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solidFill>
                  <a:srgbClr val="002060"/>
                </a:solidFill>
              </a:rPr>
              <a:t>Все для всех и навсегда!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В.Орлов</a:t>
            </a:r>
          </a:p>
          <a:p>
            <a:endParaRPr lang="ru-RU" dirty="0"/>
          </a:p>
        </p:txBody>
      </p:sp>
      <p:pic>
        <p:nvPicPr>
          <p:cNvPr id="4" name="Рисунок 3" descr="http://newkrasoto4ka.ru/img/6234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71546"/>
            <a:ext cx="3786214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slavicsac.com/wp-content/uploads/2015/04/Earth-Day-Southside-Park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929066"/>
            <a:ext cx="4214842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ВСЕМИРНЫЙ ДЕНЬ ВОДЫ,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Международный день Балтийского моря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22 марта 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cs typeface="Aharoni" pitchFamily="2" charset="-79"/>
              </a:rPr>
              <a:t>             Впервые Международный день Балтийского моря отмечался 22 марта 2000 года в Санкт-Петербурге. Главная цель этого дня - привлечь внимание людей к проблемам Балтийского моря.</a:t>
            </a:r>
            <a:endParaRPr lang="ru-RU" sz="2000" dirty="0">
              <a:cs typeface="Aharoni" pitchFamily="2" charset="-79"/>
            </a:endParaRPr>
          </a:p>
        </p:txBody>
      </p:sp>
      <p:pic>
        <p:nvPicPr>
          <p:cNvPr id="4" name="Рисунок 3" descr="http://roditeljam.lv/wp-content/uploads/2016/07/1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929066"/>
            <a:ext cx="4398973" cy="2564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reekaliningrad.ru/upload/iblock/074/tyulen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643182"/>
            <a:ext cx="44577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786314" y="2643182"/>
            <a:ext cx="40719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хорошо в природе, но вода – краса всей природы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С.Т. Аксаков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85723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Час   земли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008579"/>
          </a:xfrm>
        </p:spPr>
        <p:txBody>
          <a:bodyPr>
            <a:normAutofit/>
          </a:bodyPr>
          <a:lstStyle/>
          <a:p>
            <a:pPr algn="just" fontAlgn="base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    Час Земли -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г</a:t>
            </a:r>
            <a:r>
              <a:rPr lang="ru-RU" sz="2000" dirty="0" smtClean="0"/>
              <a:t>лобальная международная акция, организованная Всемирным фондом дикой природы (WWF), которая проводится ежегодно </a:t>
            </a:r>
            <a:r>
              <a:rPr lang="ru-RU" sz="2000" b="1" dirty="0" smtClean="0">
                <a:solidFill>
                  <a:srgbClr val="002060"/>
                </a:solidFill>
              </a:rPr>
              <a:t>в последнюю субботу марта.</a:t>
            </a:r>
            <a:r>
              <a:rPr lang="ru-RU" sz="2000" dirty="0" smtClean="0"/>
              <a:t> Она заключается в том, что в этот день в назначенное время люди в разных странах мира на один час отключают  свет и другие электроприборы.</a:t>
            </a:r>
          </a:p>
          <a:p>
            <a:pPr algn="just" fontAlgn="base">
              <a:buNone/>
            </a:pPr>
            <a:endParaRPr lang="ru-RU" dirty="0"/>
          </a:p>
        </p:txBody>
      </p:sp>
      <p:pic>
        <p:nvPicPr>
          <p:cNvPr id="4" name="Рисунок 3" descr="http://ic.pics.livejournal.com/prawebmaster/10395907/322165/322165_origina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928934"/>
            <a:ext cx="5940425" cy="3732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День подснежника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19 апреля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991600" cy="493714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        День подснежника впервые стали праздновать в Англии. Праздник отмечается с 1984 года. Латинское название растения «</a:t>
            </a:r>
            <a:r>
              <a:rPr lang="ru-RU" sz="2000" dirty="0" err="1" smtClean="0"/>
              <a:t>галянтус</a:t>
            </a:r>
            <a:r>
              <a:rPr lang="ru-RU" sz="2000" dirty="0" smtClean="0"/>
              <a:t>» (</a:t>
            </a:r>
            <a:r>
              <a:rPr lang="ru-RU" sz="2000" dirty="0" err="1" smtClean="0"/>
              <a:t>Galanthus</a:t>
            </a:r>
            <a:r>
              <a:rPr lang="ru-RU" sz="2000" dirty="0" smtClean="0"/>
              <a:t>) означает «молочный цветок». Многие виды этого растения внесены в Красную Книгу. А вы собираете букетики из ландышей?</a:t>
            </a:r>
            <a:endParaRPr lang="ru-RU" sz="2000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2857496"/>
            <a:ext cx="3571868" cy="280076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Я родился! Я родился!</a:t>
            </a:r>
            <a:b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</a:br>
            <a: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Снег пробил, на свет явился!</a:t>
            </a:r>
            <a:b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</a:br>
            <a: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Ух, какой ты, снег, колючий,</a:t>
            </a:r>
            <a:b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</a:br>
            <a: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Ты холодный, снег, и злющий.</a:t>
            </a:r>
            <a:b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</a:br>
            <a: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О морозах зря мечтаешь,</a:t>
            </a:r>
            <a:b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</a:br>
            <a: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Очень скоро ты растаешь,</a:t>
            </a:r>
            <a:b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</a:br>
            <a: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Уплывешь потоком в речку</a:t>
            </a:r>
            <a:b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</a:br>
            <a:r>
              <a:rPr kumimoji="0" lang="ru-RU" altLang="ja-JP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И не скажешь ни словечка!</a:t>
            </a:r>
            <a:endParaRPr kumimoji="0" lang="ru-RU" altLang="ja-JP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А. </a:t>
            </a:r>
            <a:r>
              <a:rPr kumimoji="0" lang="ru-RU" altLang="ja-JP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Матутис</a:t>
            </a:r>
            <a:r>
              <a:rPr kumimoji="0" lang="ru-RU" altLang="ja-JP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«Подснежник»</a:t>
            </a:r>
            <a:endParaRPr kumimoji="0" lang="ru-RU" altLang="ja-JP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D:\ГОД_экологии_2017\Презентации_Л_И\Подснежни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28235" y="2428868"/>
            <a:ext cx="5515765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57200"/>
            <a:ext cx="877731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Всемирный день охраны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окружающей среды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5 июня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/>
              <a:t>            15 декабря 1972 года Генеральная Ассамблея в резолюции 2994 (XXVII) объявила 5 июня Всемирным днем окружающей среды, который будет проводиться в целях углубления осознания общественностью необходимости сохранять и улучшать окружающую среду. Выбор этой даты обоснован тем, что в этот день открылась Конференция Организации Объединенных Наций по проблемам окружающей человека среды (Стокгольм, 1972 год).    </a:t>
            </a:r>
            <a:endParaRPr lang="ru-RU" sz="1800" dirty="0"/>
          </a:p>
        </p:txBody>
      </p:sp>
      <p:pic>
        <p:nvPicPr>
          <p:cNvPr id="4" name="Рисунок 3" descr="http://cdn-st1.rtr-vesti.ru/vh/pictures/xw/108/551/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571876"/>
            <a:ext cx="528638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4000504"/>
            <a:ext cx="335755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Ничего на свете лучше нету,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Чем держать в порядке всю планету: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Речку, лес, поля, моря и горы –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Свежестью должны дышать просторы.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0715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День эколога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5 июня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     Праздник был установлен 15 декабря 1972 года по инициативе Генеральной Ассамблеи ООН, чтобы «обратить внимание общественности на необходимость сохранять и улучшать окружающую среду». Какие экологические профессии вы знаете?</a:t>
            </a:r>
            <a:endParaRPr lang="ru-RU" sz="2000" dirty="0"/>
          </a:p>
        </p:txBody>
      </p:sp>
      <p:pic>
        <p:nvPicPr>
          <p:cNvPr id="4" name="Рисунок 3" descr="http://rnd.urpur.ru/files/2015/06/den_ekologa2-e143343164655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643314"/>
            <a:ext cx="4667244" cy="304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cikavosti.com/wp-content/uploads/2013/09/ekolo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786058"/>
            <a:ext cx="385765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7239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</a:rPr>
              <a:t>Международный день </a:t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бездомных животных </a:t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16 августа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8991600" cy="479426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       День вошел в международный календарь согласно предложению международного Общества Прав Животных. В России отмечается с 2000 года.</a:t>
            </a: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http://s12.stc.all.kpcdn.net/share/i/4/696978/wx108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3116"/>
            <a:ext cx="3756031" cy="261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dreempics.com/img/picture/Jun/04/77aabd5f09c41523f9ab8af57471e366/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3429000"/>
            <a:ext cx="4286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1.bp.blogspot.com/-ENEMJ-uFzQ4/VLA-Kdwg_OI/AAAAAAAANDY/M906EjAOo74/s1600/Screenshot_4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4572008"/>
            <a:ext cx="3586168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86248" y="2071678"/>
            <a:ext cx="46434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Человек, я прошу, помоги…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Я словами, увы, не общаюсь,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Только взглядом к тебе обращаюсь,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У твоей увиваясь ноги…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661</TotalTime>
  <Words>595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ЭКОЛОГИЧЕСКИЙ КАЛЕНДАРЬ</vt:lpstr>
      <vt:lpstr>Вопросы    для   обсуждения</vt:lpstr>
      <vt:lpstr>День Земли  20 марта и 22 апреля</vt:lpstr>
      <vt:lpstr>ВСЕМИРНЫЙ ДЕНЬ ВОДЫ,   Международный день Балтийского моря   22 марта  </vt:lpstr>
      <vt:lpstr>Час   земли</vt:lpstr>
      <vt:lpstr>День подснежника  19 апреля</vt:lpstr>
      <vt:lpstr>Всемирный день охраны  окружающей среды  5 июня</vt:lpstr>
      <vt:lpstr>День эколога   5 июня</vt:lpstr>
      <vt:lpstr>Международный день  бездомных животных  16 августа </vt:lpstr>
      <vt:lpstr>День рождения гринпис   15 сентября</vt:lpstr>
      <vt:lpstr>Международный день без бумаги   26 октября  </vt:lpstr>
      <vt:lpstr>Международный День энергосбережения   11 ноября  </vt:lpstr>
      <vt:lpstr>Международный день прав животных  10 декабря </vt:lpstr>
      <vt:lpstr>Предлагаем  экологические  праздники нашей  школы…</vt:lpstr>
      <vt:lpstr>Спасибо  за  совместную  работу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пути к устойчивому развитию общества</dc:title>
  <dc:creator>Алексеев</dc:creator>
  <cp:lastModifiedBy>Гущина Людмила Ивановна</cp:lastModifiedBy>
  <cp:revision>62</cp:revision>
  <cp:lastPrinted>2017-04-26T09:44:33Z</cp:lastPrinted>
  <dcterms:created xsi:type="dcterms:W3CDTF">2017-03-02T07:04:57Z</dcterms:created>
  <dcterms:modified xsi:type="dcterms:W3CDTF">2017-04-26T09:45:06Z</dcterms:modified>
</cp:coreProperties>
</file>