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81" r:id="rId5"/>
    <p:sldId id="286" r:id="rId6"/>
    <p:sldId id="260" r:id="rId7"/>
    <p:sldId id="282" r:id="rId8"/>
    <p:sldId id="285" r:id="rId9"/>
    <p:sldId id="262" r:id="rId10"/>
    <p:sldId id="288" r:id="rId11"/>
    <p:sldId id="287" r:id="rId12"/>
    <p:sldId id="263" r:id="rId13"/>
    <p:sldId id="264" r:id="rId14"/>
    <p:sldId id="284" r:id="rId15"/>
    <p:sldId id="291" r:id="rId16"/>
    <p:sldId id="289" r:id="rId17"/>
    <p:sldId id="265" r:id="rId18"/>
    <p:sldId id="266" r:id="rId19"/>
    <p:sldId id="267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1536" y="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87A231-44F2-471D-9BC8-47B402612329}" type="datetimeFigureOut">
              <a:rPr lang="ru-RU" smtClean="0"/>
              <a:pPr/>
              <a:t>вт 02.05.17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8571BFE8-E32D-49C5-9A34-D259705F172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87A231-44F2-471D-9BC8-47B402612329}" type="datetimeFigureOut">
              <a:rPr lang="ru-RU" smtClean="0"/>
              <a:pPr/>
              <a:t>вт 02.05.17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71BFE8-E32D-49C5-9A34-D259705F172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87A231-44F2-471D-9BC8-47B402612329}" type="datetimeFigureOut">
              <a:rPr lang="ru-RU" smtClean="0"/>
              <a:pPr/>
              <a:t>вт 02.05.17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71BFE8-E32D-49C5-9A34-D259705F172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87A231-44F2-471D-9BC8-47B402612329}" type="datetimeFigureOut">
              <a:rPr lang="ru-RU" smtClean="0"/>
              <a:pPr/>
              <a:t>вт 02.05.17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8571BFE8-E32D-49C5-9A34-D259705F172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87A231-44F2-471D-9BC8-47B402612329}" type="datetimeFigureOut">
              <a:rPr lang="ru-RU" smtClean="0"/>
              <a:pPr/>
              <a:t>вт 02.05.17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71BFE8-E32D-49C5-9A34-D259705F172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87A231-44F2-471D-9BC8-47B402612329}" type="datetimeFigureOut">
              <a:rPr lang="ru-RU" smtClean="0"/>
              <a:pPr/>
              <a:t>вт 02.05.17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71BFE8-E32D-49C5-9A34-D259705F172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87A231-44F2-471D-9BC8-47B402612329}" type="datetimeFigureOut">
              <a:rPr lang="ru-RU" smtClean="0"/>
              <a:pPr/>
              <a:t>вт 02.05.17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8571BFE8-E32D-49C5-9A34-D259705F172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87A231-44F2-471D-9BC8-47B402612329}" type="datetimeFigureOut">
              <a:rPr lang="ru-RU" smtClean="0"/>
              <a:pPr/>
              <a:t>вт 02.05.17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71BFE8-E32D-49C5-9A34-D259705F172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87A231-44F2-471D-9BC8-47B402612329}" type="datetimeFigureOut">
              <a:rPr lang="ru-RU" smtClean="0"/>
              <a:pPr/>
              <a:t>вт 02.05.17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71BFE8-E32D-49C5-9A34-D259705F172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87A231-44F2-471D-9BC8-47B402612329}" type="datetimeFigureOut">
              <a:rPr lang="ru-RU" smtClean="0"/>
              <a:pPr/>
              <a:t>вт 02.05.17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71BFE8-E32D-49C5-9A34-D259705F172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87A231-44F2-471D-9BC8-47B402612329}" type="datetimeFigureOut">
              <a:rPr lang="ru-RU" smtClean="0"/>
              <a:pPr/>
              <a:t>вт 02.05.17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71BFE8-E32D-49C5-9A34-D259705F172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0F87A231-44F2-471D-9BC8-47B402612329}" type="datetimeFigureOut">
              <a:rPr lang="ru-RU" smtClean="0"/>
              <a:pPr/>
              <a:t>вт 02.05.17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8571BFE8-E32D-49C5-9A34-D259705F172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hyperlink" Target="http://gtmarket.ru/news/2015/12/16/7285" TargetMode="Externa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hyperlink" Target="http://go.mail.ru/search_images?q=%D0%B3%D0%BE%D0%B4%20%D1%8D%D0%BA%D0%BE%D0%BB%D0%BE%D0%B3%D0%B8%D0%B8%20%20%D1%84%D0%BE%D1%82%D0%BE&amp;fr=web&amp;rch=l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hyperlink" Target="http://greenpatrol.ru/ru/stranica-dlya-obshchego-reytinga/ekologicheskiy-reyting-subektov-rf?tid=291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hyperlink" Target="http://gov.spb.ru/gov/otrasl/c_econom/strategiya-socialno-ekonomicheskogo-razvitiya-sankt-peterburga-do-2030/" TargetMode="Externa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6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На пути к устойчивому развитию общества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b="1" dirty="0" smtClean="0"/>
              <a:t>Урок экологии : 10-11 классы</a:t>
            </a:r>
            <a:endParaRPr lang="ru-RU" b="1" dirty="0"/>
          </a:p>
        </p:txBody>
      </p:sp>
      <p:pic>
        <p:nvPicPr>
          <p:cNvPr id="4" name="Picture 2" descr="http://www.3dnews.ru/assets/external/illustrations/2011/07/08/613805/Skolkovo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598" y="1141392"/>
            <a:ext cx="5936162" cy="3144864"/>
          </a:xfrm>
          <a:prstGeom prst="rect">
            <a:avLst/>
          </a:prstGeom>
          <a:noFill/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17" r="1417"/>
          <a:stretch>
            <a:fillRect/>
          </a:stretch>
        </p:blipFill>
        <p:spPr>
          <a:xfrm>
            <a:off x="6084701" y="0"/>
            <a:ext cx="3059299" cy="2305394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</a:rPr>
              <a:t>Что мы понимаем под качеством жизни человека?</a:t>
            </a:r>
            <a:endParaRPr lang="ru-RU" sz="2400" b="1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>
              <a:buNone/>
            </a:pPr>
            <a:r>
              <a:rPr lang="ru-RU" sz="1400" b="1" i="1" dirty="0" smtClean="0">
                <a:latin typeface="Times New Roman" pitchFamily="18" charset="0"/>
                <a:cs typeface="Times New Roman" pitchFamily="18" charset="0"/>
              </a:rPr>
              <a:t>Качество жизни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в международной практике оценивается индексом  человеческого развития  , включающего три компонента :</a:t>
            </a:r>
          </a:p>
          <a:p>
            <a:pPr algn="just"/>
            <a:r>
              <a:rPr lang="ru-RU" sz="1400" i="1" dirty="0" smtClean="0">
                <a:latin typeface="Times New Roman" pitchFamily="18" charset="0"/>
                <a:cs typeface="Times New Roman" pitchFamily="18" charset="0"/>
              </a:rPr>
              <a:t>- показателем здоровья (средняя ожидаемая продолжительность жизни);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400" i="1" dirty="0" smtClean="0">
                <a:latin typeface="Times New Roman" pitchFamily="18" charset="0"/>
                <a:cs typeface="Times New Roman" pitchFamily="18" charset="0"/>
              </a:rPr>
              <a:t>-показателем образования ( охват всех ступеней образования);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400" i="1" dirty="0" smtClean="0">
                <a:latin typeface="Times New Roman" pitchFamily="18" charset="0"/>
                <a:cs typeface="Times New Roman" pitchFamily="18" charset="0"/>
              </a:rPr>
              <a:t>-показателем внутреннего  валового дохода  на душу населения .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r>
              <a:rPr lang="ru-RU" sz="1400" b="1" i="1" dirty="0" smtClean="0">
                <a:latin typeface="Times New Roman" pitchFamily="18" charset="0"/>
                <a:cs typeface="Times New Roman" pitchFamily="18" charset="0"/>
              </a:rPr>
              <a:t>Качество жизни человека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– это «совокупность важнейших жизненных ценностей. Как живется человеку, как удовлетворяются его потребности высших порядков, во имя чего он живет, каков смысл его жизни, удовлетворен ли он своей жизнью». Так просто и образно определил данное понятие академик И.В. Бестужев-Лада.</a:t>
            </a:r>
          </a:p>
          <a:p>
            <a:pPr algn="just">
              <a:buNone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При определении качества жизни также «имеется в виду такие ценности человеческого существования, как чувство уверенности людей в завтрашнем дне, сознание своей необходимости обществу и возможность самим определять его развитие, способность и готовность общества откликаться на нужды и запросы личности» – так отметил академик И.В. Толстых. </a:t>
            </a:r>
          </a:p>
          <a:p>
            <a:pPr algn="just">
              <a:buNone/>
            </a:pPr>
            <a:endParaRPr lang="ru-RU" sz="14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endParaRPr lang="ru-RU" sz="14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r>
              <a:rPr lang="ru-RU" sz="1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А ЧТО МЫ ПОНИМАЕМ ПОД КАЧЕСТВОМ ЖИЗНИ?</a:t>
            </a:r>
          </a:p>
          <a:p>
            <a:endParaRPr lang="ru-RU" dirty="0"/>
          </a:p>
        </p:txBody>
      </p:sp>
      <p:pic>
        <p:nvPicPr>
          <p:cNvPr id="4" name="Рисунок 3" descr="http://crnews.ru/images/2016/october/16.jpe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627" y="4500570"/>
            <a:ext cx="4143373" cy="2357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dirty="0" smtClean="0">
                <a:solidFill>
                  <a:srgbClr val="FF0000"/>
                </a:solidFill>
              </a:rPr>
              <a:t>Доклад </a:t>
            </a:r>
            <a:r>
              <a:rPr lang="ru-RU" sz="2800" dirty="0" err="1" smtClean="0">
                <a:solidFill>
                  <a:srgbClr val="FF0000"/>
                </a:solidFill>
              </a:rPr>
              <a:t>оон</a:t>
            </a:r>
            <a:r>
              <a:rPr lang="ru-RU" sz="2800" dirty="0" smtClean="0">
                <a:solidFill>
                  <a:srgbClr val="FF0000"/>
                </a:solidFill>
              </a:rPr>
              <a:t> о человеческом развитии 2015г.</a:t>
            </a:r>
            <a:endParaRPr lang="ru-RU" sz="2800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ru-RU" sz="1400" dirty="0" smtClean="0">
                <a:latin typeface="+mj-lt"/>
              </a:rPr>
              <a:t>1.Норвегия                                                                                   50.Беларусь</a:t>
            </a:r>
          </a:p>
          <a:p>
            <a:pPr>
              <a:buNone/>
            </a:pPr>
            <a:r>
              <a:rPr lang="ru-RU" sz="1400" dirty="0" smtClean="0">
                <a:latin typeface="+mj-lt"/>
              </a:rPr>
              <a:t>2.Австрия                                                                                     </a:t>
            </a:r>
            <a:r>
              <a:rPr lang="ru-RU" sz="1400" b="1" dirty="0" smtClean="0">
                <a:latin typeface="+mj-lt"/>
              </a:rPr>
              <a:t>50.Россия</a:t>
            </a:r>
          </a:p>
          <a:p>
            <a:pPr>
              <a:buNone/>
            </a:pPr>
            <a:r>
              <a:rPr lang="ru-RU" sz="1400" dirty="0" smtClean="0">
                <a:latin typeface="+mj-lt"/>
              </a:rPr>
              <a:t>3.Швейцария                                                                              56. Казахстан</a:t>
            </a:r>
          </a:p>
          <a:p>
            <a:pPr>
              <a:buNone/>
            </a:pPr>
            <a:r>
              <a:rPr lang="ru-RU" sz="1400" dirty="0" smtClean="0">
                <a:latin typeface="+mj-lt"/>
              </a:rPr>
              <a:t>4.Дания                                                                                        76.Грузия</a:t>
            </a:r>
          </a:p>
          <a:p>
            <a:pPr>
              <a:buNone/>
            </a:pPr>
            <a:r>
              <a:rPr lang="ru-RU" sz="1400" dirty="0" smtClean="0">
                <a:latin typeface="+mj-lt"/>
              </a:rPr>
              <a:t>5.Нидерланды                                                                            188.Нигер                        </a:t>
            </a:r>
            <a:r>
              <a:rPr lang="ru-RU" sz="1200" dirty="0" smtClean="0"/>
              <a:t>URL: </a:t>
            </a:r>
            <a:r>
              <a:rPr lang="ru-RU" sz="1200" u="sng" dirty="0" smtClean="0">
                <a:hlinkClick r:id="rId2"/>
              </a:rPr>
              <a:t>http://gtmarket.ru/news/2015/12/16/7285</a:t>
            </a:r>
            <a:r>
              <a:rPr lang="ru-RU" sz="1200" dirty="0" smtClean="0"/>
              <a:t> </a:t>
            </a:r>
          </a:p>
          <a:p>
            <a:pPr>
              <a:buNone/>
            </a:pPr>
            <a:r>
              <a:rPr lang="ru-RU" sz="1400" dirty="0" smtClean="0">
                <a:latin typeface="+mj-lt"/>
              </a:rPr>
              <a:t>6.Германия </a:t>
            </a:r>
          </a:p>
          <a:p>
            <a:pPr>
              <a:buNone/>
            </a:pPr>
            <a:r>
              <a:rPr lang="ru-RU" sz="1400" dirty="0" smtClean="0">
                <a:latin typeface="+mj-lt"/>
              </a:rPr>
              <a:t>6.Ирландия</a:t>
            </a:r>
          </a:p>
          <a:p>
            <a:pPr>
              <a:buNone/>
            </a:pPr>
            <a:r>
              <a:rPr lang="ru-RU" sz="1400" dirty="0" smtClean="0">
                <a:latin typeface="+mj-lt"/>
              </a:rPr>
              <a:t>8.США </a:t>
            </a:r>
          </a:p>
          <a:p>
            <a:pPr>
              <a:buNone/>
            </a:pPr>
            <a:r>
              <a:rPr lang="ru-RU" sz="1400" dirty="0" smtClean="0">
                <a:latin typeface="+mj-lt"/>
              </a:rPr>
              <a:t>9.Канада </a:t>
            </a:r>
          </a:p>
          <a:p>
            <a:pPr>
              <a:buNone/>
            </a:pPr>
            <a:r>
              <a:rPr lang="ru-RU" sz="1400" dirty="0" smtClean="0">
                <a:latin typeface="+mj-lt"/>
              </a:rPr>
              <a:t>9.Новая Зеландия </a:t>
            </a:r>
          </a:p>
          <a:p>
            <a:pPr>
              <a:buNone/>
            </a:pPr>
            <a:r>
              <a:rPr lang="ru-RU" sz="1400" dirty="0" smtClean="0">
                <a:latin typeface="+mj-lt"/>
              </a:rPr>
              <a:t>11.Сингапур </a:t>
            </a:r>
          </a:p>
          <a:p>
            <a:pPr>
              <a:buNone/>
            </a:pPr>
            <a:r>
              <a:rPr lang="ru-RU" sz="1400" dirty="0" smtClean="0">
                <a:latin typeface="+mj-lt"/>
              </a:rPr>
              <a:t>14.Швеция</a:t>
            </a:r>
          </a:p>
          <a:p>
            <a:pPr>
              <a:buNone/>
            </a:pPr>
            <a:r>
              <a:rPr lang="ru-RU" sz="1400" dirty="0" smtClean="0">
                <a:latin typeface="+mj-lt"/>
              </a:rPr>
              <a:t>14.Великобритания</a:t>
            </a:r>
          </a:p>
          <a:p>
            <a:pPr>
              <a:buNone/>
            </a:pPr>
            <a:r>
              <a:rPr lang="ru-RU" sz="1400" dirty="0" smtClean="0">
                <a:latin typeface="+mj-lt"/>
              </a:rPr>
              <a:t>18.Израиль</a:t>
            </a:r>
          </a:p>
          <a:p>
            <a:pPr>
              <a:buNone/>
            </a:pPr>
            <a:r>
              <a:rPr lang="ru-RU" sz="1400" dirty="0" smtClean="0">
                <a:latin typeface="+mj-lt"/>
              </a:rPr>
              <a:t>20.Япония</a:t>
            </a:r>
          </a:p>
          <a:p>
            <a:pPr>
              <a:buNone/>
            </a:pPr>
            <a:r>
              <a:rPr lang="ru-RU" sz="1400" dirty="0" smtClean="0">
                <a:latin typeface="+mj-lt"/>
              </a:rPr>
              <a:t>22.Франция</a:t>
            </a:r>
          </a:p>
          <a:p>
            <a:pPr>
              <a:buNone/>
            </a:pPr>
            <a:r>
              <a:rPr lang="ru-RU" sz="1400" dirty="0" smtClean="0">
                <a:latin typeface="+mj-lt"/>
              </a:rPr>
              <a:t>24.Финляндия</a:t>
            </a:r>
          </a:p>
          <a:p>
            <a:pPr>
              <a:buNone/>
            </a:pPr>
            <a:endParaRPr lang="ru-RU" sz="1400" dirty="0" smtClean="0">
              <a:latin typeface="+mj-lt"/>
            </a:endParaRPr>
          </a:p>
          <a:p>
            <a:pPr>
              <a:buNone/>
            </a:pPr>
            <a:endParaRPr lang="ru-RU" sz="1400" dirty="0" smtClean="0">
              <a:latin typeface="+mj-lt"/>
            </a:endParaRPr>
          </a:p>
          <a:p>
            <a:pPr>
              <a:buNone/>
            </a:pPr>
            <a:endParaRPr lang="ru-RU" sz="1400" dirty="0" smtClean="0"/>
          </a:p>
          <a:p>
            <a:pPr>
              <a:buNone/>
            </a:pPr>
            <a:endParaRPr lang="ru-RU" sz="1400" dirty="0" smtClean="0"/>
          </a:p>
          <a:p>
            <a:pPr>
              <a:buNone/>
            </a:pPr>
            <a:endParaRPr lang="ru-RU" sz="1400" dirty="0" smtClean="0"/>
          </a:p>
          <a:p>
            <a:pPr>
              <a:buNone/>
            </a:pPr>
            <a:r>
              <a:rPr lang="ru-RU" sz="1400" dirty="0" smtClean="0"/>
              <a:t> </a:t>
            </a:r>
          </a:p>
          <a:p>
            <a:pPr>
              <a:buNone/>
            </a:pPr>
            <a:endParaRPr lang="ru-RU" sz="1400" dirty="0" smtClean="0">
              <a:latin typeface="+mj-lt"/>
            </a:endParaRPr>
          </a:p>
          <a:p>
            <a:pPr>
              <a:buAutoNum type="arabicPeriod"/>
            </a:pPr>
            <a:endParaRPr lang="ru-RU" sz="1400" dirty="0">
              <a:latin typeface="+mj-lt"/>
            </a:endParaRPr>
          </a:p>
        </p:txBody>
      </p:sp>
      <p:pic>
        <p:nvPicPr>
          <p:cNvPr id="4" name="Рисунок 3" descr="http://hdr.undp.org/sites/default/files/webhdr-banner.pn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488" y="2736408"/>
            <a:ext cx="6154739" cy="41215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Назовем основные качества современного человека </a:t>
            </a:r>
            <a:endParaRPr lang="ru-RU" sz="20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Дополните  перечень качеств современного человека, наиболее важных к середине 21 века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>
              <a:buNone/>
            </a:pPr>
            <a:r>
              <a:rPr lang="ru-RU" sz="1600" dirty="0" smtClean="0"/>
              <a:t>     системное мышление,</a:t>
            </a:r>
          </a:p>
          <a:p>
            <a:pPr>
              <a:buFontTx/>
              <a:buChar char="-"/>
            </a:pPr>
            <a:r>
              <a:rPr lang="ru-RU" sz="1600" dirty="0" smtClean="0"/>
              <a:t>межотраслевая коммуникация,</a:t>
            </a:r>
          </a:p>
          <a:p>
            <a:pPr>
              <a:buFontTx/>
              <a:buChar char="-"/>
            </a:pPr>
            <a:r>
              <a:rPr lang="ru-RU" sz="1600" dirty="0" smtClean="0"/>
              <a:t>управление проектами,</a:t>
            </a:r>
          </a:p>
          <a:p>
            <a:pPr>
              <a:buFontTx/>
              <a:buChar char="-"/>
            </a:pPr>
            <a:r>
              <a:rPr lang="ru-RU" sz="1600" dirty="0" smtClean="0"/>
              <a:t>бережливое производство,</a:t>
            </a:r>
          </a:p>
          <a:p>
            <a:pPr>
              <a:buFontTx/>
              <a:buChar char="-"/>
            </a:pPr>
            <a:r>
              <a:rPr lang="ru-RU" sz="1600" dirty="0" smtClean="0"/>
              <a:t>программирование (искусственный интеллект), </a:t>
            </a:r>
          </a:p>
          <a:p>
            <a:pPr>
              <a:buFontTx/>
              <a:buChar char="-"/>
            </a:pPr>
            <a:r>
              <a:rPr lang="ru-RU" sz="1600" dirty="0" err="1" smtClean="0"/>
              <a:t>клиентоориентированность</a:t>
            </a:r>
            <a:r>
              <a:rPr lang="ru-RU" sz="1600" dirty="0" smtClean="0"/>
              <a:t>, </a:t>
            </a:r>
          </a:p>
          <a:p>
            <a:pPr>
              <a:buFontTx/>
              <a:buChar char="-"/>
            </a:pPr>
            <a:r>
              <a:rPr lang="ru-RU" sz="1600" dirty="0" err="1" smtClean="0"/>
              <a:t>мультиязычность</a:t>
            </a:r>
            <a:r>
              <a:rPr lang="ru-RU" sz="1600" dirty="0" smtClean="0"/>
              <a:t> /</a:t>
            </a:r>
            <a:r>
              <a:rPr lang="ru-RU" sz="1600" dirty="0" err="1" smtClean="0"/>
              <a:t>мультикультурность</a:t>
            </a:r>
            <a:r>
              <a:rPr lang="ru-RU" sz="1600" dirty="0" smtClean="0"/>
              <a:t>,</a:t>
            </a:r>
          </a:p>
          <a:p>
            <a:pPr>
              <a:buFontTx/>
              <a:buChar char="-"/>
            </a:pPr>
            <a:r>
              <a:rPr lang="ru-RU" sz="1600" dirty="0" smtClean="0"/>
              <a:t>работа с людьми, </a:t>
            </a:r>
          </a:p>
          <a:p>
            <a:pPr>
              <a:buFontTx/>
              <a:buChar char="-"/>
            </a:pPr>
            <a:r>
              <a:rPr lang="ru-RU" sz="1600" dirty="0" smtClean="0"/>
              <a:t>работа в условиях неопределенности,</a:t>
            </a:r>
          </a:p>
          <a:p>
            <a:pPr>
              <a:buFontTx/>
              <a:buChar char="-"/>
            </a:pPr>
            <a:r>
              <a:rPr lang="ru-RU" sz="1600" dirty="0" smtClean="0"/>
              <a:t>навыки художественного творчества,</a:t>
            </a:r>
          </a:p>
          <a:p>
            <a:pPr>
              <a:buFontTx/>
              <a:buChar char="-"/>
            </a:pPr>
            <a:r>
              <a:rPr lang="ru-RU" sz="1600" dirty="0" smtClean="0"/>
              <a:t>экологическое мышление </a:t>
            </a:r>
            <a:r>
              <a:rPr lang="ru-RU" sz="1200" i="1" dirty="0" smtClean="0"/>
              <a:t>(Атлас профессий будущего, М, 2015)</a:t>
            </a:r>
            <a:endParaRPr lang="ru-RU" sz="1200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chemeClr val="accent4">
                <a:tint val="45000"/>
                <a:satMod val="400000"/>
              </a:schemeClr>
            </a:duotone>
            <a:extLst/>
          </a:blip>
          <a:stretch>
            <a:fillRect/>
          </a:stretch>
        </p:blipFill>
        <p:spPr>
          <a:xfrm>
            <a:off x="5357818" y="1857364"/>
            <a:ext cx="2952328" cy="4428491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Попытаемся оценить качество окружающей среды нашего города</a:t>
            </a:r>
            <a:endParaRPr lang="ru-RU" sz="20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1800" dirty="0" smtClean="0"/>
              <a:t>Качество атмосферного воздуха (транспорт и др.)</a:t>
            </a:r>
          </a:p>
          <a:p>
            <a:r>
              <a:rPr lang="ru-RU" sz="1800" dirty="0" smtClean="0"/>
              <a:t>Качество водных объектов</a:t>
            </a:r>
          </a:p>
          <a:p>
            <a:r>
              <a:rPr lang="ru-RU" sz="1800" dirty="0" smtClean="0"/>
              <a:t>Качество почв</a:t>
            </a:r>
          </a:p>
          <a:p>
            <a:r>
              <a:rPr lang="ru-RU" sz="1800" dirty="0" smtClean="0"/>
              <a:t>Качество растительного мира</a:t>
            </a:r>
          </a:p>
          <a:p>
            <a:r>
              <a:rPr lang="ru-RU" sz="1800" dirty="0" smtClean="0"/>
              <a:t>Качество животного мира</a:t>
            </a:r>
            <a:endParaRPr lang="ru-RU" sz="1800" dirty="0"/>
          </a:p>
        </p:txBody>
      </p:sp>
      <p:pic>
        <p:nvPicPr>
          <p:cNvPr id="4" name="Рисунок 3" descr="http://go2.imgsmail.ru/imgpreview?key=56c011ee3ff14599&amp;mb=imgdb_preview_1079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5008" y="1928802"/>
            <a:ext cx="3286148" cy="21825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http://img1.liveinternet.ru/images/attach/c/7/97/582/97582345_strelna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643174" y="3286124"/>
            <a:ext cx="3000364" cy="20890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http://ecogazeta.ru/wp-content/uploads/2015/05/SPb-Most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4714885"/>
            <a:ext cx="3255933" cy="21431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http://etovidel.net/appended_files/big/4c57e657858e5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286368" y="4640262"/>
            <a:ext cx="3857632" cy="2217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Экологический рейтинг городов России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None/>
            </a:pPr>
            <a:r>
              <a:rPr lang="ru-RU" sz="1400" dirty="0" smtClean="0"/>
              <a:t>По данным Зеленого  патруля ( </a:t>
            </a:r>
            <a:r>
              <a:rPr lang="en-US" sz="1400" dirty="0" smtClean="0">
                <a:hlinkClick r:id="rId2"/>
              </a:rPr>
              <a:t>http://greenpatrol.ru/ru/stranica-dlya-obshchego-reytinga/ekologicheskiy-reyting-subektov-rf?tid=291</a:t>
            </a:r>
            <a:r>
              <a:rPr lang="ru-RU" sz="1400" dirty="0" smtClean="0"/>
              <a:t>)  экологический рентинг городов  России в 2016 году выглядит следующим образом:</a:t>
            </a:r>
          </a:p>
          <a:p>
            <a:pPr>
              <a:buNone/>
            </a:pPr>
            <a:r>
              <a:rPr lang="ru-RU" sz="1400" dirty="0" smtClean="0"/>
              <a:t>1.Тамбовская область</a:t>
            </a:r>
          </a:p>
          <a:p>
            <a:pPr>
              <a:buNone/>
            </a:pPr>
            <a:r>
              <a:rPr lang="ru-RU" sz="1400" dirty="0" smtClean="0"/>
              <a:t>2.Республика Алтай</a:t>
            </a:r>
          </a:p>
          <a:p>
            <a:pPr>
              <a:buNone/>
            </a:pPr>
            <a:r>
              <a:rPr lang="ru-RU" sz="1400" dirty="0" smtClean="0"/>
              <a:t>3.Алтайский край</a:t>
            </a:r>
          </a:p>
          <a:p>
            <a:pPr>
              <a:buNone/>
            </a:pPr>
            <a:r>
              <a:rPr lang="ru-RU" sz="1400" dirty="0" smtClean="0"/>
              <a:t>4.Ульяновская область</a:t>
            </a:r>
          </a:p>
          <a:p>
            <a:pPr>
              <a:buNone/>
            </a:pPr>
            <a:r>
              <a:rPr lang="ru-RU" sz="1400" dirty="0" smtClean="0"/>
              <a:t>5. Белгородская область</a:t>
            </a:r>
          </a:p>
          <a:p>
            <a:pPr>
              <a:buNone/>
            </a:pPr>
            <a:r>
              <a:rPr lang="ru-RU" sz="1400" dirty="0" smtClean="0"/>
              <a:t>6.Чувашская республика</a:t>
            </a:r>
          </a:p>
          <a:p>
            <a:pPr>
              <a:buNone/>
            </a:pPr>
            <a:r>
              <a:rPr lang="ru-RU" sz="1400" b="1" dirty="0" smtClean="0"/>
              <a:t>7.Москва</a:t>
            </a:r>
          </a:p>
          <a:p>
            <a:pPr>
              <a:buNone/>
            </a:pPr>
            <a:r>
              <a:rPr lang="ru-RU" sz="1400" dirty="0" smtClean="0"/>
              <a:t>8.Чукотский автономный округ</a:t>
            </a:r>
          </a:p>
          <a:p>
            <a:pPr>
              <a:buNone/>
            </a:pPr>
            <a:r>
              <a:rPr lang="ru-RU" sz="1400" dirty="0" smtClean="0"/>
              <a:t>9.Тюменская область</a:t>
            </a:r>
          </a:p>
          <a:p>
            <a:pPr>
              <a:buNone/>
            </a:pPr>
            <a:r>
              <a:rPr lang="ru-RU" sz="1400" dirty="0" smtClean="0"/>
              <a:t>10. Курская область</a:t>
            </a:r>
          </a:p>
          <a:p>
            <a:pPr>
              <a:buNone/>
            </a:pPr>
            <a:r>
              <a:rPr lang="ru-RU" sz="1400" dirty="0" smtClean="0"/>
              <a:t>11.Ростовская область</a:t>
            </a:r>
          </a:p>
          <a:p>
            <a:pPr>
              <a:buNone/>
            </a:pPr>
            <a:r>
              <a:rPr lang="ru-RU" sz="1400" b="1" dirty="0" smtClean="0"/>
              <a:t>12. Санкт-Петербург</a:t>
            </a:r>
          </a:p>
          <a:p>
            <a:pPr>
              <a:buNone/>
            </a:pPr>
            <a:r>
              <a:rPr lang="ru-RU" sz="1400" dirty="0" smtClean="0"/>
              <a:t>13.Магаданская область</a:t>
            </a:r>
          </a:p>
          <a:p>
            <a:pPr>
              <a:buNone/>
            </a:pPr>
            <a:r>
              <a:rPr lang="ru-RU" sz="1400" dirty="0" smtClean="0"/>
              <a:t>14.Смоленская область</a:t>
            </a:r>
          </a:p>
          <a:p>
            <a:pPr>
              <a:buNone/>
            </a:pPr>
            <a:r>
              <a:rPr lang="ru-RU" sz="1400" dirty="0" smtClean="0"/>
              <a:t>15.Мурманская область</a:t>
            </a:r>
          </a:p>
          <a:p>
            <a:pPr>
              <a:buNone/>
            </a:pPr>
            <a:r>
              <a:rPr lang="ru-RU" sz="1400" dirty="0" smtClean="0"/>
              <a:t>83.Ленинградская область</a:t>
            </a:r>
          </a:p>
          <a:p>
            <a:pPr>
              <a:buNone/>
            </a:pPr>
            <a:endParaRPr lang="ru-RU" sz="1400" dirty="0"/>
          </a:p>
        </p:txBody>
      </p:sp>
      <p:pic>
        <p:nvPicPr>
          <p:cNvPr id="4" name="Рисунок 3" descr="http://greenpatrol.ru/sites/default/files/logo_1.pn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15074" y="2000240"/>
            <a:ext cx="2844800" cy="78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https://go1.imgsmail.ru/imgpreview?key=22100a08879f3385&amp;mb=imgdb_preview_1709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00364" y="2571744"/>
            <a:ext cx="2746386" cy="18462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http://www.discovery-compani.ru/upload/images/excursii/piter_2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500694" y="4143380"/>
            <a:ext cx="3398841" cy="21574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>Санкт-Петербург -2030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>
              <a:buNone/>
            </a:pPr>
            <a:endParaRPr lang="ru-RU" sz="1500" dirty="0" smtClean="0">
              <a:solidFill>
                <a:schemeClr val="tx1"/>
              </a:solidFill>
            </a:endParaRPr>
          </a:p>
          <a:p>
            <a:pPr algn="just">
              <a:buNone/>
            </a:pPr>
            <a:endParaRPr lang="ru-RU" sz="1500" dirty="0" smtClean="0">
              <a:solidFill>
                <a:schemeClr val="tx1"/>
              </a:solidFill>
            </a:endParaRPr>
          </a:p>
          <a:p>
            <a:pPr algn="just">
              <a:buNone/>
            </a:pPr>
            <a:endParaRPr lang="ru-RU" sz="1500" dirty="0" smtClean="0">
              <a:solidFill>
                <a:schemeClr val="tx1"/>
              </a:solidFill>
            </a:endParaRPr>
          </a:p>
          <a:p>
            <a:pPr algn="just">
              <a:buNone/>
            </a:pPr>
            <a:r>
              <a:rPr lang="ru-RU" sz="1500" dirty="0" smtClean="0">
                <a:solidFill>
                  <a:schemeClr val="tx1"/>
                </a:solidFill>
              </a:rPr>
              <a:t>Генеральная цель Стратегии экономического и социального развития Санкт-Петербурга  – обеспечение стабильного улучшения качества жизни горожан и повышение глобальной конкурентоспособности Санкт-Петербурга на основе реализации национальных приоритетов развития, обеспечения устойчивого экономического роста и использования результатов </a:t>
            </a:r>
            <a:r>
              <a:rPr lang="ru-RU" sz="1500" dirty="0" err="1" smtClean="0">
                <a:solidFill>
                  <a:schemeClr val="tx1"/>
                </a:solidFill>
              </a:rPr>
              <a:t>инновационно-технологической</a:t>
            </a:r>
            <a:r>
              <a:rPr lang="ru-RU" sz="1500" dirty="0" smtClean="0">
                <a:solidFill>
                  <a:schemeClr val="tx1"/>
                </a:solidFill>
              </a:rPr>
              <a:t> деятельности.</a:t>
            </a:r>
          </a:p>
          <a:p>
            <a:pPr algn="just">
              <a:buNone/>
            </a:pPr>
            <a:r>
              <a:rPr lang="ru-RU" sz="1500" dirty="0" smtClean="0">
                <a:solidFill>
                  <a:schemeClr val="tx1"/>
                </a:solidFill>
              </a:rPr>
              <a:t>Для достижения генеральной цели определены 4 стратегических направления, которые охватывают весь спектр проблематики развития Санкт-Петербурга:</a:t>
            </a:r>
          </a:p>
          <a:p>
            <a:r>
              <a:rPr lang="ru-RU" sz="1500" b="1" dirty="0" smtClean="0">
                <a:solidFill>
                  <a:schemeClr val="tx1"/>
                </a:solidFill>
              </a:rPr>
              <a:t>обеспечение устойчивого экономического роста;</a:t>
            </a:r>
          </a:p>
          <a:p>
            <a:r>
              <a:rPr lang="ru-RU" sz="1500" b="1" dirty="0" smtClean="0">
                <a:solidFill>
                  <a:schemeClr val="tx1"/>
                </a:solidFill>
              </a:rPr>
              <a:t>развитие человеческого капитала;</a:t>
            </a:r>
          </a:p>
          <a:p>
            <a:r>
              <a:rPr lang="ru-RU" sz="1500" b="1" dirty="0" smtClean="0">
                <a:solidFill>
                  <a:schemeClr val="tx1"/>
                </a:solidFill>
              </a:rPr>
              <a:t>повышение качества городской среды;</a:t>
            </a:r>
          </a:p>
          <a:p>
            <a:r>
              <a:rPr lang="ru-RU" sz="1500" b="1" dirty="0" smtClean="0">
                <a:solidFill>
                  <a:schemeClr val="tx1"/>
                </a:solidFill>
              </a:rPr>
              <a:t>обеспечение эффективности управления и развитие гражданского общества</a:t>
            </a:r>
            <a:r>
              <a:rPr lang="ru-RU" sz="1500" dirty="0" smtClean="0">
                <a:solidFill>
                  <a:schemeClr val="tx1"/>
                </a:solidFill>
              </a:rPr>
              <a:t>. </a:t>
            </a:r>
            <a:r>
              <a:rPr lang="ru-RU" sz="1100" dirty="0" smtClean="0">
                <a:solidFill>
                  <a:schemeClr val="tx1"/>
                </a:solidFill>
              </a:rPr>
              <a:t>(</a:t>
            </a:r>
            <a:r>
              <a:rPr lang="ru-RU" sz="1100" u="sng" dirty="0" smtClean="0">
                <a:solidFill>
                  <a:schemeClr val="tx1"/>
                </a:solidFill>
                <a:hlinkClick r:id="rId2"/>
              </a:rPr>
              <a:t>http://gov.spb.ru/gov/otrasl/c_econom/strategiya-socialno-ekonomicheskogo-razvitiya-sankt-peterburga-do-2030/</a:t>
            </a:r>
            <a:r>
              <a:rPr lang="ru-RU" sz="1100" dirty="0" smtClean="0">
                <a:solidFill>
                  <a:schemeClr val="tx1"/>
                </a:solidFill>
              </a:rPr>
              <a:t> ).</a:t>
            </a:r>
          </a:p>
          <a:p>
            <a:endParaRPr lang="ru-RU" sz="1900" dirty="0" smtClean="0"/>
          </a:p>
          <a:p>
            <a:endParaRPr lang="ru-RU" dirty="0"/>
          </a:p>
        </p:txBody>
      </p:sp>
      <p:pic>
        <p:nvPicPr>
          <p:cNvPr id="4" name="Рисунок 3" descr="http://img1.liveinternet.ru/images/attach/c/9/112/419/112419015_nevskiy_prospekt_19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86446" y="0"/>
            <a:ext cx="3357554" cy="2357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b="1" dirty="0" smtClean="0">
                <a:solidFill>
                  <a:srgbClr val="00B050"/>
                </a:solidFill>
              </a:rPr>
              <a:t>Санкт-Петербург –территория устойчивого развития</a:t>
            </a:r>
            <a:endParaRPr lang="ru-RU" sz="2400" b="1" dirty="0">
              <a:solidFill>
                <a:srgbClr val="00B05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sz="2000" dirty="0" smtClean="0"/>
              <a:t>Социальная составляющая</a:t>
            </a:r>
          </a:p>
          <a:p>
            <a:pPr>
              <a:buNone/>
            </a:pPr>
            <a:r>
              <a:rPr lang="ru-RU" sz="2000" dirty="0" smtClean="0"/>
              <a:t>Экономическая составляющая</a:t>
            </a:r>
          </a:p>
          <a:p>
            <a:pPr>
              <a:buNone/>
            </a:pPr>
            <a:r>
              <a:rPr lang="ru-RU" sz="2000" dirty="0" smtClean="0"/>
              <a:t>Экологическая составляющая</a:t>
            </a:r>
            <a:endParaRPr lang="ru-RU" sz="2000" dirty="0"/>
          </a:p>
        </p:txBody>
      </p:sp>
      <p:pic>
        <p:nvPicPr>
          <p:cNvPr id="4" name="Рисунок 3" descr="http://img.5-tv.ru/shared/files/201305/2593_274375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14876" y="1428736"/>
            <a:ext cx="3714760" cy="23606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http://jashtar.kg/uploads/posts/2016-07/naselenie-sankt-peterburga-na-2017-god-sostavlyaet_3.jpe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2844" y="3500438"/>
            <a:ext cx="4714876" cy="30003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http://img-fotki.yandex.ru/get/5809/674039.2d2/0_746f7_a675f762_XL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86314" y="3857628"/>
            <a:ext cx="4224980" cy="25692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Подумаем вместе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sz="2000" dirty="0" smtClean="0"/>
              <a:t>Что и как можно рассказать об устойчивом развитии учащимся начальных классов: подготовим для них мини- презентацию…</a:t>
            </a:r>
            <a:endParaRPr lang="ru-RU" sz="2000" dirty="0"/>
          </a:p>
        </p:txBody>
      </p:sp>
      <p:pic>
        <p:nvPicPr>
          <p:cNvPr id="4" name="Рисунок 3" descr="http://eysk-school3.ucoz.ru/2016/SAM_1603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43174" y="2357430"/>
            <a:ext cx="6357982" cy="4357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Обсудим дома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sz="2000" dirty="0" smtClean="0"/>
              <a:t>Можно ли использовать идеи, принципы, правила устойчивого развития в быту, в домашних условиях?</a:t>
            </a:r>
            <a:endParaRPr lang="ru-RU" sz="2000" dirty="0"/>
          </a:p>
        </p:txBody>
      </p:sp>
      <p:pic>
        <p:nvPicPr>
          <p:cNvPr id="4" name="preview-image" descr="http://akvatoria.org.ua/sites/default/files/dakos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43504" y="4071942"/>
            <a:ext cx="3870433" cy="2643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http://www.neobroker.ru/img-org/tovar-451042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285992"/>
            <a:ext cx="2571768" cy="2500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Рисунок 5" descr="http://stan-bogat.ru/wp-content/uploads/2012/02/cazov-kolonka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71736" y="3286124"/>
            <a:ext cx="2667330" cy="27911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Благодарю за совместную работу!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4" name="preview-image" descr="http://vshu.bsu.edu.ru/upload/iblock/9a1/IMG_0258+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46926" y="1554163"/>
            <a:ext cx="6802548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Вопросы для обсуждения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2000" dirty="0" smtClean="0"/>
              <a:t>Что такое устойчивое развитие ?</a:t>
            </a:r>
          </a:p>
          <a:p>
            <a:r>
              <a:rPr lang="ru-RU" sz="2000" dirty="0" smtClean="0"/>
              <a:t>Позиция России на проблему устойчивого развития.</a:t>
            </a:r>
          </a:p>
          <a:p>
            <a:r>
              <a:rPr lang="ru-RU" sz="2000" dirty="0" smtClean="0"/>
              <a:t>17 целей устойчивого развития (2015г., ООН)</a:t>
            </a:r>
          </a:p>
          <a:p>
            <a:r>
              <a:rPr lang="ru-RU" sz="2000" dirty="0" smtClean="0"/>
              <a:t>Образование в интересах устойчивого развития общества.</a:t>
            </a:r>
          </a:p>
          <a:p>
            <a:endParaRPr lang="ru-RU" dirty="0"/>
          </a:p>
        </p:txBody>
      </p:sp>
      <p:pic>
        <p:nvPicPr>
          <p:cNvPr id="4" name="preview-image" descr="http://archspeech.com/image/uploads/image/events/15-11-27-dilijan/dilijan-archspeech-10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11960" y="3501008"/>
            <a:ext cx="4392488" cy="30963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dirty="0" smtClean="0">
                <a:solidFill>
                  <a:srgbClr val="FF0000"/>
                </a:solidFill>
              </a:rPr>
              <a:t> Что такое устойчивое развитие общества?</a:t>
            </a:r>
            <a:endParaRPr lang="ru-RU" sz="2800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algn="just">
              <a:buNone/>
            </a:pPr>
            <a:r>
              <a:rPr lang="ru-RU" sz="2100" b="1" i="1" dirty="0" smtClean="0">
                <a:latin typeface="Times New Roman" pitchFamily="18" charset="0"/>
                <a:cs typeface="Times New Roman" pitchFamily="18" charset="0"/>
              </a:rPr>
              <a:t>1983г.    Всемирная Комиссия ООН по окружающей среде и развитию под руководством   </a:t>
            </a:r>
            <a:r>
              <a:rPr lang="ru-RU" sz="2100" b="1" i="1" dirty="0" err="1" smtClean="0">
                <a:latin typeface="Times New Roman" pitchFamily="18" charset="0"/>
                <a:cs typeface="Times New Roman" pitchFamily="18" charset="0"/>
              </a:rPr>
              <a:t>Г.Х.Брундтландт</a:t>
            </a:r>
            <a:r>
              <a:rPr lang="ru-RU" sz="2100" b="1" i="1" dirty="0" smtClean="0">
                <a:latin typeface="Times New Roman" pitchFamily="18" charset="0"/>
                <a:cs typeface="Times New Roman" pitchFamily="18" charset="0"/>
              </a:rPr>
              <a:t>  " Наше общее будущее« призвала к "новой эре экономического развития, безопасного для окружающей среды.</a:t>
            </a:r>
          </a:p>
          <a:p>
            <a:pPr algn="just">
              <a:buNone/>
            </a:pPr>
            <a:r>
              <a:rPr lang="ru-RU" sz="21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Устойчивое развитие – это такое развитие общества, которое обеспечивает не только  нужды нынешнего поколения, но  и предусматривает возможности развития будущих поколений.</a:t>
            </a:r>
          </a:p>
          <a:p>
            <a:pPr algn="just">
              <a:buNone/>
            </a:pPr>
            <a:r>
              <a:rPr lang="ru-RU" sz="2100" b="1" i="1" dirty="0" smtClean="0">
                <a:latin typeface="Times New Roman" pitchFamily="18" charset="0"/>
                <a:cs typeface="Times New Roman" pitchFamily="18" charset="0"/>
              </a:rPr>
              <a:t>На Всемирном саммите по окружающей среде и устойчивому развитию в Рио-де-Жанейро в 2012 году – «Рио+20»  отмечается, что  семимиллиардная семья людей, вероятно, увеличится к 2050 году до 9 млрд. Растет спрос на истощающиеся природные ресурсы. Увеличивается разрыв в уровне доходов. Устойчивое развитие требует достойного уровня жизни для всех сегодня без ущерба для потребностей будущих поколений.</a:t>
            </a:r>
          </a:p>
          <a:p>
            <a:pPr algn="just"/>
            <a:endParaRPr lang="ru-RU" dirty="0" smtClean="0"/>
          </a:p>
          <a:p>
            <a:pPr algn="just"/>
            <a:endParaRPr lang="ru-RU" dirty="0" smtClean="0"/>
          </a:p>
          <a:p>
            <a:pPr algn="just"/>
            <a:endParaRPr lang="ru-RU" dirty="0" smtClean="0"/>
          </a:p>
          <a:p>
            <a:pPr algn="just"/>
            <a:endParaRPr lang="ru-RU" dirty="0" smtClean="0"/>
          </a:p>
          <a:p>
            <a:pPr algn="just"/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ru-RU" sz="2400" dirty="0" smtClean="0"/>
              <a:t>Устойчивое развитие </a:t>
            </a:r>
            <a:r>
              <a:rPr lang="ru-RU" sz="2400" dirty="0" err="1" smtClean="0"/>
              <a:t>=Экология+социум+экономика</a:t>
            </a:r>
            <a:r>
              <a:rPr lang="ru-RU" sz="2400" dirty="0" smtClean="0"/>
              <a:t> (ЭСЭ- стратегия)</a:t>
            </a:r>
            <a:endParaRPr lang="ru-RU" sz="2400" dirty="0"/>
          </a:p>
        </p:txBody>
      </p:sp>
      <p:sp>
        <p:nvSpPr>
          <p:cNvPr id="183299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ru-RU" sz="2000" b="1" smtClean="0"/>
              <a:t>Экология </a:t>
            </a:r>
            <a:r>
              <a:rPr lang="ru-RU" sz="2000" smtClean="0"/>
              <a:t>– состояние окружающей среды в процессе социально- экономического развития общества ;</a:t>
            </a:r>
          </a:p>
          <a:p>
            <a:pPr algn="just"/>
            <a:r>
              <a:rPr lang="ru-RU" sz="2000" b="1" smtClean="0"/>
              <a:t>Социум</a:t>
            </a:r>
            <a:r>
              <a:rPr lang="ru-RU" sz="2000" smtClean="0"/>
              <a:t>- качество жизни человека (состояние здоровья, безопасности, культуры- образования).</a:t>
            </a:r>
          </a:p>
          <a:p>
            <a:pPr algn="just"/>
            <a:r>
              <a:rPr lang="ru-RU" sz="2000" b="1" smtClean="0"/>
              <a:t>Экономика</a:t>
            </a:r>
            <a:r>
              <a:rPr lang="ru-RU" sz="2000" smtClean="0"/>
              <a:t> – «зеленая экономика» +»экономика знаний»</a:t>
            </a:r>
          </a:p>
        </p:txBody>
      </p:sp>
      <p:pic>
        <p:nvPicPr>
          <p:cNvPr id="183300" name="Picture 2" descr="http://bruhoveckaya.ru/upload/iblock/a12/xokj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95738" y="3357563"/>
            <a:ext cx="4370387" cy="3341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3301" name="Picture 4" descr="http://ego.uapa.ru/media/uploads/pid/2/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288" y="4365625"/>
            <a:ext cx="302895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 17 Целей устойчивого развития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4" name="Содержимое 3" descr="http://ru.unesco.org/sites/default/files/russian_sdg_17goals_poster_all_languages_with_un_emblem_1.png"/>
          <p:cNvPicPr>
            <a:picLocks noGrp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982668" y="1554163"/>
            <a:ext cx="7331064" cy="4525962"/>
          </a:xfr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Позиция России на проблему устойчивого развития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sz="1800" dirty="0" smtClean="0"/>
              <a:t>Как мы понимаем устойчивое развитие отдельных отраслей экономики России:</a:t>
            </a:r>
          </a:p>
          <a:p>
            <a:pPr>
              <a:buNone/>
            </a:pPr>
            <a:r>
              <a:rPr lang="ru-RU" sz="1800" dirty="0" smtClean="0"/>
              <a:t>-устойчивая энергетика;</a:t>
            </a:r>
          </a:p>
          <a:p>
            <a:pPr>
              <a:buNone/>
            </a:pPr>
            <a:r>
              <a:rPr lang="ru-RU" sz="1800" dirty="0" smtClean="0"/>
              <a:t>-устойчивая демография;</a:t>
            </a:r>
          </a:p>
          <a:p>
            <a:pPr>
              <a:buNone/>
            </a:pPr>
            <a:r>
              <a:rPr lang="ru-RU" sz="1800" dirty="0" smtClean="0"/>
              <a:t>-устойчивое сельское хозяйство;</a:t>
            </a:r>
          </a:p>
          <a:p>
            <a:pPr>
              <a:buNone/>
            </a:pPr>
            <a:r>
              <a:rPr lang="ru-RU" sz="1800" dirty="0" smtClean="0"/>
              <a:t>-устойчивая («зеленая») экономика;</a:t>
            </a:r>
          </a:p>
          <a:p>
            <a:pPr>
              <a:buNone/>
            </a:pPr>
            <a:r>
              <a:rPr lang="ru-RU" sz="1800" dirty="0" smtClean="0"/>
              <a:t>-устойчивое образование (</a:t>
            </a:r>
            <a:r>
              <a:rPr lang="ru-RU" sz="1800" dirty="0" err="1" smtClean="0"/>
              <a:t>образование</a:t>
            </a:r>
            <a:r>
              <a:rPr lang="ru-RU" sz="1800" dirty="0" smtClean="0"/>
              <a:t> в интересах устойчивого развития)</a:t>
            </a:r>
            <a:endParaRPr lang="ru-RU" sz="1800" dirty="0"/>
          </a:p>
        </p:txBody>
      </p:sp>
      <p:pic>
        <p:nvPicPr>
          <p:cNvPr id="4" name="Рисунок 3" descr="Морские ветряные установки в Миддлгрудене, Дания.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15074" y="1857364"/>
            <a:ext cx="2546985" cy="13455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Велосипеды в Саппоро, Япония.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2844" y="3571876"/>
            <a:ext cx="2703830" cy="14370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43636" y="4429132"/>
            <a:ext cx="2915647" cy="21814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hydroponics2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00100" y="5214950"/>
            <a:ext cx="2428892" cy="15265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http://t0.gstatic.com/images?q=tbn:ANd9GcR2uwBMuNEvxQuR_aDe2ZHWs9FTbgy3wsLKi2CycS7EchHqH6Q6VQ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643306" y="3571876"/>
            <a:ext cx="2286000" cy="19983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1800" b="1" dirty="0" smtClean="0">
                <a:solidFill>
                  <a:srgbClr val="7030A0"/>
                </a:solidFill>
              </a:rPr>
              <a:t>Президент России В.В.Путин отметил…</a:t>
            </a:r>
            <a:endParaRPr lang="ru-RU" sz="1800" b="1" dirty="0">
              <a:solidFill>
                <a:srgbClr val="7030A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effectLst>
            <a:glow rad="1130300">
              <a:srgbClr val="00B050">
                <a:alpha val="66000"/>
              </a:srgbClr>
            </a:glow>
            <a:softEdge rad="431800"/>
          </a:effectLst>
        </p:spPr>
        <p:txBody>
          <a:bodyPr>
            <a:normAutofit/>
          </a:bodyPr>
          <a:lstStyle/>
          <a:p>
            <a:pPr algn="just">
              <a:buNone/>
            </a:pPr>
            <a:endParaRPr lang="ru-RU" sz="1800" b="1" dirty="0" smtClean="0">
              <a:solidFill>
                <a:srgbClr val="FF0000"/>
              </a:solidFill>
            </a:endParaRPr>
          </a:p>
          <a:p>
            <a:pPr algn="just">
              <a:buNone/>
            </a:pPr>
            <a:endParaRPr lang="ru-RU" sz="1800" b="1" dirty="0" smtClean="0">
              <a:solidFill>
                <a:srgbClr val="FF0000"/>
              </a:solidFill>
            </a:endParaRPr>
          </a:p>
          <a:p>
            <a:pPr algn="just">
              <a:buNone/>
            </a:pPr>
            <a:endParaRPr lang="ru-RU" sz="16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endParaRPr lang="ru-RU" sz="16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r>
              <a:rPr lang="ru-RU" sz="1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Послание Президента Российской Федерации В.В.Путина </a:t>
            </a:r>
            <a:br>
              <a:rPr lang="ru-RU" sz="1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Федеральному Собранию Государственной Думы (1 декабря 2016г.)</a:t>
            </a: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r>
              <a:rPr lang="ru-RU" sz="1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Смысл всей нашей политики – это сбережение людей, умножение человеческого капитала как главного богатства России. Поэтому наши усилия направлены на поддержку традиционных ценностей и семьи, на демографические программы, улучшение экологии, здоровья людей, развитие образования и культуры</a:t>
            </a:r>
            <a:r>
              <a:rPr lang="ru-RU" sz="16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buNone/>
            </a:pPr>
            <a:r>
              <a:rPr lang="ru-RU" sz="1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Заседание Государственного Совета  об экологическом развитии Российской Федерации в интересах будущих поколений  (27 декабря 2016года)</a:t>
            </a:r>
          </a:p>
          <a:p>
            <a:pPr algn="just">
              <a:buNone/>
            </a:pPr>
            <a:r>
              <a:rPr lang="ru-RU" sz="1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В нашей сегодняшней повестке – задачи поэтапного перехода России к модели устойчивого развития, и не просто к модели устойчивого развития, а экологически устойчивого развития.</a:t>
            </a:r>
          </a:p>
          <a:p>
            <a:pPr>
              <a:buNone/>
            </a:pPr>
            <a:endParaRPr lang="ru-RU" sz="1600" dirty="0"/>
          </a:p>
        </p:txBody>
      </p:sp>
      <p:pic>
        <p:nvPicPr>
          <p:cNvPr id="5" name="Рисунок 4" descr="Послание Президента Федеральному собранию в 2016 году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72067" y="0"/>
            <a:ext cx="4071934" cy="27146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B050"/>
                </a:solidFill>
              </a:rPr>
              <a:t>Выбираем  темы школьных проектов</a:t>
            </a:r>
            <a:endParaRPr lang="ru-RU" b="1" dirty="0">
              <a:solidFill>
                <a:srgbClr val="00B05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47500" lnSpcReduction="20000"/>
          </a:bodyPr>
          <a:lstStyle/>
          <a:p>
            <a:r>
              <a:rPr lang="ru-RU" dirty="0" smtClean="0"/>
              <a:t>1. Экологическая новелла Олимпиады в </a:t>
            </a:r>
            <a:r>
              <a:rPr lang="ru-RU" dirty="0" err="1" smtClean="0"/>
              <a:t>Рио</a:t>
            </a:r>
            <a:r>
              <a:rPr lang="ru-RU" dirty="0" smtClean="0"/>
              <a:t>. </a:t>
            </a:r>
          </a:p>
          <a:p>
            <a:r>
              <a:rPr lang="ru-RU" dirty="0" smtClean="0"/>
              <a:t>2. Экологический след как методика оценки своего влияния на окружающую среду. </a:t>
            </a:r>
          </a:p>
          <a:p>
            <a:r>
              <a:rPr lang="ru-RU" dirty="0" smtClean="0"/>
              <a:t>3. Экономика знаний. </a:t>
            </a:r>
          </a:p>
          <a:p>
            <a:r>
              <a:rPr lang="ru-RU" dirty="0" smtClean="0"/>
              <a:t>4. Зеленый дизайн. </a:t>
            </a:r>
          </a:p>
          <a:p>
            <a:r>
              <a:rPr lang="ru-RU" dirty="0" smtClean="0"/>
              <a:t>5. Санкт-Петербург 2030: стратегия развития города. </a:t>
            </a:r>
          </a:p>
          <a:p>
            <a:r>
              <a:rPr lang="ru-RU" dirty="0" smtClean="0"/>
              <a:t>6. Устойчивые города (устойчивые поселения). </a:t>
            </a:r>
          </a:p>
          <a:p>
            <a:r>
              <a:rPr lang="ru-RU" dirty="0" smtClean="0"/>
              <a:t>7. Школа устойчивого развития. </a:t>
            </a:r>
          </a:p>
          <a:p>
            <a:r>
              <a:rPr lang="ru-RU" dirty="0" smtClean="0"/>
              <a:t>8. Школьный экологический сертификат. </a:t>
            </a:r>
          </a:p>
          <a:p>
            <a:r>
              <a:rPr lang="ru-RU" dirty="0" smtClean="0"/>
              <a:t>9. Качество жизни человека. </a:t>
            </a:r>
          </a:p>
          <a:p>
            <a:r>
              <a:rPr lang="ru-RU" dirty="0" smtClean="0"/>
              <a:t>10. Экологический рейтинг городов. </a:t>
            </a:r>
          </a:p>
          <a:p>
            <a:r>
              <a:rPr lang="ru-RU" dirty="0" smtClean="0"/>
              <a:t>11. ООПТ города. </a:t>
            </a:r>
          </a:p>
          <a:p>
            <a:r>
              <a:rPr lang="ru-RU" dirty="0" smtClean="0"/>
              <a:t>12. Министры обсуждают экологию… </a:t>
            </a:r>
          </a:p>
          <a:p>
            <a:r>
              <a:rPr lang="ru-RU" dirty="0" smtClean="0"/>
              <a:t>13. Экология Санкт-Петербурга (экологический паспорт). </a:t>
            </a:r>
          </a:p>
          <a:p>
            <a:r>
              <a:rPr lang="ru-RU" dirty="0" smtClean="0"/>
              <a:t>14. Отходы в городе. </a:t>
            </a:r>
          </a:p>
          <a:p>
            <a:r>
              <a:rPr lang="ru-RU" dirty="0" smtClean="0"/>
              <a:t>15. Окружающая среда: 25 кадр. </a:t>
            </a:r>
          </a:p>
          <a:p>
            <a:r>
              <a:rPr lang="ru-RU" dirty="0" smtClean="0"/>
              <a:t>16. </a:t>
            </a:r>
            <a:r>
              <a:rPr lang="ru-RU" dirty="0" err="1" smtClean="0"/>
              <a:t>Энерго</a:t>
            </a:r>
            <a:r>
              <a:rPr lang="ru-RU" dirty="0" smtClean="0"/>
              <a:t>- и ресурсосбережение. </a:t>
            </a:r>
          </a:p>
          <a:p>
            <a:r>
              <a:rPr lang="ru-RU" dirty="0" smtClean="0"/>
              <a:t>17. Экологическая культура человека. </a:t>
            </a:r>
          </a:p>
          <a:p>
            <a:r>
              <a:rPr lang="ru-RU" dirty="0" smtClean="0"/>
              <a:t> </a:t>
            </a:r>
          </a:p>
          <a:p>
            <a:endParaRPr lang="ru-RU" dirty="0"/>
          </a:p>
        </p:txBody>
      </p:sp>
      <p:pic>
        <p:nvPicPr>
          <p:cNvPr id="4" name="Рисунок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72132" y="4714884"/>
            <a:ext cx="3465736" cy="20555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</a:rPr>
              <a:t>Образование в интересах устойчивого развития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sz="2000" dirty="0" smtClean="0"/>
              <a:t>Ключевые слова содержания:</a:t>
            </a:r>
          </a:p>
          <a:p>
            <a:pPr>
              <a:buNone/>
            </a:pPr>
            <a:r>
              <a:rPr lang="ru-RU" sz="2000" dirty="0" smtClean="0"/>
              <a:t>- Качество человека ;</a:t>
            </a:r>
          </a:p>
          <a:p>
            <a:pPr>
              <a:buNone/>
            </a:pPr>
            <a:r>
              <a:rPr lang="ru-RU" sz="2000" dirty="0" smtClean="0"/>
              <a:t>- Качество окружающей среды;</a:t>
            </a:r>
            <a:endParaRPr lang="ru-RU" sz="2000" dirty="0"/>
          </a:p>
          <a:p>
            <a:pPr>
              <a:buNone/>
            </a:pPr>
            <a:r>
              <a:rPr lang="ru-RU" sz="2000" dirty="0" smtClean="0"/>
              <a:t>- Качество жизни человека.</a:t>
            </a:r>
          </a:p>
        </p:txBody>
      </p:sp>
      <p:pic>
        <p:nvPicPr>
          <p:cNvPr id="4" name="Рисунок 3" descr="http://www.adm-saransk.ru/upload/iblock/b91/POFHtdQeALQ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72066" y="1071546"/>
            <a:ext cx="3286148" cy="2857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http://vstrg.info/wp-content/uploads/2015/07/05_02_1715-530x300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0" y="3143248"/>
            <a:ext cx="3970965" cy="20748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http://ras.ru/SciForMed/Images/d_04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0" y="4214818"/>
            <a:ext cx="4286280" cy="25003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777</TotalTime>
  <Words>811</Words>
  <Application>Microsoft Office PowerPoint</Application>
  <PresentationFormat>Экран (4:3)</PresentationFormat>
  <Paragraphs>150</Paragraphs>
  <Slides>19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4" baseType="lpstr">
      <vt:lpstr>Franklin Gothic Book</vt:lpstr>
      <vt:lpstr>Franklin Gothic Medium</vt:lpstr>
      <vt:lpstr>Times New Roman</vt:lpstr>
      <vt:lpstr>Wingdings 2</vt:lpstr>
      <vt:lpstr>Трек</vt:lpstr>
      <vt:lpstr>На пути к устойчивому развитию общества</vt:lpstr>
      <vt:lpstr>Вопросы для обсуждения</vt:lpstr>
      <vt:lpstr> Что такое устойчивое развитие общества?</vt:lpstr>
      <vt:lpstr>Устойчивое развитие =Экология+социум+экономика (ЭСЭ- стратегия)</vt:lpstr>
      <vt:lpstr> 17 Целей устойчивого развития</vt:lpstr>
      <vt:lpstr>Позиция России на проблему устойчивого развития</vt:lpstr>
      <vt:lpstr> Президент России В.В.Путин отметил…</vt:lpstr>
      <vt:lpstr>Выбираем  темы школьных проектов</vt:lpstr>
      <vt:lpstr>Образование в интересах устойчивого развития</vt:lpstr>
      <vt:lpstr>Что мы понимаем под качеством жизни человека?</vt:lpstr>
      <vt:lpstr>Доклад оон о человеческом развитии 2015г.</vt:lpstr>
      <vt:lpstr>Назовем основные качества современного человека </vt:lpstr>
      <vt:lpstr>Попытаемся оценить качество окружающей среды нашего города</vt:lpstr>
      <vt:lpstr>Экологический рейтинг городов России</vt:lpstr>
      <vt:lpstr>Санкт-Петербург -2030</vt:lpstr>
      <vt:lpstr>Санкт-Петербург –территория устойчивого развития</vt:lpstr>
      <vt:lpstr>Подумаем вместе</vt:lpstr>
      <vt:lpstr>Обсудим дома</vt:lpstr>
      <vt:lpstr>Благодарю за совместную работу!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На пути к устойчивому развитию общества</dc:title>
  <dc:creator>Алексеев</dc:creator>
  <cp:lastModifiedBy>Administrator</cp:lastModifiedBy>
  <cp:revision>28</cp:revision>
  <dcterms:created xsi:type="dcterms:W3CDTF">2017-03-02T07:04:57Z</dcterms:created>
  <dcterms:modified xsi:type="dcterms:W3CDTF">2017-05-02T18:35:56Z</dcterms:modified>
</cp:coreProperties>
</file>