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8" r:id="rId10"/>
    <p:sldId id="270" r:id="rId11"/>
    <p:sldId id="272" r:id="rId12"/>
    <p:sldId id="274" r:id="rId13"/>
    <p:sldId id="276" r:id="rId14"/>
    <p:sldId id="278" r:id="rId15"/>
    <p:sldId id="280" r:id="rId16"/>
    <p:sldId id="283" r:id="rId17"/>
    <p:sldId id="282" r:id="rId18"/>
    <p:sldId id="285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7A1FE3-C568-4AF2-B341-247B1C5600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2ADD-9BD7-4DA4-890C-9CC81EB232C5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214422"/>
            <a:ext cx="788773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Учебная игра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среда формирования</a:t>
            </a:r>
          </a:p>
          <a:p>
            <a:pPr algn="ctr"/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етапредметных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результатов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1209751235_vec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4572008"/>
            <a:ext cx="1605193" cy="20002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24" y="0"/>
            <a:ext cx="7848600" cy="1368425"/>
          </a:xfrm>
        </p:spPr>
        <p:txBody>
          <a:bodyPr anchor="ctr">
            <a:normAutofit fontScale="90000"/>
          </a:bodyPr>
          <a:lstStyle/>
          <a:p>
            <a:r>
              <a:rPr lang="ru-RU" sz="2800" b="1" dirty="0"/>
              <a:t>Деловая игра.</a:t>
            </a:r>
            <a:br>
              <a:rPr lang="ru-RU" sz="2800" b="1" dirty="0"/>
            </a:br>
            <a:r>
              <a:rPr lang="ru-RU" sz="2800" b="1" dirty="0"/>
              <a:t>Оценка качеств личности игрока по десятибалльной системе</a:t>
            </a:r>
          </a:p>
        </p:txBody>
      </p:sp>
      <p:graphicFrame>
        <p:nvGraphicFramePr>
          <p:cNvPr id="10283" name="Group 43"/>
          <p:cNvGraphicFramePr>
            <a:graphicFrameLocks noGrp="1"/>
          </p:cNvGraphicFramePr>
          <p:nvPr>
            <p:ph idx="4294967295"/>
          </p:nvPr>
        </p:nvGraphicFramePr>
        <p:xfrm>
          <a:off x="357158" y="2214554"/>
          <a:ext cx="8429625" cy="2655888"/>
        </p:xfrm>
        <a:graphic>
          <a:graphicData uri="http://schemas.openxmlformats.org/drawingml/2006/table">
            <a:tbl>
              <a:tblPr/>
              <a:tblGrid>
                <a:gridCol w="1441450"/>
                <a:gridCol w="1079500"/>
                <a:gridCol w="1312863"/>
                <a:gridCol w="1425575"/>
                <a:gridCol w="1584325"/>
                <a:gridCol w="1585912"/>
              </a:tblGrid>
              <a:tr h="1209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аргументи-ровать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Самооценка (Ф.И.)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500702"/>
            <a:ext cx="1196873" cy="84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214290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ru-RU" sz="2700" b="1" dirty="0"/>
              <a:t>Деловая игра.</a:t>
            </a:r>
            <a:br>
              <a:rPr lang="ru-RU" sz="2700" b="1" dirty="0"/>
            </a:br>
            <a:r>
              <a:rPr lang="ru-RU" sz="2700" b="1" dirty="0"/>
              <a:t>Оценка качеств личности игрока по десятибалльной системе.</a:t>
            </a:r>
          </a:p>
        </p:txBody>
      </p:sp>
      <p:graphicFrame>
        <p:nvGraphicFramePr>
          <p:cNvPr id="4160" name="Group 64"/>
          <p:cNvGraphicFramePr>
            <a:graphicFrameLocks noGrp="1"/>
          </p:cNvGraphicFramePr>
          <p:nvPr/>
        </p:nvGraphicFramePr>
        <p:xfrm>
          <a:off x="468313" y="1844675"/>
          <a:ext cx="8280400" cy="3791903"/>
        </p:xfrm>
        <a:graphic>
          <a:graphicData uri="http://schemas.openxmlformats.org/drawingml/2006/table">
            <a:tbl>
              <a:tblPr/>
              <a:tblGrid>
                <a:gridCol w="1905000"/>
                <a:gridCol w="1025525"/>
                <a:gridCol w="1100137"/>
                <a:gridCol w="1246188"/>
                <a:gridCol w="1465262"/>
                <a:gridCol w="1538288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аргументи-ровать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Самооценка 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Взаимооценка 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Средняя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57" name="Picture 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5786454"/>
            <a:ext cx="871534" cy="6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214290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ru-RU" sz="2700" b="1" dirty="0"/>
              <a:t>Деловая игра.</a:t>
            </a:r>
            <a:br>
              <a:rPr lang="ru-RU" sz="2700" b="1" dirty="0"/>
            </a:br>
            <a:r>
              <a:rPr lang="ru-RU" sz="2700" b="1" dirty="0"/>
              <a:t>Оценка качеств личности игрока по десятибалльной системе.</a:t>
            </a:r>
          </a:p>
        </p:txBody>
      </p:sp>
      <p:graphicFrame>
        <p:nvGraphicFramePr>
          <p:cNvPr id="5175" name="Group 55"/>
          <p:cNvGraphicFramePr>
            <a:graphicFrameLocks noGrp="1"/>
          </p:cNvGraphicFramePr>
          <p:nvPr/>
        </p:nvGraphicFramePr>
        <p:xfrm>
          <a:off x="468313" y="1916113"/>
          <a:ext cx="8280400" cy="3196590"/>
        </p:xfrm>
        <a:graphic>
          <a:graphicData uri="http://schemas.openxmlformats.org/drawingml/2006/table">
            <a:tbl>
              <a:tblPr/>
              <a:tblGrid>
                <a:gridCol w="1905000"/>
                <a:gridCol w="1025525"/>
                <a:gridCol w="1100137"/>
                <a:gridCol w="1246188"/>
                <a:gridCol w="1465262"/>
                <a:gridCol w="1538288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Умение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аргументи-ровать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Средняя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74" name="Picture 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429264"/>
            <a:ext cx="1000100" cy="77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ru-RU"/>
              <a:t>Умение слушать</a:t>
            </a:r>
            <a:br>
              <a:rPr lang="ru-RU"/>
            </a:br>
            <a:endParaRPr lang="ru-RU"/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2804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1143000"/>
          </a:xfrm>
        </p:spPr>
        <p:txBody>
          <a:bodyPr anchor="ctr"/>
          <a:lstStyle/>
          <a:p>
            <a:r>
              <a:rPr lang="ru-RU" dirty="0"/>
              <a:t>Культура общения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97887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0"/>
            <a:ext cx="8229600" cy="1143000"/>
          </a:xfrm>
        </p:spPr>
        <p:txBody>
          <a:bodyPr anchor="ctr"/>
          <a:lstStyle/>
          <a:p>
            <a:r>
              <a:rPr lang="ru-RU" dirty="0"/>
              <a:t>Умение аргументировать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97887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0"/>
            <a:ext cx="8229600" cy="1143000"/>
          </a:xfrm>
        </p:spPr>
        <p:txBody>
          <a:bodyPr anchor="ctr"/>
          <a:lstStyle/>
          <a:p>
            <a:r>
              <a:rPr lang="ru-RU" dirty="0"/>
              <a:t>Эмоциональность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5693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0"/>
            <a:ext cx="8713788" cy="935038"/>
          </a:xfrm>
        </p:spPr>
        <p:txBody>
          <a:bodyPr anchor="ctr"/>
          <a:lstStyle/>
          <a:p>
            <a:r>
              <a:rPr lang="ru-RU" dirty="0"/>
              <a:t>Корректность полемики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2486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1143000"/>
          </a:xfrm>
        </p:spPr>
        <p:txBody>
          <a:bodyPr anchor="ctr"/>
          <a:lstStyle/>
          <a:p>
            <a:r>
              <a:rPr lang="ru-RU" dirty="0"/>
              <a:t>Результаты диагностики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183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40" y="0"/>
            <a:ext cx="8572560" cy="9541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оценки динамики формирования и уровня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сформированности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метапредметных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результатов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2143116"/>
            <a:ext cx="800105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программой формирования планируемых результатов освоения междисциплинарных программ;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системой промежуточной аттестации (накопленной оценки) обучающихся в рамках урочной и внеурочной деятельности;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системой итоговой оценки по предметам, не выносимым на государственную в рамках текущего и тематического контроля, промежуточной аттестации (накопленной оценки), итоговой аттестации по предметам, не выносимым на государственную итоговую аттестацию;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инструментарием для оценки достижения планируемых результатов в рамках текущего и тематического контроля.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9144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993300"/>
                </a:solidFill>
              </a:rPr>
              <a:t>наиболее целесообразно фиксировать и анализировать в соответствии с разработанными образовательным учреждением: </a:t>
            </a:r>
            <a:endParaRPr lang="ru-RU" sz="20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00430" y="3214686"/>
            <a:ext cx="2214578" cy="142876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8016439">
            <a:off x="5463307" y="4545424"/>
            <a:ext cx="408281" cy="66365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8827633">
            <a:off x="3269547" y="2717492"/>
            <a:ext cx="408281" cy="692435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3695557">
            <a:off x="3336194" y="4464458"/>
            <a:ext cx="408281" cy="700075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3235326">
            <a:off x="5481757" y="2771580"/>
            <a:ext cx="408281" cy="691232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143636" y="1928802"/>
            <a:ext cx="2500330" cy="128588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28596" y="2000240"/>
            <a:ext cx="2500330" cy="1214446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571472" y="5214950"/>
            <a:ext cx="2500330" cy="1143008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5857884" y="5357826"/>
            <a:ext cx="2500330" cy="100013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000100" y="28572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личности школьника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43306" y="350043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деятельности</a:t>
            </a:r>
            <a:endParaRPr lang="ru-RU" sz="2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235743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Познавательная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NXXCANSO95TCAOS1ELOCATPFQZ2CASRM6UOCAKIZ3VQCA01OQLCCAV7VX5VCAYMFJ2WCAUAGZNVCA9QO6V3CA3EAT9WCADQ8EY4CAC2G0OACA4ACP9SCA6YR1MLCAZIZ1L8CA8CBMC3CA2V1HERCA4B2I3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5357826"/>
            <a:ext cx="976314" cy="915294"/>
          </a:xfrm>
          <a:prstGeom prst="rect">
            <a:avLst/>
          </a:prstGeom>
        </p:spPr>
      </p:pic>
      <p:pic>
        <p:nvPicPr>
          <p:cNvPr id="26" name="Рисунок 25" descr="U07CABBQWAUCA5YDU1NCA8OM43NCA2A081DCAJ4KPGJCAFT4XZFCA6QW9IVCAK55RF6CACR4Z31CAWTV3RNCA5C6RKECA5FI325CAVLQNNICATSMO1NCAE3LF4CCAYXTP23CASVKP95CA2XSEYQCA7QBGC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285860"/>
            <a:ext cx="1243013" cy="75793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429388" y="235743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Творческая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9388" y="557214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Трудовая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42976" y="557214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Игровая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57224" y="2143116"/>
            <a:ext cx="78581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–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система влияний и условий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формирования личности по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задаваемому образцу, а также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возможностей для ее развития,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содержащихся в социальном и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пространственно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предметном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окружении.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357298"/>
            <a:ext cx="47677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среда образования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214290"/>
            <a:ext cx="685804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ОБРАЗОВАТЕЛЬНАЯ  СРЕДА</a:t>
            </a:r>
            <a:endParaRPr lang="ru-RU" sz="44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14290"/>
            <a:ext cx="564360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Учебная игра</a:t>
            </a:r>
            <a:endParaRPr lang="ru-RU" sz="44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1571612"/>
            <a:ext cx="85011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 деятельности в условиях ситуаций, направленных на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воссоздание и усвоение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общественного опыта, в котором складывается и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самосовершенствуется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самоуправление поведением.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3071810"/>
            <a:ext cx="864399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200" b="1" i="1" dirty="0" smtClean="0">
                <a:solidFill>
                  <a:srgbClr val="990033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99003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500306"/>
            <a:ext cx="36391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имитационными </a:t>
            </a:r>
            <a:endParaRPr lang="ru-RU" sz="4000" dirty="0">
              <a:solidFill>
                <a:srgbClr val="99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2500306"/>
            <a:ext cx="3671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неимитационными</a:t>
            </a:r>
            <a:r>
              <a:rPr lang="ru-RU" sz="3600" b="1" i="1" dirty="0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993300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2214546" y="1214422"/>
            <a:ext cx="408281" cy="119250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6286512" y="1214422"/>
            <a:ext cx="408281" cy="119250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85786" y="214290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По технологии конструирования</a:t>
            </a:r>
            <a:endParaRPr lang="ru-RU" sz="36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28596" y="3164681"/>
            <a:ext cx="521497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ролевые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деловые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театрализованные игры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игровое проектирование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/>
          <a:srcRect l="807" t="8377" r="4498" b="554"/>
          <a:stretch>
            <a:fillRect/>
          </a:stretch>
        </p:blipFill>
        <p:spPr bwMode="auto">
          <a:xfrm>
            <a:off x="357158" y="1285860"/>
            <a:ext cx="8424862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768350"/>
          </a:xfrm>
        </p:spPr>
        <p:txBody>
          <a:bodyPr/>
          <a:lstStyle/>
          <a:p>
            <a:pPr algn="ctr"/>
            <a:r>
              <a:rPr lang="ru-RU" dirty="0"/>
              <a:t>Деловая игра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07413" cy="908050"/>
          </a:xfrm>
        </p:spPr>
        <p:txBody>
          <a:bodyPr/>
          <a:lstStyle/>
          <a:p>
            <a:pPr algn="ctr"/>
            <a:r>
              <a:rPr lang="ru-RU" sz="2800" b="1"/>
              <a:t>Отчёт о выполнении техническое задание № 1</a:t>
            </a:r>
          </a:p>
        </p:txBody>
      </p:sp>
      <p:graphicFrame>
        <p:nvGraphicFramePr>
          <p:cNvPr id="30776" name="Group 56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445500" cy="4854895"/>
        </p:xfrm>
        <a:graphic>
          <a:graphicData uri="http://schemas.openxmlformats.org/drawingml/2006/table">
            <a:tbl>
              <a:tblPr/>
              <a:tblGrid>
                <a:gridCol w="5327650"/>
                <a:gridCol w="3117850"/>
              </a:tblGrid>
              <a:tr h="261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выполнения технического задания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выполнения технического задания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месторасположение реки на территории России.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к бассейну, какого океана относится река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что является истоком реки.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координаты истока.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что является устьем  реки.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координаты устья.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направление течения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падение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уклон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характер течения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тип питания реки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характеристику ледового режима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характеристику водного режима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pPr algn="ctr"/>
            <a:r>
              <a:rPr lang="ru-RU" sz="2800" dirty="0"/>
              <a:t>Техническое проектное задание № 2.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7429" name="Group 8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4714559"/>
        </p:xfrm>
        <a:graphic>
          <a:graphicData uri="http://schemas.openxmlformats.org/drawingml/2006/table">
            <a:tbl>
              <a:tblPr/>
              <a:tblGrid>
                <a:gridCol w="4875213"/>
                <a:gridCol w="3354387"/>
              </a:tblGrid>
              <a:tr h="3540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выполнения технического задания.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выполнения технического задания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 реки, уклон реки, характер течения реки, тип питания, водный и ледовый режим, оцените условия для судоходства на этой реке. Своё решение аргументируйте.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 реки, уклон реки, характер течения реки, оцените возможности строительства  на этой реке гидроэлектростанции. Своё решение аргументируйте.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Как ещё, по-вашему, мнению можно использовать реку.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падение, уклон, характер течения реки, тип питания, режим реки, оцените возможные риски, которые могут возникнуть, при использовании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Оцените степень удалённости реки от основных районов проживания людей, используя карту «Плотность населения», и необходимости использования реки в хозяйственных целях.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Rectangle 11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/>
              <a:t>Результаты практической работы</a:t>
            </a:r>
          </a:p>
        </p:txBody>
      </p:sp>
      <p:graphicFrame>
        <p:nvGraphicFramePr>
          <p:cNvPr id="3789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71472" y="1285860"/>
          <a:ext cx="8001056" cy="5073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285860"/>
                        <a:ext cx="8001056" cy="50735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504</Words>
  <Application>Microsoft Office PowerPoint</Application>
  <PresentationFormat>Экран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Деловая игра</vt:lpstr>
      <vt:lpstr>Отчёт о выполнении техническое задание № 1</vt:lpstr>
      <vt:lpstr>Техническое проектное задание № 2. </vt:lpstr>
      <vt:lpstr>Результаты практической работы</vt:lpstr>
      <vt:lpstr>Деловая игра. Оценка качеств личности игрока по десятибалльной системе</vt:lpstr>
      <vt:lpstr>Деловая игра. Оценка качеств личности игрока по десятибалльной системе.</vt:lpstr>
      <vt:lpstr>Деловая игра. Оценка качеств личности игрока по десятибалльной системе.</vt:lpstr>
      <vt:lpstr>Умение слушать </vt:lpstr>
      <vt:lpstr>Культура общения</vt:lpstr>
      <vt:lpstr>Умение аргументировать</vt:lpstr>
      <vt:lpstr>Эмоциональность</vt:lpstr>
      <vt:lpstr>Корректность полемики</vt:lpstr>
      <vt:lpstr>Результаты диагностики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Elena</cp:lastModifiedBy>
  <cp:revision>18</cp:revision>
  <dcterms:created xsi:type="dcterms:W3CDTF">2013-11-17T11:55:06Z</dcterms:created>
  <dcterms:modified xsi:type="dcterms:W3CDTF">2014-02-19T13:57:07Z</dcterms:modified>
</cp:coreProperties>
</file>