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71" r:id="rId2"/>
    <p:sldId id="256" r:id="rId3"/>
    <p:sldId id="274" r:id="rId4"/>
    <p:sldId id="275" r:id="rId5"/>
    <p:sldId id="277" r:id="rId6"/>
    <p:sldId id="273" r:id="rId7"/>
    <p:sldId id="258" r:id="rId8"/>
    <p:sldId id="272" r:id="rId9"/>
    <p:sldId id="282" r:id="rId10"/>
    <p:sldId id="278" r:id="rId11"/>
    <p:sldId id="279" r:id="rId12"/>
    <p:sldId id="280" r:id="rId13"/>
    <p:sldId id="281" r:id="rId14"/>
    <p:sldId id="276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61" autoAdjust="0"/>
    <p:restoredTop sz="94660"/>
  </p:normalViewPr>
  <p:slideViewPr>
    <p:cSldViewPr>
      <p:cViewPr>
        <p:scale>
          <a:sx n="98" d="100"/>
          <a:sy n="98" d="100"/>
        </p:scale>
        <p:origin x="48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2BB3D06-EB89-4E48-8FAA-F7A274C76D4D}" type="doc">
      <dgm:prSet loTypeId="urn:microsoft.com/office/officeart/2005/8/layout/radial5" loCatId="cycle" qsTypeId="urn:microsoft.com/office/officeart/2005/8/quickstyle/simple4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C8ED72FF-3766-4DC0-8F5D-E9A76B2114C9}">
      <dgm:prSet phldrT="[Текст]"/>
      <dgm:spPr/>
      <dgm:t>
        <a:bodyPr/>
        <a:lstStyle/>
        <a:p>
          <a:r>
            <a:rPr lang="ru-RU" b="1" dirty="0" smtClean="0"/>
            <a:t>Предметные результаты</a:t>
          </a:r>
          <a:endParaRPr lang="ru-RU" b="1" dirty="0"/>
        </a:p>
      </dgm:t>
    </dgm:pt>
    <dgm:pt modelId="{3A04F341-005A-49AD-94E4-F699B59D94BF}" type="parTrans" cxnId="{935C1F5F-3C91-4AAB-A4A3-BBBDCFEE1A3D}">
      <dgm:prSet/>
      <dgm:spPr/>
      <dgm:t>
        <a:bodyPr/>
        <a:lstStyle/>
        <a:p>
          <a:endParaRPr lang="ru-RU"/>
        </a:p>
      </dgm:t>
    </dgm:pt>
    <dgm:pt modelId="{8E3D4370-6A8A-4CF1-B767-F1D9D21FB087}" type="sibTrans" cxnId="{935C1F5F-3C91-4AAB-A4A3-BBBDCFEE1A3D}">
      <dgm:prSet/>
      <dgm:spPr/>
      <dgm:t>
        <a:bodyPr/>
        <a:lstStyle/>
        <a:p>
          <a:endParaRPr lang="ru-RU"/>
        </a:p>
      </dgm:t>
    </dgm:pt>
    <dgm:pt modelId="{86F4383C-46FF-4F1E-A751-BAAC4EA482F2}">
      <dgm:prSet phldrT="[Текст]"/>
      <dgm:spPr/>
      <dgm:t>
        <a:bodyPr/>
        <a:lstStyle/>
        <a:p>
          <a:r>
            <a:rPr lang="ru-RU" i="1" dirty="0" smtClean="0"/>
            <a:t>система предметных действий</a:t>
          </a:r>
          <a:endParaRPr lang="ru-RU" dirty="0"/>
        </a:p>
      </dgm:t>
    </dgm:pt>
    <dgm:pt modelId="{A2B5277E-22C4-477C-B631-AABE3298470F}" type="parTrans" cxnId="{CCEDA731-2FB3-4B50-BA20-B2166E5A6A1F}">
      <dgm:prSet/>
      <dgm:spPr/>
      <dgm:t>
        <a:bodyPr/>
        <a:lstStyle/>
        <a:p>
          <a:endParaRPr lang="ru-RU"/>
        </a:p>
      </dgm:t>
    </dgm:pt>
    <dgm:pt modelId="{7E86ABC8-6B3A-4FF1-9B18-C7E3FE80E849}" type="sibTrans" cxnId="{CCEDA731-2FB3-4B50-BA20-B2166E5A6A1F}">
      <dgm:prSet/>
      <dgm:spPr/>
      <dgm:t>
        <a:bodyPr/>
        <a:lstStyle/>
        <a:p>
          <a:endParaRPr lang="ru-RU"/>
        </a:p>
      </dgm:t>
    </dgm:pt>
    <dgm:pt modelId="{0BA7A145-6314-4479-81C4-9694880A5E40}">
      <dgm:prSet phldrT="[Текст]"/>
      <dgm:spPr/>
      <dgm:t>
        <a:bodyPr/>
        <a:lstStyle/>
        <a:p>
          <a:r>
            <a:rPr lang="ru-RU" i="1" dirty="0" smtClean="0"/>
            <a:t> система предметных знаний</a:t>
          </a:r>
          <a:endParaRPr lang="ru-RU" dirty="0"/>
        </a:p>
      </dgm:t>
    </dgm:pt>
    <dgm:pt modelId="{6B271889-F4CA-421B-B4E6-CCC928FAFFAE}" type="parTrans" cxnId="{B13C4C0C-644F-49EF-8B73-146FCBC4DBA7}">
      <dgm:prSet/>
      <dgm:spPr/>
      <dgm:t>
        <a:bodyPr/>
        <a:lstStyle/>
        <a:p>
          <a:endParaRPr lang="ru-RU"/>
        </a:p>
      </dgm:t>
    </dgm:pt>
    <dgm:pt modelId="{71D9C2D2-397D-4742-9170-3F3CDF4C030E}" type="sibTrans" cxnId="{B13C4C0C-644F-49EF-8B73-146FCBC4DBA7}">
      <dgm:prSet/>
      <dgm:spPr/>
      <dgm:t>
        <a:bodyPr/>
        <a:lstStyle/>
        <a:p>
          <a:endParaRPr lang="ru-RU"/>
        </a:p>
      </dgm:t>
    </dgm:pt>
    <dgm:pt modelId="{68C2F785-F123-4F6E-B5FA-7B46F7682913}" type="pres">
      <dgm:prSet presAssocID="{82BB3D06-EB89-4E48-8FAA-F7A274C76D4D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5970DEA-76C2-44EB-B0ED-E28BA244A4FC}" type="pres">
      <dgm:prSet presAssocID="{C8ED72FF-3766-4DC0-8F5D-E9A76B2114C9}" presName="centerShape" presStyleLbl="node0" presStyleIdx="0" presStyleCnt="1" custScaleX="164592" custScaleY="172262" custLinFactNeighborX="1063" custLinFactNeighborY="-42669"/>
      <dgm:spPr/>
      <dgm:t>
        <a:bodyPr/>
        <a:lstStyle/>
        <a:p>
          <a:endParaRPr lang="ru-RU"/>
        </a:p>
      </dgm:t>
    </dgm:pt>
    <dgm:pt modelId="{EA8D5494-D68A-4A34-A895-5BCB146ACB0B}" type="pres">
      <dgm:prSet presAssocID="{A2B5277E-22C4-477C-B631-AABE3298470F}" presName="parTrans" presStyleLbl="sibTrans2D1" presStyleIdx="0" presStyleCnt="2"/>
      <dgm:spPr/>
      <dgm:t>
        <a:bodyPr/>
        <a:lstStyle/>
        <a:p>
          <a:endParaRPr lang="ru-RU"/>
        </a:p>
      </dgm:t>
    </dgm:pt>
    <dgm:pt modelId="{D4700D35-B38B-4FB0-B746-E396DE448122}" type="pres">
      <dgm:prSet presAssocID="{A2B5277E-22C4-477C-B631-AABE3298470F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02EFAC62-6550-4731-85C8-E569CFE06630}" type="pres">
      <dgm:prSet presAssocID="{86F4383C-46FF-4F1E-A751-BAAC4EA482F2}" presName="node" presStyleLbl="node1" presStyleIdx="0" presStyleCnt="2" custScaleX="167431" custScaleY="166285" custRadScaleRad="118861" custRadScaleInc="1236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556F6F-20A6-40DB-BBB6-0FA033B44335}" type="pres">
      <dgm:prSet presAssocID="{6B271889-F4CA-421B-B4E6-CCC928FAFFAE}" presName="parTrans" presStyleLbl="sibTrans2D1" presStyleIdx="1" presStyleCnt="2"/>
      <dgm:spPr/>
      <dgm:t>
        <a:bodyPr/>
        <a:lstStyle/>
        <a:p>
          <a:endParaRPr lang="ru-RU"/>
        </a:p>
      </dgm:t>
    </dgm:pt>
    <dgm:pt modelId="{075B9ED4-B9C3-44D6-858B-344C18F6F725}" type="pres">
      <dgm:prSet presAssocID="{6B271889-F4CA-421B-B4E6-CCC928FAFFAE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18793601-6FC2-4790-93DF-17DE5007579F}" type="pres">
      <dgm:prSet presAssocID="{0BA7A145-6314-4479-81C4-9694880A5E40}" presName="node" presStyleLbl="node1" presStyleIdx="1" presStyleCnt="2" custScaleX="189760" custScaleY="179792" custRadScaleRad="110932" custRadScaleInc="746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D15B576-A30D-4A94-8894-8451F3B025E3}" type="presOf" srcId="{6B271889-F4CA-421B-B4E6-CCC928FAFFAE}" destId="{075B9ED4-B9C3-44D6-858B-344C18F6F725}" srcOrd="1" destOrd="0" presId="urn:microsoft.com/office/officeart/2005/8/layout/radial5"/>
    <dgm:cxn modelId="{CDC7F90C-1264-48EC-AF5E-54805B0A9DF1}" type="presOf" srcId="{0BA7A145-6314-4479-81C4-9694880A5E40}" destId="{18793601-6FC2-4790-93DF-17DE5007579F}" srcOrd="0" destOrd="0" presId="urn:microsoft.com/office/officeart/2005/8/layout/radial5"/>
    <dgm:cxn modelId="{F684E035-2FDD-43A3-AF29-0826BEC05F95}" type="presOf" srcId="{6B271889-F4CA-421B-B4E6-CCC928FAFFAE}" destId="{39556F6F-20A6-40DB-BBB6-0FA033B44335}" srcOrd="0" destOrd="0" presId="urn:microsoft.com/office/officeart/2005/8/layout/radial5"/>
    <dgm:cxn modelId="{B13C4C0C-644F-49EF-8B73-146FCBC4DBA7}" srcId="{C8ED72FF-3766-4DC0-8F5D-E9A76B2114C9}" destId="{0BA7A145-6314-4479-81C4-9694880A5E40}" srcOrd="1" destOrd="0" parTransId="{6B271889-F4CA-421B-B4E6-CCC928FAFFAE}" sibTransId="{71D9C2D2-397D-4742-9170-3F3CDF4C030E}"/>
    <dgm:cxn modelId="{D7E762C0-4ED3-4891-BB88-1E00C0F02976}" type="presOf" srcId="{82BB3D06-EB89-4E48-8FAA-F7A274C76D4D}" destId="{68C2F785-F123-4F6E-B5FA-7B46F7682913}" srcOrd="0" destOrd="0" presId="urn:microsoft.com/office/officeart/2005/8/layout/radial5"/>
    <dgm:cxn modelId="{CCEDA731-2FB3-4B50-BA20-B2166E5A6A1F}" srcId="{C8ED72FF-3766-4DC0-8F5D-E9A76B2114C9}" destId="{86F4383C-46FF-4F1E-A751-BAAC4EA482F2}" srcOrd="0" destOrd="0" parTransId="{A2B5277E-22C4-477C-B631-AABE3298470F}" sibTransId="{7E86ABC8-6B3A-4FF1-9B18-C7E3FE80E849}"/>
    <dgm:cxn modelId="{1C40D1C0-D76B-4BAD-AA39-65550327E8BC}" type="presOf" srcId="{C8ED72FF-3766-4DC0-8F5D-E9A76B2114C9}" destId="{45970DEA-76C2-44EB-B0ED-E28BA244A4FC}" srcOrd="0" destOrd="0" presId="urn:microsoft.com/office/officeart/2005/8/layout/radial5"/>
    <dgm:cxn modelId="{04C41682-1F8A-4E80-8764-BA73F03026BF}" type="presOf" srcId="{A2B5277E-22C4-477C-B631-AABE3298470F}" destId="{D4700D35-B38B-4FB0-B746-E396DE448122}" srcOrd="1" destOrd="0" presId="urn:microsoft.com/office/officeart/2005/8/layout/radial5"/>
    <dgm:cxn modelId="{1432D349-6260-4467-A85D-5319D41C0AAC}" type="presOf" srcId="{A2B5277E-22C4-477C-B631-AABE3298470F}" destId="{EA8D5494-D68A-4A34-A895-5BCB146ACB0B}" srcOrd="0" destOrd="0" presId="urn:microsoft.com/office/officeart/2005/8/layout/radial5"/>
    <dgm:cxn modelId="{A5AC32FD-AE42-456B-A3FE-5633A6BB7BA2}" type="presOf" srcId="{86F4383C-46FF-4F1E-A751-BAAC4EA482F2}" destId="{02EFAC62-6550-4731-85C8-E569CFE06630}" srcOrd="0" destOrd="0" presId="urn:microsoft.com/office/officeart/2005/8/layout/radial5"/>
    <dgm:cxn modelId="{935C1F5F-3C91-4AAB-A4A3-BBBDCFEE1A3D}" srcId="{82BB3D06-EB89-4E48-8FAA-F7A274C76D4D}" destId="{C8ED72FF-3766-4DC0-8F5D-E9A76B2114C9}" srcOrd="0" destOrd="0" parTransId="{3A04F341-005A-49AD-94E4-F699B59D94BF}" sibTransId="{8E3D4370-6A8A-4CF1-B767-F1D9D21FB087}"/>
    <dgm:cxn modelId="{0B606A41-9D68-4659-8C56-F3DF587D30C7}" type="presParOf" srcId="{68C2F785-F123-4F6E-B5FA-7B46F7682913}" destId="{45970DEA-76C2-44EB-B0ED-E28BA244A4FC}" srcOrd="0" destOrd="0" presId="urn:microsoft.com/office/officeart/2005/8/layout/radial5"/>
    <dgm:cxn modelId="{4CC5F472-6102-4720-BDBE-A2F2ADCD90F1}" type="presParOf" srcId="{68C2F785-F123-4F6E-B5FA-7B46F7682913}" destId="{EA8D5494-D68A-4A34-A895-5BCB146ACB0B}" srcOrd="1" destOrd="0" presId="urn:microsoft.com/office/officeart/2005/8/layout/radial5"/>
    <dgm:cxn modelId="{2EA0FA64-1052-43E6-9B48-A35F56BD86A1}" type="presParOf" srcId="{EA8D5494-D68A-4A34-A895-5BCB146ACB0B}" destId="{D4700D35-B38B-4FB0-B746-E396DE448122}" srcOrd="0" destOrd="0" presId="urn:microsoft.com/office/officeart/2005/8/layout/radial5"/>
    <dgm:cxn modelId="{175BE561-682E-48A9-8619-CDD330E6E03C}" type="presParOf" srcId="{68C2F785-F123-4F6E-B5FA-7B46F7682913}" destId="{02EFAC62-6550-4731-85C8-E569CFE06630}" srcOrd="2" destOrd="0" presId="urn:microsoft.com/office/officeart/2005/8/layout/radial5"/>
    <dgm:cxn modelId="{16DEE3E4-B109-44FF-BABB-E472F6672C9F}" type="presParOf" srcId="{68C2F785-F123-4F6E-B5FA-7B46F7682913}" destId="{39556F6F-20A6-40DB-BBB6-0FA033B44335}" srcOrd="3" destOrd="0" presId="urn:microsoft.com/office/officeart/2005/8/layout/radial5"/>
    <dgm:cxn modelId="{12B0B953-C4B6-4FB9-B786-F618E516B651}" type="presParOf" srcId="{39556F6F-20A6-40DB-BBB6-0FA033B44335}" destId="{075B9ED4-B9C3-44D6-858B-344C18F6F725}" srcOrd="0" destOrd="0" presId="urn:microsoft.com/office/officeart/2005/8/layout/radial5"/>
    <dgm:cxn modelId="{583CBD60-450E-4EEE-8410-7F2F673813B9}" type="presParOf" srcId="{68C2F785-F123-4F6E-B5FA-7B46F7682913}" destId="{18793601-6FC2-4790-93DF-17DE5007579F}" srcOrd="4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970DEA-76C2-44EB-B0ED-E28BA244A4FC}">
      <dsp:nvSpPr>
        <dsp:cNvPr id="0" name=""/>
        <dsp:cNvSpPr/>
      </dsp:nvSpPr>
      <dsp:spPr>
        <a:xfrm>
          <a:off x="3376576" y="0"/>
          <a:ext cx="1775483" cy="185822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Предметные результаты</a:t>
          </a:r>
          <a:endParaRPr lang="ru-RU" sz="1600" b="1" kern="1200" dirty="0"/>
        </a:p>
      </dsp:txBody>
      <dsp:txXfrm>
        <a:off x="3636589" y="272130"/>
        <a:ext cx="1255457" cy="1313961"/>
      </dsp:txXfrm>
    </dsp:sp>
    <dsp:sp modelId="{EA8D5494-D68A-4A34-A895-5BCB146ACB0B}">
      <dsp:nvSpPr>
        <dsp:cNvPr id="0" name=""/>
        <dsp:cNvSpPr/>
      </dsp:nvSpPr>
      <dsp:spPr>
        <a:xfrm rot="2797959">
          <a:off x="4927958" y="1611287"/>
          <a:ext cx="307887" cy="36676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>
        <a:off x="4942428" y="1651067"/>
        <a:ext cx="215521" cy="220058"/>
      </dsp:txXfrm>
    </dsp:sp>
    <dsp:sp modelId="{02EFAC62-6550-4731-85C8-E569CFE06630}">
      <dsp:nvSpPr>
        <dsp:cNvPr id="0" name=""/>
        <dsp:cNvSpPr/>
      </dsp:nvSpPr>
      <dsp:spPr>
        <a:xfrm>
          <a:off x="5002131" y="1769388"/>
          <a:ext cx="1806108" cy="1793746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i="1" kern="1200" dirty="0" smtClean="0"/>
            <a:t>система предметных действий</a:t>
          </a:r>
          <a:endParaRPr lang="ru-RU" sz="1600" kern="1200" dirty="0"/>
        </a:p>
      </dsp:txBody>
      <dsp:txXfrm>
        <a:off x="5266629" y="2032076"/>
        <a:ext cx="1277112" cy="1268370"/>
      </dsp:txXfrm>
    </dsp:sp>
    <dsp:sp modelId="{39556F6F-20A6-40DB-BBB6-0FA033B44335}">
      <dsp:nvSpPr>
        <dsp:cNvPr id="0" name=""/>
        <dsp:cNvSpPr/>
      </dsp:nvSpPr>
      <dsp:spPr>
        <a:xfrm rot="7932821">
          <a:off x="3391433" y="1578576"/>
          <a:ext cx="234684" cy="36676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 rot="10800000">
        <a:off x="3450288" y="1625856"/>
        <a:ext cx="164279" cy="220058"/>
      </dsp:txXfrm>
    </dsp:sp>
    <dsp:sp modelId="{18793601-6FC2-4790-93DF-17DE5007579F}">
      <dsp:nvSpPr>
        <dsp:cNvPr id="0" name=""/>
        <dsp:cNvSpPr/>
      </dsp:nvSpPr>
      <dsp:spPr>
        <a:xfrm>
          <a:off x="1664923" y="1696535"/>
          <a:ext cx="2046975" cy="1939449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i="1" kern="1200" dirty="0" smtClean="0"/>
            <a:t> система предметных знаний</a:t>
          </a:r>
          <a:endParaRPr lang="ru-RU" sz="1600" kern="1200" dirty="0"/>
        </a:p>
      </dsp:txBody>
      <dsp:txXfrm>
        <a:off x="1964696" y="1980561"/>
        <a:ext cx="1447429" cy="13713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0756A1-CD23-45FF-9454-2B73F7DA9500}" type="datetimeFigureOut">
              <a:rPr lang="ru-RU" smtClean="0"/>
              <a:t>06.10.2024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98D5F5-1F96-4091-8F82-21C9169D09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58602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588B9AD0-3639-40C2-8D42-91FF3992964C}" type="slidenum">
              <a:rPr lang="ru-RU" altLang="ru-RU">
                <a:latin typeface="Calibri" panose="020F0502020204030204" pitchFamily="34" charset="0"/>
              </a:rPr>
              <a:pPr eaLnBrk="1" hangingPunct="1"/>
              <a:t>6</a:t>
            </a:fld>
            <a:endParaRPr lang="ru-RU" altLang="ru-RU">
              <a:latin typeface="Calibri" panose="020F0502020204030204" pitchFamily="34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mtClean="0"/>
              <a:t> Оценочная деятельность учителя строится на основе следующих общих принципов:</a:t>
            </a:r>
          </a:p>
        </p:txBody>
      </p:sp>
    </p:spTree>
    <p:extLst>
      <p:ext uri="{BB962C8B-B14F-4D97-AF65-F5344CB8AC3E}">
        <p14:creationId xmlns:p14="http://schemas.microsoft.com/office/powerpoint/2010/main" val="40336944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97D1A-AAB4-4565-9785-AD60655D4AB1}" type="datetimeFigureOut">
              <a:rPr lang="ru-RU" smtClean="0"/>
              <a:pPr/>
              <a:t>06.10.2024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531F8-F6C0-4E70-9C1B-5677A54FC97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4189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97D1A-AAB4-4565-9785-AD60655D4AB1}" type="datetimeFigureOut">
              <a:rPr lang="ru-RU" smtClean="0"/>
              <a:pPr/>
              <a:t>06.10.2024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531F8-F6C0-4E70-9C1B-5677A54FC97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25952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97D1A-AAB4-4565-9785-AD60655D4AB1}" type="datetimeFigureOut">
              <a:rPr lang="ru-RU" smtClean="0"/>
              <a:pPr/>
              <a:t>06.10.2024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531F8-F6C0-4E70-9C1B-5677A54FC97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06099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97D1A-AAB4-4565-9785-AD60655D4AB1}" type="datetimeFigureOut">
              <a:rPr lang="ru-RU" smtClean="0"/>
              <a:pPr/>
              <a:t>06.10.2024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531F8-F6C0-4E70-9C1B-5677A54FC97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34944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97D1A-AAB4-4565-9785-AD60655D4AB1}" type="datetimeFigureOut">
              <a:rPr lang="ru-RU" smtClean="0"/>
              <a:pPr/>
              <a:t>06.10.2024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531F8-F6C0-4E70-9C1B-5677A54FC97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7775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97D1A-AAB4-4565-9785-AD60655D4AB1}" type="datetimeFigureOut">
              <a:rPr lang="ru-RU" smtClean="0"/>
              <a:pPr/>
              <a:t>06.10.2024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531F8-F6C0-4E70-9C1B-5677A54FC97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48622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97D1A-AAB4-4565-9785-AD60655D4AB1}" type="datetimeFigureOut">
              <a:rPr lang="ru-RU" smtClean="0"/>
              <a:pPr/>
              <a:t>06.10.2024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531F8-F6C0-4E70-9C1B-5677A54FC97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9286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97D1A-AAB4-4565-9785-AD60655D4AB1}" type="datetimeFigureOut">
              <a:rPr lang="ru-RU" smtClean="0"/>
              <a:pPr/>
              <a:t>06.10.2024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531F8-F6C0-4E70-9C1B-5677A54FC97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0970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97D1A-AAB4-4565-9785-AD60655D4AB1}" type="datetimeFigureOut">
              <a:rPr lang="ru-RU" smtClean="0"/>
              <a:pPr/>
              <a:t>06.10.2024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531F8-F6C0-4E70-9C1B-5677A54FC97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14933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97D1A-AAB4-4565-9785-AD60655D4AB1}" type="datetimeFigureOut">
              <a:rPr lang="ru-RU" smtClean="0"/>
              <a:pPr/>
              <a:t>06.10.2024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531F8-F6C0-4E70-9C1B-5677A54FC97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7279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97D1A-AAB4-4565-9785-AD60655D4AB1}" type="datetimeFigureOut">
              <a:rPr lang="ru-RU" smtClean="0"/>
              <a:pPr/>
              <a:t>06.10.2024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531F8-F6C0-4E70-9C1B-5677A54FC97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2263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597D1A-AAB4-4565-9785-AD60655D4AB1}" type="datetimeFigureOut">
              <a:rPr lang="ru-RU" smtClean="0"/>
              <a:pPr/>
              <a:t>06.10.2024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9531F8-F6C0-4E70-9C1B-5677A54FC97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6440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1000108"/>
            <a:ext cx="800105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Организация </a:t>
            </a:r>
          </a:p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эффективной контрольно-оценочной деятельности </a:t>
            </a:r>
          </a:p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в образовательной организации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86" t="30622" r="15821" b="16034"/>
          <a:stretch/>
        </p:blipFill>
        <p:spPr bwMode="auto">
          <a:xfrm>
            <a:off x="19793" y="764704"/>
            <a:ext cx="9042400" cy="4484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152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12" t="47885" r="18223" b="15051"/>
          <a:stretch/>
        </p:blipFill>
        <p:spPr bwMode="auto">
          <a:xfrm>
            <a:off x="142350" y="1765889"/>
            <a:ext cx="8749955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7350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4788024" cy="4170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2996952"/>
            <a:ext cx="5148064" cy="386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247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46" y="260648"/>
            <a:ext cx="5070309" cy="3802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11656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8799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Литература: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62500" lnSpcReduction="20000"/>
          </a:bodyPr>
          <a:lstStyle/>
          <a:p>
            <a:pPr marL="182880" indent="-182880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dirty="0"/>
              <a:t>Планируемые  достижения учащихся. – М., Просвещение, 2009.</a:t>
            </a:r>
          </a:p>
          <a:p>
            <a:pPr marL="182880" indent="-182880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dirty="0"/>
              <a:t>Оценка учебных достижений школьников. – М., Просвещение, 2009.</a:t>
            </a:r>
          </a:p>
          <a:p>
            <a:pPr marL="182880" indent="-182880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dirty="0"/>
              <a:t>Мои достижения. 1 класс. 2 класс. 3 класс. 4 класс. – О.Б. Логинова, С.Г. Яковлева. – М., 2010 г.</a:t>
            </a:r>
          </a:p>
          <a:p>
            <a:pPr marL="182880" indent="-182880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dirty="0"/>
              <a:t>Романова В.Ю., </a:t>
            </a:r>
            <a:r>
              <a:rPr lang="ru-RU" dirty="0" err="1"/>
              <a:t>Петленко</a:t>
            </a:r>
            <a:r>
              <a:rPr lang="ru-RU" dirty="0"/>
              <a:t> Л.В. Оценка знаний. Контрольные работы, тесты, диктанты, изложения. – М., 2005 г.</a:t>
            </a:r>
          </a:p>
          <a:p>
            <a:pPr marL="182880" indent="-182880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dirty="0"/>
              <a:t> Об организации обучения  в первом классе четырехлетней начальной школы               (Письмо МО РФ № 202/11-13 от 25.09.2000); </a:t>
            </a:r>
          </a:p>
          <a:p>
            <a:pPr marL="182880" indent="-182880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dirty="0"/>
              <a:t>О недопустимости перегрузок обучающихся в начальной школе (Письмо МО РФ № 220/11-13 от 20.02.1999);</a:t>
            </a:r>
          </a:p>
          <a:p>
            <a:pPr marL="182880" indent="-182880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dirty="0"/>
              <a:t>Контроль и оценка результатов обучения в начальной школе (Письмо МО РФ № 1561/14-15 от19.11.1998);</a:t>
            </a:r>
          </a:p>
          <a:p>
            <a:pPr marL="182880" indent="-182880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dirty="0"/>
              <a:t>Система оценивания учебных достижений школьников в условиях </a:t>
            </a:r>
            <a:r>
              <a:rPr lang="ru-RU" dirty="0" err="1"/>
              <a:t>безотметочного</a:t>
            </a:r>
            <a:r>
              <a:rPr lang="ru-RU" dirty="0"/>
              <a:t> обучения (Письмо МО РФ № 13-51-120/13 от 03.06.2003);</a:t>
            </a:r>
          </a:p>
          <a:p>
            <a:pPr marL="182880" indent="-182880"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9888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1071546"/>
            <a:ext cx="807249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«Система оценки выходит за узкие рамки модели контроля качества образования и становится принципиально необходимым элементом модели обеспечения качества образования» </a:t>
            </a:r>
          </a:p>
          <a:p>
            <a:endParaRPr lang="ru-RU" sz="3200" dirty="0" smtClean="0"/>
          </a:p>
          <a:p>
            <a:pPr algn="r"/>
            <a:r>
              <a:rPr lang="ru-RU" sz="3200" dirty="0" smtClean="0"/>
              <a:t>Пояснительная записка к ФГОС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306436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142875"/>
            <a:ext cx="8229600" cy="9906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600" dirty="0" smtClean="0">
                <a:solidFill>
                  <a:srgbClr val="FF0000"/>
                </a:solidFill>
              </a:rPr>
              <a:t>Виды контроля:</a:t>
            </a:r>
            <a:endParaRPr lang="ru-RU" sz="2600" dirty="0">
              <a:solidFill>
                <a:srgbClr val="FF0000"/>
              </a:solidFill>
            </a:endParaRPr>
          </a:p>
        </p:txBody>
      </p:sp>
      <p:sp>
        <p:nvSpPr>
          <p:cNvPr id="17411" name="Объект 2"/>
          <p:cNvSpPr>
            <a:spLocks noGrp="1"/>
          </p:cNvSpPr>
          <p:nvPr>
            <p:ph idx="1"/>
          </p:nvPr>
        </p:nvSpPr>
        <p:spPr>
          <a:xfrm>
            <a:off x="500063" y="1000125"/>
            <a:ext cx="8218487" cy="5135563"/>
          </a:xfrm>
        </p:spPr>
        <p:txBody>
          <a:bodyPr/>
          <a:lstStyle/>
          <a:p>
            <a:pPr eaLnBrk="1" hangingPunct="1"/>
            <a:r>
              <a:rPr lang="ru-RU" altLang="ru-RU" sz="1800" b="1" smtClean="0"/>
              <a:t>Текущий контроль</a:t>
            </a:r>
            <a:r>
              <a:rPr lang="ru-RU" altLang="ru-RU" sz="1800" smtClean="0"/>
              <a:t> - наиболее оперативная, динамичная и гибкая проверка результатов обучения. Обычно проводится на первых этапах обучения, когда еще трудно говорить о сформированности умений и навыков учащихся. Его основная цель - анализ хода формирования знаний и умений учащихся. Это дает учителю и ученику возможность своевременно отреагировать на недостатки, выявить их причины и принять необходимые меры к устранению.Текущий контроль особенно важен для учителя как средство своевременной корректировки своей деятельности, внесения изменений в планирование последующего обучения и предупреждения неуспеваемости.</a:t>
            </a:r>
            <a:br>
              <a:rPr lang="ru-RU" altLang="ru-RU" sz="1800" smtClean="0"/>
            </a:br>
            <a:r>
              <a:rPr lang="ru-RU" altLang="ru-RU" sz="1800" smtClean="0"/>
              <a:t>В данный период школьник должен иметь право на ошибку, на подробный, совместный с учителем анализ последовательности учебных действий. Это определяет педагогическую нецелесобразность поспешности в применении цифровой оценки - отметки, карающей за любую ошибку, и усиление значения оценки в виде аналитических суждений, объясняющих возможные пути исправления ошибок. Такой подход поддерживает ситуацию успеха и формирует правильное отношение ученика к контролю.</a:t>
            </a:r>
          </a:p>
          <a:p>
            <a:pPr eaLnBrk="1" hangingPunct="1"/>
            <a:endParaRPr lang="ru-RU" altLang="ru-RU" sz="1800" smtClean="0"/>
          </a:p>
        </p:txBody>
      </p:sp>
    </p:spTree>
    <p:extLst>
      <p:ext uri="{BB962C8B-B14F-4D97-AF65-F5344CB8AC3E}">
        <p14:creationId xmlns:p14="http://schemas.microsoft.com/office/powerpoint/2010/main" val="1426500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357188"/>
            <a:ext cx="8229600" cy="9906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600" dirty="0" smtClean="0">
                <a:solidFill>
                  <a:srgbClr val="FF0000"/>
                </a:solidFill>
              </a:rPr>
              <a:t>Виды контроля:</a:t>
            </a:r>
            <a:endParaRPr lang="ru-RU" sz="2600" dirty="0">
              <a:solidFill>
                <a:srgbClr val="FF0000"/>
              </a:solidFill>
            </a:endParaRPr>
          </a:p>
        </p:txBody>
      </p:sp>
      <p:sp>
        <p:nvSpPr>
          <p:cNvPr id="18435" name="Объект 2"/>
          <p:cNvSpPr>
            <a:spLocks noGrp="1"/>
          </p:cNvSpPr>
          <p:nvPr>
            <p:ph idx="1"/>
          </p:nvPr>
        </p:nvSpPr>
        <p:spPr>
          <a:xfrm>
            <a:off x="428625" y="1143000"/>
            <a:ext cx="8229600" cy="4876800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ru-RU" altLang="ru-RU" sz="1800" b="1" smtClean="0"/>
              <a:t>Тематический контроль</a:t>
            </a:r>
            <a:r>
              <a:rPr lang="ru-RU" altLang="ru-RU" sz="1800" smtClean="0"/>
              <a:t> заключается в проверке усвоения программного материала по каждой крупной теме курса, а оценка фиксирует результат.</a:t>
            </a:r>
            <a:br>
              <a:rPr lang="ru-RU" altLang="ru-RU" sz="1800" smtClean="0"/>
            </a:br>
            <a:r>
              <a:rPr lang="ru-RU" altLang="ru-RU" sz="1800" smtClean="0"/>
              <a:t>Специфика этого вида контроля:</a:t>
            </a:r>
          </a:p>
          <a:p>
            <a:pPr eaLnBrk="1" hangingPunct="1"/>
            <a:r>
              <a:rPr lang="ru-RU" altLang="ru-RU" sz="1800" smtClean="0"/>
              <a:t>1) ученику предоставляется дополнительное время для подготовки и обеспечивается возможность пересдать, досдать материал, исправить полученную ранее отметку;</a:t>
            </a:r>
          </a:p>
          <a:p>
            <a:pPr eaLnBrk="1" hangingPunct="1"/>
            <a:r>
              <a:rPr lang="ru-RU" altLang="ru-RU" sz="1800" smtClean="0"/>
              <a:t>2) при выставлении окончательной отметки учитель не ориентируется на средний балл, а учитывает лишь итоговые отметки по сдаваемой теме, которые "отменяют" предыдущие, более низкие, что делает контроль более объективным;</a:t>
            </a:r>
          </a:p>
          <a:p>
            <a:pPr eaLnBrk="1" hangingPunct="1"/>
            <a:r>
              <a:rPr lang="ru-RU" altLang="ru-RU" sz="1800" smtClean="0"/>
              <a:t>3) возможность получения более высокой оценки своих знаний. Уточнение и углубление знаний становится мотивированным действием ученика, отражает его желание и интерес к учению.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800" smtClean="0"/>
              <a:t> </a:t>
            </a:r>
          </a:p>
          <a:p>
            <a:pPr eaLnBrk="1" hangingPunct="1"/>
            <a:r>
              <a:rPr lang="ru-RU" altLang="ru-RU" sz="1800" b="1" smtClean="0"/>
              <a:t>Итоговый контроль</a:t>
            </a:r>
            <a:r>
              <a:rPr lang="ru-RU" altLang="ru-RU" sz="1800" smtClean="0"/>
              <a:t> проводится как оценка результатов обучения за определенный, достаточно большой промежуток учебного времени четверть, полугодие, год. Таким образом, итоговые контрольные работы проводятся четыре раза в год: за I, II, III учебные четверти и в конце года.</a:t>
            </a:r>
          </a:p>
        </p:txBody>
      </p:sp>
    </p:spTree>
    <p:extLst>
      <p:ext uri="{BB962C8B-B14F-4D97-AF65-F5344CB8AC3E}">
        <p14:creationId xmlns:p14="http://schemas.microsoft.com/office/powerpoint/2010/main" val="3115380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500063" y="4572000"/>
            <a:ext cx="4041775" cy="1655763"/>
          </a:xfrm>
        </p:spPr>
        <p:txBody>
          <a:bodyPr>
            <a:normAutofit fontScale="70000" lnSpcReduction="20000"/>
          </a:bodyPr>
          <a:lstStyle/>
          <a:p>
            <a:pPr marL="274320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ru-RU" dirty="0" smtClean="0"/>
              <a:t>система основополагающих элементов научного знания, которая выражается через учебный материал различных курсов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2"/>
          </p:nvPr>
        </p:nvSpPr>
        <p:spPr>
          <a:xfrm>
            <a:off x="4572000" y="4500563"/>
            <a:ext cx="4041775" cy="1866900"/>
          </a:xfrm>
        </p:spPr>
        <p:txBody>
          <a:bodyPr>
            <a:normAutofit fontScale="70000" lnSpcReduction="20000"/>
          </a:bodyPr>
          <a:lstStyle/>
          <a:p>
            <a:pPr marL="274320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ru-RU" dirty="0" smtClean="0"/>
              <a:t>система формируемых действий, которые преломляются через специфику предмета и направлены на применение знаний, их преобразование и получение нового знания</a:t>
            </a:r>
            <a:endParaRPr lang="ru-RU" dirty="0"/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212434508"/>
              </p:ext>
            </p:extLst>
          </p:nvPr>
        </p:nvGraphicFramePr>
        <p:xfrm>
          <a:off x="500062" y="260648"/>
          <a:ext cx="8464425" cy="410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97856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445132" y="928149"/>
            <a:ext cx="835342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Blip>
                <a:blip r:embed="rId3"/>
              </a:buBlip>
            </a:pPr>
            <a:r>
              <a:rPr lang="ru-RU" altLang="ru-RU" sz="1800" dirty="0">
                <a:cs typeface="Arial" panose="020B0604020202020204" pitchFamily="34" charset="0"/>
              </a:rPr>
              <a:t> </a:t>
            </a:r>
            <a:r>
              <a:rPr lang="ru-RU" altLang="ru-RU" sz="2200" dirty="0">
                <a:cs typeface="Arial" panose="020B0604020202020204" pitchFamily="34" charset="0"/>
              </a:rPr>
              <a:t>Оценивание является постоянным процессом.</a:t>
            </a: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428625" y="1357313"/>
            <a:ext cx="835342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Blip>
                <a:blip r:embed="rId3"/>
              </a:buBlip>
            </a:pPr>
            <a:r>
              <a:rPr lang="ru-RU" altLang="ru-RU" sz="1800">
                <a:cs typeface="Arial" panose="020B0604020202020204" pitchFamily="34" charset="0"/>
              </a:rPr>
              <a:t> </a:t>
            </a:r>
            <a:r>
              <a:rPr lang="ru-RU" altLang="ru-RU" sz="2200">
                <a:cs typeface="Arial" panose="020B0604020202020204" pitchFamily="34" charset="0"/>
              </a:rPr>
              <a:t>Оценивание может быть только критериальным.</a:t>
            </a: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428625" y="1785938"/>
            <a:ext cx="8353425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ClrTx/>
              <a:buSzTx/>
              <a:buFontTx/>
              <a:buBlip>
                <a:blip r:embed="rId3"/>
              </a:buBlip>
            </a:pPr>
            <a:r>
              <a:rPr lang="ru-RU" altLang="ru-RU" sz="1800" b="1">
                <a:cs typeface="Arial" panose="020B0604020202020204" pitchFamily="34" charset="0"/>
              </a:rPr>
              <a:t> </a:t>
            </a:r>
            <a:r>
              <a:rPr lang="ru-RU" altLang="ru-RU" sz="2200">
                <a:cs typeface="Arial" panose="020B0604020202020204" pitchFamily="34" charset="0"/>
              </a:rPr>
              <a:t>Оцениваться с помощью отметки могут только результаты деятельности ученика и процесс их формирования, но не личные качества ребенка. Оценивать можно только то, чему учат.</a:t>
            </a:r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428625" y="3214688"/>
            <a:ext cx="835342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ClrTx/>
              <a:buSzTx/>
              <a:buFontTx/>
              <a:buBlip>
                <a:blip r:embed="rId3"/>
              </a:buBlip>
            </a:pPr>
            <a:r>
              <a:rPr lang="ru-RU" altLang="ru-RU">
                <a:cs typeface="Arial" panose="020B0604020202020204" pitchFamily="34" charset="0"/>
              </a:rPr>
              <a:t> </a:t>
            </a:r>
            <a:r>
              <a:rPr lang="ru-RU" altLang="ru-RU" sz="2200">
                <a:cs typeface="Arial" panose="020B0604020202020204" pitchFamily="34" charset="0"/>
              </a:rPr>
              <a:t>Система оценивания выстраивается таким образом, чтобы учащиеся включились в контрольно-оценочную деятельность, приобретая навыки и привычку к самооценке и взаимооценке. </a:t>
            </a:r>
          </a:p>
        </p:txBody>
      </p:sp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357188" y="4357688"/>
            <a:ext cx="8353425" cy="215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ClrTx/>
              <a:buSzTx/>
              <a:buFontTx/>
              <a:buBlip>
                <a:blip r:embed="rId3"/>
              </a:buBlip>
            </a:pPr>
            <a:r>
              <a:rPr lang="ru-RU" altLang="ru-RU">
                <a:cs typeface="Arial" panose="020B0604020202020204" pitchFamily="34" charset="0"/>
              </a:rPr>
              <a:t> </a:t>
            </a:r>
            <a:r>
              <a:rPr lang="ru-RU" altLang="ru-RU" sz="2200">
                <a:cs typeface="Arial" panose="020B0604020202020204" pitchFamily="34" charset="0"/>
              </a:rPr>
              <a:t>В оценочной деятельности реализуется заложенный в стандарте принцип распределения ответственности между различными участниками образовательного процесса. В частности, при выполнении проверочных работ должен соблюдаться принцип добровольности выполнения задания повышенной сложности. </a:t>
            </a:r>
          </a:p>
        </p:txBody>
      </p:sp>
      <p:sp>
        <p:nvSpPr>
          <p:cNvPr id="17417" name="Rectangle 9"/>
          <p:cNvSpPr>
            <a:spLocks noChangeArrowheads="1"/>
          </p:cNvSpPr>
          <p:nvPr/>
        </p:nvSpPr>
        <p:spPr bwMode="auto">
          <a:xfrm>
            <a:off x="500063" y="500063"/>
            <a:ext cx="79216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600">
                <a:solidFill>
                  <a:srgbClr val="FF0000"/>
                </a:solidFill>
              </a:rPr>
              <a:t>Оценочная деятельность учителя</a:t>
            </a:r>
            <a:r>
              <a:rPr lang="ru-RU" altLang="ru-RU" sz="280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49406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/>
      <p:bldP spid="3078" grpId="0"/>
      <p:bldP spid="3079" grpId="0"/>
      <p:bldP spid="3080" grpId="0"/>
      <p:bldP spid="3081" grpId="0"/>
      <p:bldP spid="174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8229600" cy="9906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FF0000"/>
                </a:solidFill>
              </a:rPr>
              <a:t>Виды оценки: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8195" name="Объект 2"/>
          <p:cNvSpPr>
            <a:spLocks noGrp="1"/>
          </p:cNvSpPr>
          <p:nvPr>
            <p:ph idx="1"/>
          </p:nvPr>
        </p:nvSpPr>
        <p:spPr>
          <a:xfrm>
            <a:off x="428625" y="1071563"/>
            <a:ext cx="8229600" cy="4876800"/>
          </a:xfrm>
        </p:spPr>
        <p:txBody>
          <a:bodyPr>
            <a:normAutofit fontScale="92500" lnSpcReduction="20000"/>
          </a:bodyPr>
          <a:lstStyle/>
          <a:p>
            <a:r>
              <a:rPr lang="ru-RU" altLang="ru-RU" sz="2200" b="1" dirty="0" smtClean="0"/>
              <a:t>Прогностическая оценка</a:t>
            </a:r>
            <a:r>
              <a:rPr lang="ru-RU" altLang="ru-RU" sz="2200" i="1" dirty="0" smtClean="0"/>
              <a:t> </a:t>
            </a:r>
            <a:r>
              <a:rPr lang="ru-RU" altLang="ru-RU" sz="2200" dirty="0" smtClean="0"/>
              <a:t>- оценивание своих возможностей, достаточно ли знаний для решения задачи.(перед выполнением задания)</a:t>
            </a:r>
          </a:p>
          <a:p>
            <a:endParaRPr lang="ru-RU" altLang="ru-RU" sz="2200" dirty="0" smtClean="0"/>
          </a:p>
          <a:p>
            <a:pPr eaLnBrk="1" hangingPunct="1"/>
            <a:r>
              <a:rPr lang="ru-RU" altLang="ru-RU" sz="2200" b="1" dirty="0" smtClean="0"/>
              <a:t>Ретроспективная оценка </a:t>
            </a:r>
            <a:r>
              <a:rPr lang="ru-RU" altLang="ru-RU" sz="2200" dirty="0" smtClean="0"/>
              <a:t>- самооценка ученика предшествует учительской. Несовпадение этих оценок становится предметом обсуждения, что порождает работу над критериями оценки и позволяет оформить действия самоконтроля учащегося как особую (специальную) задачу. (после самопроверки на основе образца или проверки учителя)</a:t>
            </a:r>
          </a:p>
          <a:p>
            <a:pPr eaLnBrk="1" hangingPunct="1"/>
            <a:endParaRPr lang="ru-RU" altLang="ru-RU" sz="2200" b="1" dirty="0" smtClean="0"/>
          </a:p>
          <a:p>
            <a:pPr eaLnBrk="1" hangingPunct="1"/>
            <a:r>
              <a:rPr lang="ru-RU" altLang="ru-RU" sz="2200" b="1" dirty="0" smtClean="0"/>
              <a:t>Рефлексивная оценка </a:t>
            </a:r>
            <a:r>
              <a:rPr lang="ru-RU" altLang="ru-RU" sz="2200" dirty="0" smtClean="0"/>
              <a:t>- умение определять наличие или отсутствие у себя общего способа решения задач.</a:t>
            </a:r>
          </a:p>
          <a:p>
            <a:pPr eaLnBrk="1" hangingPunct="1"/>
            <a:endParaRPr lang="ru-RU" altLang="ru-RU" sz="2200" b="1" dirty="0" smtClean="0"/>
          </a:p>
          <a:p>
            <a:pPr eaLnBrk="1" hangingPunct="1"/>
            <a:endParaRPr lang="ru-RU" altLang="ru-RU" sz="2200" b="1" dirty="0" smtClean="0"/>
          </a:p>
          <a:p>
            <a:pPr eaLnBrk="1" hangingPunct="1"/>
            <a:r>
              <a:rPr lang="ru-RU" altLang="ru-RU" sz="2200" b="1" dirty="0" smtClean="0"/>
              <a:t>Итоговая оценка </a:t>
            </a:r>
            <a:r>
              <a:rPr lang="ru-RU" altLang="ru-RU" sz="2200" dirty="0" smtClean="0"/>
              <a:t>- умение ученика определить освоил ли он способ действия, продвинулся ли на ступеньку выше.</a:t>
            </a:r>
          </a:p>
          <a:p>
            <a:pPr eaLnBrk="1" hangingPunct="1"/>
            <a:endParaRPr lang="ru-RU" altLang="ru-RU" sz="2000" dirty="0" smtClean="0"/>
          </a:p>
        </p:txBody>
      </p:sp>
    </p:spTree>
    <p:extLst>
      <p:ext uri="{BB962C8B-B14F-4D97-AF65-F5344CB8AC3E}">
        <p14:creationId xmlns:p14="http://schemas.microsoft.com/office/powerpoint/2010/main" val="1681704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88" y="500063"/>
            <a:ext cx="8229600" cy="855662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600" dirty="0" smtClean="0">
                <a:solidFill>
                  <a:srgbClr val="FF0000"/>
                </a:solidFill>
              </a:rPr>
              <a:t>Какие изменения должны быть внесены в контрольно-оценочную деятельность? </a:t>
            </a: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785813" y="2214563"/>
            <a:ext cx="7786687" cy="246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AutoNum type="arabicPeriod"/>
            </a:pPr>
            <a:r>
              <a:rPr lang="ru-RU" altLang="ru-RU" sz="2200">
                <a:cs typeface="Arial" panose="020B0604020202020204" pitchFamily="34" charset="0"/>
              </a:rPr>
              <a:t>Разработка и принятие оценочной политики в образовательном учреждении.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AutoNum type="arabicPeriod"/>
            </a:pPr>
            <a:r>
              <a:rPr lang="ru-RU" altLang="ru-RU" sz="2200">
                <a:cs typeface="Arial" panose="020B0604020202020204" pitchFamily="34" charset="0"/>
              </a:rPr>
              <a:t>Разработка новых контрольно-измерительных материалов. 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AutoNum type="arabicPeriod"/>
            </a:pPr>
            <a:r>
              <a:rPr lang="ru-RU" altLang="ru-RU" sz="2200">
                <a:cs typeface="Arial" panose="020B0604020202020204" pitchFamily="34" charset="0"/>
              </a:rPr>
              <a:t>Разработка приемов формирования самооценки и оценки субъектов образовательного процесса. </a:t>
            </a:r>
          </a:p>
        </p:txBody>
      </p:sp>
    </p:spTree>
    <p:extLst>
      <p:ext uri="{BB962C8B-B14F-4D97-AF65-F5344CB8AC3E}">
        <p14:creationId xmlns:p14="http://schemas.microsoft.com/office/powerpoint/2010/main" val="3427175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75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578</Words>
  <Application>Microsoft Office PowerPoint</Application>
  <PresentationFormat>Экран (4:3)</PresentationFormat>
  <Paragraphs>50</Paragraphs>
  <Slides>14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Wingdings 3</vt:lpstr>
      <vt:lpstr>Тема Office</vt:lpstr>
      <vt:lpstr>Презентация PowerPoint</vt:lpstr>
      <vt:lpstr>Презентация PowerPoint</vt:lpstr>
      <vt:lpstr>Виды контроля:</vt:lpstr>
      <vt:lpstr>Виды контроля:</vt:lpstr>
      <vt:lpstr>Презентация PowerPoint</vt:lpstr>
      <vt:lpstr>Презентация PowerPoint</vt:lpstr>
      <vt:lpstr>Виды оценки:</vt:lpstr>
      <vt:lpstr>Какие изменения должны быть внесены в контрольно-оценочную деятельность?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Литература: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Lenovo</cp:lastModifiedBy>
  <cp:revision>22</cp:revision>
  <dcterms:created xsi:type="dcterms:W3CDTF">2014-11-11T13:44:19Z</dcterms:created>
  <dcterms:modified xsi:type="dcterms:W3CDTF">2024-10-06T18:17:13Z</dcterms:modified>
</cp:coreProperties>
</file>