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61" r:id="rId4"/>
    <p:sldId id="262" r:id="rId5"/>
    <p:sldId id="263" r:id="rId6"/>
    <p:sldId id="274" r:id="rId7"/>
    <p:sldId id="264" r:id="rId8"/>
    <p:sldId id="265" r:id="rId9"/>
    <p:sldId id="266" r:id="rId10"/>
    <p:sldId id="267" r:id="rId11"/>
    <p:sldId id="270" r:id="rId12"/>
    <p:sldId id="269" r:id="rId13"/>
    <p:sldId id="268" r:id="rId14"/>
    <p:sldId id="271" r:id="rId15"/>
    <p:sldId id="273" r:id="rId16"/>
    <p:sldId id="272" r:id="rId17"/>
    <p:sldId id="25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98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D28C87-564D-4395-B9C9-CB3C0FA46D6D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B9D20-E6F0-489F-BDAB-5129C9E58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81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B9D20-E6F0-489F-BDAB-5129C9E5891F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  <a:alpha val="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AD309-A7FA-46F4-A4C8-2B3BB9275162}" type="datetimeFigureOut">
              <a:rPr lang="ru-RU" smtClean="0"/>
              <a:t>11.10.2018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47267-B0ED-4E62-9F23-5540FF089C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mki-shkola_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2474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Контрольно-оценочная деятельность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068960"/>
            <a:ext cx="6400800" cy="1752600"/>
          </a:xfrm>
        </p:spPr>
        <p:txBody>
          <a:bodyPr>
            <a:normAutofit/>
          </a:bodyPr>
          <a:lstStyle/>
          <a:p>
            <a:pPr algn="r"/>
            <a:endParaRPr lang="ru-RU" sz="2000" dirty="0" smtClean="0">
              <a:solidFill>
                <a:srgbClr val="0070C0"/>
              </a:solidFill>
            </a:endParaRPr>
          </a:p>
          <a:p>
            <a:pPr algn="r"/>
            <a:r>
              <a:rPr lang="ru-RU" sz="2000" b="1" dirty="0">
                <a:solidFill>
                  <a:srgbClr val="002060"/>
                </a:solidFill>
              </a:rPr>
              <a:t>Шилова А. В.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</a:rPr>
              <a:t>з</a:t>
            </a:r>
            <a:r>
              <a:rPr lang="ru-RU" sz="2000" b="1" dirty="0" smtClean="0">
                <a:solidFill>
                  <a:srgbClr val="002060"/>
                </a:solidFill>
              </a:rPr>
              <a:t>аместитель директора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</a:rPr>
              <a:t>ГБОУ Лицея № 387 имени Н. В. Белоусова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420472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Правила оценочной деятельности</a:t>
            </a:r>
            <a:r>
              <a:rPr lang="ru-RU" sz="3600" dirty="0" smtClean="0">
                <a:solidFill>
                  <a:srgbClr val="C00000"/>
                </a:solidFill>
              </a:rPr>
              <a:t>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27584" y="1412776"/>
            <a:ext cx="7268344" cy="367240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Не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скупиться на похвалу </a:t>
            </a:r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обязательно словесную: </a:t>
            </a:r>
            <a:endParaRPr lang="ru-RU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часто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бывает достаточно улыбки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одобрительного кивка головой и т.д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.).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636496" cy="13620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Правила оценочной деятельности: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27584" y="2420888"/>
            <a:ext cx="7268344" cy="216024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Хвалить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исполнителя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критиковать исполнение.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636496" cy="136207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Правила оценочной деятельности: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55576" y="2060848"/>
            <a:ext cx="7848872" cy="26642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«На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бочку дёгтя - ложку мёда».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Даже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море неуспеха можно найти островок успешности и закрепиться на нём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76456" cy="13620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Правила оценочной деятельности: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1560" y="2420888"/>
            <a:ext cx="7920880" cy="21602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4. Ставить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перед ребёнком только конкретные цели.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20472" cy="13620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Правила оценочной деятельности: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55576" y="1916832"/>
            <a:ext cx="7488832" cy="4824536"/>
          </a:xfrm>
        </p:spPr>
        <p:txBody>
          <a:bodyPr>
            <a:noAutofit/>
          </a:bodyPr>
          <a:lstStyle/>
          <a:p>
            <a:pPr algn="just"/>
            <a:endParaRPr lang="ru-RU" sz="3600" dirty="0" smtClean="0"/>
          </a:p>
          <a:p>
            <a:pPr algn="just"/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«За двумя зайцами…». </a:t>
            </a:r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надо ставить перед первоклассниками несколько задач одновременно. Если вы сегодня ставите задачу не забыть про точки в конце предложения, простите ему, если он забыл, как пишется заглавная буква Д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492480" cy="13620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Правила оценочной деятельности: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1560" y="2420888"/>
            <a:ext cx="7776864" cy="21602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Формула </a:t>
            </a: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«Опять ты не …»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-верный способ вырастить Неудачника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04448" cy="13620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Правила оценочной деятельности: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27584" y="2420888"/>
            <a:ext cx="7268344" cy="2160240"/>
          </a:xfrm>
        </p:spPr>
        <p:txBody>
          <a:bodyPr>
            <a:noAutofit/>
          </a:bodyPr>
          <a:lstStyle/>
          <a:p>
            <a:pPr algn="just"/>
            <a:endParaRPr lang="ru-RU" sz="3600" dirty="0"/>
          </a:p>
          <a:p>
            <a:pPr algn="just"/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7. Учитель, начни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практику</a:t>
            </a:r>
          </a:p>
          <a:p>
            <a:pPr algn="just"/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оценочной безопасности 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</a:t>
            </a:r>
          </a:p>
          <a:p>
            <a:pPr algn="just"/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собственной самооценки</a:t>
            </a: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916832"/>
            <a:ext cx="7707559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внимание!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Принципы контрольно-оценочной деятельности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916832"/>
            <a:ext cx="8136903" cy="4032448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Оценивание является постоянным процессом.</a:t>
            </a:r>
          </a:p>
          <a:p>
            <a:pPr algn="just"/>
            <a:endParaRPr lang="ru-RU" sz="3600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3600" dirty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 Оценивание может быть только </a:t>
            </a:r>
            <a:r>
              <a:rPr lang="ru-RU" sz="3600" dirty="0" err="1" smtClean="0">
                <a:solidFill>
                  <a:srgbClr val="002060"/>
                </a:solidFill>
              </a:rPr>
              <a:t>критериальным</a:t>
            </a:r>
            <a:r>
              <a:rPr lang="ru-RU" sz="3600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sz="3600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Оцениваться с помощью отметки могут только результаты деятельности учащегося и процесс их формирования, но не личные качества ребенка.</a:t>
            </a:r>
          </a:p>
          <a:p>
            <a:pPr algn="just"/>
            <a:endParaRPr lang="ru-RU" sz="3600" dirty="0" smtClean="0">
              <a:solidFill>
                <a:srgbClr val="002060"/>
              </a:solidFill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Оценивать можно только то, чему учат.</a:t>
            </a:r>
          </a:p>
          <a:p>
            <a:pPr algn="just">
              <a:buFont typeface="Wingdings" pitchFamily="2" charset="2"/>
              <a:buChar char="ü"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Принципы контрольно-оценочной деятельности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916832"/>
            <a:ext cx="8136903" cy="4104456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В оценочной деятельности должен реализовываться заложенный в стандарте принцип распределения ответственности между различными участниками образовательного процесса.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Соблюдение принципа объективности оценки.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Соблюдение принципа открытости процедуры и результатов оценки.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Принципы контрольно-оценочной деятельности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2204864"/>
            <a:ext cx="7776864" cy="302433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Комплексный подход к оценке результатов образования.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Оценка динамики образовательных достижений младших школьников.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Положение о системе оценивания достижения результатов в начальной школе в условиях ФГОС НОО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2204864"/>
            <a:ext cx="7776864" cy="302433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002060"/>
                </a:solidFill>
              </a:rPr>
              <a:t>  Положение является локальным актом школы, регламентирующим порядок, периодичность и систему оценивания в начальной школе.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</a:rPr>
              <a:t>Положение о системе </a:t>
            </a:r>
            <a:br>
              <a:rPr lang="ru-RU" dirty="0">
                <a:solidFill>
                  <a:srgbClr val="C00000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</a:rPr>
              <a:t>оценивания достижения результатов в начальной школе в условиях ФГОС НОО</a:t>
            </a:r>
            <a:br>
              <a:rPr lang="ru-RU" dirty="0">
                <a:solidFill>
                  <a:srgbClr val="C00000"/>
                </a:solidFill>
                <a:latin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395128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dirty="0">
                <a:solidFill>
                  <a:srgbClr val="002060"/>
                </a:solidFill>
              </a:rPr>
              <a:t>Разделы:</a:t>
            </a:r>
          </a:p>
          <a:p>
            <a:pPr marL="571500" indent="-5715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Общие положения;</a:t>
            </a:r>
          </a:p>
          <a:p>
            <a:pPr marL="571500" indent="-5715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Порядок проведения промежуточной аттестации;</a:t>
            </a:r>
          </a:p>
          <a:p>
            <a:pPr marL="571500" indent="-5715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Характеристика выставления бальных отметок;</a:t>
            </a:r>
          </a:p>
          <a:p>
            <a:pPr marL="571500" indent="-5715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Ведение документации;</a:t>
            </a:r>
          </a:p>
          <a:p>
            <a:pPr marL="571500" indent="-5715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Права и обязанности субъектов контрольно-оценочной деятельности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8640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9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65010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Положение о системе оценивания достижения результатов в начальной школе в условиях ФГОС НОО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3501008"/>
            <a:ext cx="8568952" cy="3240359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sz="5100" dirty="0" smtClean="0">
                <a:solidFill>
                  <a:srgbClr val="002060"/>
                </a:solidFill>
              </a:rPr>
              <a:t>  Основные виды контроля и оценивания:</a:t>
            </a:r>
          </a:p>
          <a:p>
            <a:endParaRPr lang="ru-RU" sz="51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5100" dirty="0" smtClean="0">
                <a:solidFill>
                  <a:srgbClr val="002060"/>
                </a:solidFill>
              </a:rPr>
              <a:t>  стартовая диагностика;</a:t>
            </a:r>
          </a:p>
          <a:p>
            <a:pPr>
              <a:buFont typeface="Wingdings" pitchFamily="2" charset="2"/>
              <a:buChar char="Ø"/>
            </a:pPr>
            <a:r>
              <a:rPr lang="ru-RU" sz="5100" dirty="0" smtClean="0">
                <a:solidFill>
                  <a:srgbClr val="002060"/>
                </a:solidFill>
              </a:rPr>
              <a:t>  текущее оценивание;</a:t>
            </a:r>
          </a:p>
          <a:p>
            <a:pPr>
              <a:buFont typeface="Wingdings" pitchFamily="2" charset="2"/>
              <a:buChar char="Ø"/>
            </a:pPr>
            <a:r>
              <a:rPr lang="ru-RU" sz="5100" dirty="0" smtClean="0">
                <a:solidFill>
                  <a:srgbClr val="002060"/>
                </a:solidFill>
              </a:rPr>
              <a:t>  итоговое оценивание (итоговая комплексная работа)</a:t>
            </a:r>
          </a:p>
          <a:p>
            <a:endParaRPr lang="ru-RU" sz="36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36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36496" cy="157809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Для контроля и учёта достижений обучающихся используются следующие формы</a:t>
            </a:r>
            <a:r>
              <a:rPr lang="ru-RU" sz="3600" dirty="0" smtClean="0">
                <a:solidFill>
                  <a:srgbClr val="C00000"/>
                </a:solidFill>
              </a:rPr>
              <a:t>: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1560" y="2060848"/>
            <a:ext cx="7772400" cy="4536504"/>
          </a:xfrm>
        </p:spPr>
        <p:txBody>
          <a:bodyPr>
            <a:noAutofit/>
          </a:bodyPr>
          <a:lstStyle/>
          <a:p>
            <a:endPara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Текущая аттестация</a:t>
            </a:r>
            <a:endParaRPr lang="ru-RU" sz="2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устный  опрос;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контрольная работа;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письменная самостоятельная работа;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 </a:t>
            </a:r>
            <a:r>
              <a:rPr lang="ru-RU" sz="2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диктант</a:t>
            </a: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spcBef>
                <a:spcPts val="0"/>
              </a:spcBef>
            </a:pPr>
            <a:r>
              <a:rPr lang="ru-RU" sz="2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контрольное </a:t>
            </a: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списывание;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 </a:t>
            </a:r>
            <a:r>
              <a:rPr lang="ru-RU" sz="2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тесты</a:t>
            </a: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графическая работа;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изложение;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сочинение;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доклад;</a:t>
            </a:r>
          </a:p>
          <a:p>
            <a:pPr>
              <a:spcBef>
                <a:spcPts val="0"/>
              </a:spcBef>
            </a:pP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творческая работа;</a:t>
            </a:r>
          </a:p>
          <a:p>
            <a:pPr>
              <a:spcBef>
                <a:spcPts val="0"/>
              </a:spcBef>
            </a:pPr>
            <a:r>
              <a:rPr lang="ru-RU" sz="2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посещение </a:t>
            </a: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уроков по программам наблюдения;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диагностическая</a:t>
            </a:r>
            <a:r>
              <a:rPr lang="ru-RU" sz="21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 </a:t>
            </a:r>
            <a:r>
              <a:rPr lang="ru-RU" sz="2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работа</a:t>
            </a:r>
            <a:endParaRPr lang="ru-RU" sz="21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636496" cy="136207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Для контроля и учёта достижений обучающихся используются следующие формы:</a:t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9552" y="2420888"/>
            <a:ext cx="7556376" cy="2160240"/>
          </a:xfrm>
        </p:spPr>
        <p:txBody>
          <a:bodyPr>
            <a:normAutofit fontScale="55000" lnSpcReduction="2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Итоговая</a:t>
            </a:r>
            <a:r>
              <a:rPr lang="ru-RU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  </a:t>
            </a: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аттестация</a:t>
            </a:r>
            <a:endParaRPr lang="ru-RU" sz="4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контрольная работа;</a:t>
            </a:r>
          </a:p>
          <a:p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диктант;</a:t>
            </a:r>
          </a:p>
          <a:p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изложение;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проверка осознанного чтения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407</Words>
  <Application>Microsoft Office PowerPoint</Application>
  <PresentationFormat>Экран (4:3)</PresentationFormat>
  <Paragraphs>86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Контрольно-оценочная деятельность</vt:lpstr>
      <vt:lpstr>Принципы контрольно-оценочной деятельности</vt:lpstr>
      <vt:lpstr>Принципы контрольно-оценочной деятельности</vt:lpstr>
      <vt:lpstr>Принципы контрольно-оценочной деятельности</vt:lpstr>
      <vt:lpstr>Положение о системе оценивания достижения результатов в начальной школе в условиях ФГОС НОО</vt:lpstr>
      <vt:lpstr>Положение о системе  оценивания достижения результатов в начальной школе в условиях ФГОС НОО </vt:lpstr>
      <vt:lpstr>Положение о системе оценивания достижения результатов в начальной школе в условиях ФГОС НОО</vt:lpstr>
      <vt:lpstr>Для контроля и учёта достижений обучающихся используются следующие формы: </vt:lpstr>
      <vt:lpstr>Для контроля и учёта достижений обучающихся используются следующие формы: </vt:lpstr>
      <vt:lpstr>Правила оценочной деятельности:  </vt:lpstr>
      <vt:lpstr>Правила оценочной деятельности:  </vt:lpstr>
      <vt:lpstr>Правила оценочной деятельности:</vt:lpstr>
      <vt:lpstr>Правила оценочной деятельности:  </vt:lpstr>
      <vt:lpstr>Правила оценочной деятельности:  </vt:lpstr>
      <vt:lpstr>Правила оценочной деятельности:  </vt:lpstr>
      <vt:lpstr>Правила оценочной деятельности: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Контрольно-оценочная деятельность</dc:title>
  <dc:creator>Светлана Застрелина</dc:creator>
  <cp:lastModifiedBy>User</cp:lastModifiedBy>
  <cp:revision>15</cp:revision>
  <dcterms:created xsi:type="dcterms:W3CDTF">2018-10-11T02:33:41Z</dcterms:created>
  <dcterms:modified xsi:type="dcterms:W3CDTF">2018-10-11T14:11:36Z</dcterms:modified>
</cp:coreProperties>
</file>