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1"/>
  </p:notesMasterIdLst>
  <p:sldIdLst>
    <p:sldId id="264" r:id="rId2"/>
    <p:sldId id="265" r:id="rId3"/>
    <p:sldId id="286" r:id="rId4"/>
    <p:sldId id="260" r:id="rId5"/>
    <p:sldId id="284" r:id="rId6"/>
    <p:sldId id="269" r:id="rId7"/>
    <p:sldId id="288" r:id="rId8"/>
    <p:sldId id="285" r:id="rId9"/>
    <p:sldId id="280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66" y="5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91A989-F254-4064-9D60-40CFBB04E0A2}" type="datetimeFigureOut">
              <a:rPr lang="ru-RU" smtClean="0"/>
              <a:t>29.01.2018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141A9-6123-4890-B7D8-81D77A9B32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533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E9938BEF-EB14-4DF3-AE87-818EAD8E21AC}" type="datetimeFigureOut">
              <a:rPr lang="ru-RU" smtClean="0"/>
              <a:pPr/>
              <a:t>29.01.2018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E972C3F-7366-4E31-BEEE-A2CB5579E02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"/>
          <p:cNvSpPr txBox="1">
            <a:spLocks noChangeArrowheads="1"/>
          </p:cNvSpPr>
          <p:nvPr/>
        </p:nvSpPr>
        <p:spPr bwMode="auto">
          <a:xfrm>
            <a:off x="1428728" y="1142984"/>
            <a:ext cx="664208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4 класс</a:t>
            </a:r>
          </a:p>
          <a:p>
            <a:pPr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Урок русского языка</a:t>
            </a:r>
            <a:r>
              <a:rPr lang="en-US" sz="3200" b="1" kern="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 </a:t>
            </a:r>
            <a:endParaRPr lang="ru-RU" sz="3200" b="1" kern="0" spc="50" dirty="0" smtClean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3200" b="1" kern="0" spc="50" dirty="0" smtClean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spc="50" dirty="0" err="1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Ласукова</a:t>
            </a:r>
            <a:r>
              <a:rPr lang="ru-RU" sz="3200" b="1" kern="0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</a:p>
          <a:p>
            <a:pPr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r>
              <a:rPr lang="ru-RU" sz="3200" b="1" kern="0" spc="50" dirty="0" smtClean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Татьяна Викторовна</a:t>
            </a:r>
            <a:endParaRPr lang="en-US" sz="2400" b="1" kern="0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marL="987425" indent="-987425"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endParaRPr lang="en-US" sz="2400" b="1" kern="0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marL="987425" indent="-987425"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endParaRPr lang="en-US" sz="2400" b="1" kern="0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marL="987425" indent="-987425"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2400" b="1" kern="0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  <a:p>
            <a:pPr marL="987425" indent="-987425" algn="ctr" eaLnBrk="0" hangingPunct="0">
              <a:spcBef>
                <a:spcPct val="20000"/>
              </a:spcBef>
              <a:buFont typeface="Wingdings" pitchFamily="2" charset="2"/>
              <a:buNone/>
              <a:defRPr/>
            </a:pPr>
            <a:endParaRPr lang="ru-RU" sz="2400" b="1" kern="0" spc="50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3075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3992488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552" y="40005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83c94ddac646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91952" y="4152900"/>
            <a:ext cx="28575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3960440" cy="864096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Повторить…</a:t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Научиться…</a:t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Составить…</a:t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b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07904" y="620688"/>
            <a:ext cx="49721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знания </a:t>
            </a:r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об имени </a:t>
            </a:r>
          </a:p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прилагательном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860304" y="2108755"/>
            <a:ext cx="49721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о</a:t>
            </a:r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пределять падеж у имен прилагательных</a:t>
            </a:r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860304" y="4196987"/>
            <a:ext cx="497215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п</a:t>
            </a:r>
            <a:r>
              <a:rPr lang="ru-RU" sz="3600" b="1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амятку определения падежа у имен прилагательных</a:t>
            </a:r>
            <a:endParaRPr lang="ru-RU" sz="36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4294967295"/>
          </p:nvPr>
        </p:nvSpPr>
        <p:spPr>
          <a:xfrm>
            <a:off x="457200" y="2438400"/>
            <a:ext cx="8229600" cy="36576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200" b="1" i="1" u="sng" dirty="0" smtClean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Ключевое слово 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2800" b="1" i="1" u="sng" dirty="0" smtClean="0"/>
              <a:t>СКЛОНЕНИЕ</a:t>
            </a:r>
            <a:r>
              <a:rPr lang="ru-RU" altLang="ru-RU" sz="2800" dirty="0" smtClean="0"/>
              <a:t> </a:t>
            </a:r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sz="2800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endParaRPr lang="ru-RU" altLang="ru-RU" sz="2800" dirty="0" smtClean="0"/>
          </a:p>
          <a:p>
            <a:pPr algn="ctr" eaLnBrk="1" hangingPunct="1">
              <a:buFont typeface="Wingdings 2" panose="05020102010507070707" pitchFamily="18" charset="2"/>
              <a:buNone/>
            </a:pPr>
            <a:r>
              <a:rPr lang="ru-RU" altLang="ru-RU" sz="3600" b="1" dirty="0" smtClean="0">
                <a:solidFill>
                  <a:schemeClr val="accent6">
                    <a:lumMod val="50000"/>
                  </a:schemeClr>
                </a:solidFill>
              </a:rPr>
              <a:t>Склонение</a:t>
            </a:r>
            <a:r>
              <a:rPr lang="ru-RU" altLang="ru-RU" sz="3600" b="1" dirty="0" smtClean="0"/>
              <a:t> </a:t>
            </a:r>
            <a:r>
              <a:rPr lang="ru-RU" altLang="ru-RU" sz="2800" dirty="0" smtClean="0"/>
              <a:t>–изменение слов по падежам.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6002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Тест </a:t>
            </a:r>
            <a:br>
              <a:rPr lang="ru-RU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2700" b="0" i="1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60209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556792"/>
            <a:ext cx="6512511" cy="1143000"/>
          </a:xfrm>
        </p:spPr>
        <p:txBody>
          <a:bodyPr>
            <a:normAutofit fontScale="90000"/>
          </a:bodyPr>
          <a:lstStyle/>
          <a:p>
            <a:pPr marL="0" indent="0" algn="ctr">
              <a:buNone/>
            </a:pPr>
            <a: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Склонение</a:t>
            </a:r>
            <a:b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имён</a:t>
            </a:r>
            <a:b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54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прилагательных</a:t>
            </a:r>
            <a:endParaRPr lang="ru-RU" sz="5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00100" y="571480"/>
            <a:ext cx="764386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ArbatDi" pitchFamily="66" charset="0"/>
                <a:cs typeface="Andalus" pitchFamily="2" charset="-78"/>
              </a:rPr>
              <a:t> </a:t>
            </a:r>
            <a:r>
              <a:rPr lang="ru-RU" sz="3200" u="sng" dirty="0" smtClean="0">
                <a:solidFill>
                  <a:srgbClr val="C00000"/>
                </a:solidFill>
                <a:latin typeface="ArbatDi" pitchFamily="66" charset="0"/>
                <a:cs typeface="Andalus" pitchFamily="2" charset="-78"/>
              </a:rPr>
              <a:t>Склонение имен прилагательных</a:t>
            </a:r>
            <a:endParaRPr lang="ru-RU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214282" y="1285860"/>
            <a:ext cx="8643998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</a:rPr>
              <a:t>И.п.  </a:t>
            </a:r>
            <a:r>
              <a:rPr lang="ru-RU" sz="2400" dirty="0" smtClean="0">
                <a:solidFill>
                  <a:srgbClr val="002060"/>
                </a:solidFill>
              </a:rPr>
              <a:t>зимний лес        зимняя погода         зимнее утро</a:t>
            </a: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Р.п</a:t>
            </a:r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Д.п</a:t>
            </a:r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В.п</a:t>
            </a:r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Т.п</a:t>
            </a:r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r>
              <a:rPr lang="ru-RU" sz="3600" dirty="0" err="1" smtClean="0">
                <a:solidFill>
                  <a:srgbClr val="FF0000"/>
                </a:solidFill>
              </a:rPr>
              <a:t>П.п</a:t>
            </a:r>
            <a:endParaRPr lang="ru-RU" sz="36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2800" dirty="0" smtClean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1857364"/>
            <a:ext cx="79296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зимнего леса      зимней погоды        зимнего утра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71538" y="2428868"/>
            <a:ext cx="83051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зимн</a:t>
            </a:r>
            <a:r>
              <a:rPr lang="ru-RU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ему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лесу      зимней погоде        зимн</a:t>
            </a:r>
            <a:r>
              <a:rPr lang="ru-RU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ему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утру 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064390" y="3044935"/>
            <a:ext cx="8015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 зимний лес          зимн</a:t>
            </a:r>
            <a:r>
              <a:rPr lang="ru-RU" sz="2400" u="sng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юю</a:t>
            </a:r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погоду        зимнее утро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014428" y="3630798"/>
            <a:ext cx="80724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 зимним лесом      зимней погодой        зимним утром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1538" y="4071942"/>
            <a:ext cx="8179115" cy="461665"/>
          </a:xfrm>
          <a:prstGeom prst="rect">
            <a:avLst/>
          </a:prstGeom>
          <a:noFill/>
          <a:ln>
            <a:solidFill>
              <a:schemeClr val="accent1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 зимним лесом       зимней погодой       зимним утром</a:t>
            </a:r>
            <a:endParaRPr lang="ru-RU" sz="24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126567" y="1808451"/>
            <a:ext cx="428628" cy="1361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2071670" y="3500438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1928794" y="4000504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1928794" y="4500570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4572000" y="2357430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643438" y="2928934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4572000" y="4000504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4572000" y="4500570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429520" y="1785926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7572396" y="3500438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500958" y="4000504"/>
            <a:ext cx="428628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7500958" y="4500570"/>
            <a:ext cx="500066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071670" y="2357430"/>
            <a:ext cx="500066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7429520" y="2357430"/>
            <a:ext cx="500066" cy="1588"/>
          </a:xfrm>
          <a:prstGeom prst="line">
            <a:avLst/>
          </a:prstGeom>
          <a:ln w="1905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5656494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tx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" dur="indefinite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5" dur="indefinite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8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1" dur="indefinite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4" dur="indefinite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" dur="indefinite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6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9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2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5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Содержимое 2"/>
          <p:cNvSpPr txBox="1">
            <a:spLocks/>
          </p:cNvSpPr>
          <p:nvPr/>
        </p:nvSpPr>
        <p:spPr>
          <a:xfrm>
            <a:off x="214282" y="214290"/>
            <a:ext cx="8715436" cy="6286544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/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Georgia" pitchFamily="18" charset="0"/>
              <a:buNone/>
            </a:pPr>
            <a:endParaRPr lang="ru-RU" dirty="0" smtClean="0"/>
          </a:p>
          <a:p>
            <a:pPr algn="ctr">
              <a:buFont typeface="Georgia" pitchFamily="18" charset="0"/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Чтобы определить падеж имени прилагательного, надо:</a:t>
            </a:r>
          </a:p>
          <a:p>
            <a:pPr>
              <a:buFont typeface="Georgia" pitchFamily="18" charset="0"/>
              <a:buNone/>
            </a:pPr>
            <a:endParaRPr lang="ru-RU" dirty="0" smtClean="0"/>
          </a:p>
          <a:p>
            <a:pPr marL="514350" indent="-514350" algn="just">
              <a:buFont typeface="Georgia" pitchFamily="18" charset="0"/>
              <a:buAutoNum type="arabicPeriod"/>
            </a:pPr>
            <a:r>
              <a:rPr lang="ru-RU" b="1" dirty="0" smtClean="0"/>
              <a:t>Найти существительное, связанное с именем прилагательным.</a:t>
            </a:r>
          </a:p>
          <a:p>
            <a:pPr marL="514350" indent="-514350" algn="just">
              <a:buFont typeface="Georgia" pitchFamily="18" charset="0"/>
              <a:buAutoNum type="arabicPeriod"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2</a:t>
            </a:r>
            <a:r>
              <a:rPr lang="ru-RU" b="1" dirty="0" smtClean="0"/>
              <a:t>. Определить падеж у имени </a:t>
            </a:r>
            <a:r>
              <a:rPr lang="ru-RU" b="1" dirty="0" smtClean="0"/>
              <a:t>существительного.</a:t>
            </a:r>
            <a:endParaRPr lang="ru-RU" b="1" dirty="0" smtClean="0"/>
          </a:p>
          <a:p>
            <a:pPr marL="0" indent="0">
              <a:buNone/>
            </a:pPr>
            <a:endParaRPr lang="ru-RU" b="1" dirty="0" smtClean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3</a:t>
            </a:r>
            <a:r>
              <a:rPr lang="ru-RU" b="1" dirty="0" smtClean="0"/>
              <a:t>. По падежу существительного определить </a:t>
            </a:r>
            <a:r>
              <a:rPr lang="ru-RU" b="1" smtClean="0"/>
              <a:t>падеж </a:t>
            </a:r>
            <a:r>
              <a:rPr lang="ru-RU" b="1" smtClean="0"/>
              <a:t>прилагательного.</a:t>
            </a:r>
            <a:endParaRPr lang="ru-RU" b="1" dirty="0" smtClean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uiExpand="1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043608" y="4365104"/>
            <a:ext cx="7262193" cy="1150064"/>
          </a:xfrm>
        </p:spPr>
        <p:txBody>
          <a:bodyPr/>
          <a:lstStyle/>
          <a:p>
            <a:pPr algn="l"/>
            <a:r>
              <a:rPr lang="ru-RU" sz="2000" b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 каждому существительному подберите подходящее по смыслу прилагательное, поставив его в нужном падеже. Укажите падеж прилагательного, выделите окончание. </a:t>
            </a:r>
            <a:endParaRPr lang="ru-RU" sz="2000" b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1043608" y="731520"/>
            <a:ext cx="6500192" cy="3057520"/>
          </a:xfrm>
        </p:spPr>
        <p:txBody>
          <a:bodyPr/>
          <a:lstStyle/>
          <a:p>
            <a:r>
              <a:rPr lang="ru-RU" dirty="0" smtClean="0"/>
              <a:t>На ……..   поле                             открытое</a:t>
            </a:r>
          </a:p>
          <a:p>
            <a:r>
              <a:rPr lang="ru-RU" dirty="0" smtClean="0"/>
              <a:t>У ……….  окна                               хоккейное</a:t>
            </a:r>
          </a:p>
          <a:p>
            <a:r>
              <a:rPr lang="ru-RU" dirty="0" smtClean="0"/>
              <a:t>Около ……. </a:t>
            </a:r>
            <a:r>
              <a:rPr lang="ru-RU" dirty="0"/>
              <a:t>ё</a:t>
            </a:r>
            <a:r>
              <a:rPr lang="ru-RU" dirty="0" smtClean="0"/>
              <a:t>лки                           весёлый </a:t>
            </a:r>
          </a:p>
          <a:p>
            <a:r>
              <a:rPr lang="ru-RU" dirty="0" smtClean="0"/>
              <a:t>Без ………… друга                          пушистая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7111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sz="4000" b="1" i="1">
                <a:solidFill>
                  <a:srgbClr val="FF0000"/>
                </a:solidFill>
              </a:rPr>
              <a:t> </a:t>
            </a:r>
            <a:br>
              <a:rPr lang="ru-RU" altLang="ru-RU" sz="4000" b="1" i="1">
                <a:solidFill>
                  <a:srgbClr val="FF0000"/>
                </a:solidFill>
              </a:rPr>
            </a:br>
            <a:endParaRPr lang="ru-RU" altLang="ru-RU" sz="4000" b="1" i="1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 txBox="1">
            <a:spLocks noGrp="1" noChangeArrowheads="1"/>
          </p:cNvSpPr>
          <p:nvPr>
            <p:ph type="body" idx="4294967295"/>
          </p:nvPr>
        </p:nvSpPr>
        <p:spPr>
          <a:xfrm>
            <a:off x="533400" y="1600200"/>
            <a:ext cx="8229600" cy="4525963"/>
          </a:xfrm>
          <a:prstGeom prst="rect">
            <a:avLst/>
          </a:prstGeom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0"/>
              </a:spcBef>
              <a:buFontTx/>
              <a:buNone/>
            </a:pPr>
            <a:r>
              <a:rPr lang="ru-RU" altLang="ru-RU" sz="4000" b="1" i="1" dirty="0" smtClean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Понял </a:t>
            </a:r>
            <a:r>
              <a:rPr lang="ru-RU" altLang="ru-RU" dirty="0" smtClean="0">
                <a:solidFill>
                  <a:srgbClr val="800080"/>
                </a:solidFill>
              </a:rPr>
              <a:t> </a:t>
            </a:r>
            <a:r>
              <a:rPr lang="ru-RU" altLang="ru-RU" dirty="0" smtClean="0"/>
              <a:t>                                                                                           </a:t>
            </a:r>
            <a:endParaRPr lang="ru-RU" altLang="ru-RU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827584" y="5542202"/>
            <a:ext cx="3071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z="4000" b="1" i="1" dirty="0">
              <a:solidFill>
                <a:srgbClr val="7030A0"/>
              </a:solidFill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67400" y="1447800"/>
            <a:ext cx="2895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 b="1" i="1">
                <a:solidFill>
                  <a:srgbClr val="7030A0"/>
                </a:solidFill>
              </a:rPr>
              <a:t>Вспомнил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28600" y="3810000"/>
            <a:ext cx="335756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 b="1" i="1" dirty="0">
                <a:solidFill>
                  <a:srgbClr val="7030A0"/>
                </a:solidFill>
              </a:rPr>
              <a:t>Научился</a:t>
            </a:r>
          </a:p>
        </p:txBody>
      </p:sp>
      <p:sp>
        <p:nvSpPr>
          <p:cNvPr id="2" name="TextBox 5"/>
          <p:cNvSpPr txBox="1">
            <a:spLocks noChangeArrowheads="1"/>
          </p:cNvSpPr>
          <p:nvPr/>
        </p:nvSpPr>
        <p:spPr bwMode="auto">
          <a:xfrm>
            <a:off x="5715000" y="5638800"/>
            <a:ext cx="3071813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altLang="ru-RU" sz="4000" b="1" i="1" dirty="0">
              <a:solidFill>
                <a:srgbClr val="7030A0"/>
              </a:solidFill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6553200" y="3581400"/>
            <a:ext cx="200025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sz="4000" b="1" i="1">
                <a:solidFill>
                  <a:srgbClr val="7030A0"/>
                </a:solidFill>
              </a:rPr>
              <a:t>Узнал</a:t>
            </a:r>
          </a:p>
        </p:txBody>
      </p:sp>
      <p:sp>
        <p:nvSpPr>
          <p:cNvPr id="116750" name="WordArt 14"/>
          <p:cNvSpPr>
            <a:spLocks noChangeArrowheads="1" noChangeShapeType="1" noTextEdit="1"/>
          </p:cNvSpPr>
          <p:nvPr/>
        </p:nvSpPr>
        <p:spPr bwMode="auto">
          <a:xfrm>
            <a:off x="1219200" y="381000"/>
            <a:ext cx="64770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ru-RU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cs typeface="Arial" panose="020B0604020202020204" pitchFamily="34" charset="0"/>
              </a:rPr>
              <a:t>Сегодня  на  уроке…</a:t>
            </a:r>
          </a:p>
        </p:txBody>
      </p:sp>
      <p:pic>
        <p:nvPicPr>
          <p:cNvPr id="10" name="Picture 19" descr="i?id=98463916&amp;tov=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73450" y="2351088"/>
            <a:ext cx="2197100" cy="215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9005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7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8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1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1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2" presetClass="emph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3"/>
                                    </p:cond>
                                  </p:endCondLst>
                                  <p:childTnLst>
                                    <p:animClr clrSpc="rgb" dir="cw">
                                      <p:cBhvr override="childStyle">
                                        <p:cTn id="54" dur="1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55" dur="1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56" dur="1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1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5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6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67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68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9" dur="1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" descr="0_2344b_40a49da7_L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741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WordArt 6"/>
          <p:cNvSpPr>
            <a:spLocks noChangeArrowheads="1" noChangeShapeType="1" noTextEdit="1"/>
          </p:cNvSpPr>
          <p:nvPr/>
        </p:nvSpPr>
        <p:spPr bwMode="auto">
          <a:xfrm>
            <a:off x="-428625" y="1839913"/>
            <a:ext cx="8858250" cy="44465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54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Monotype Corsiva"/>
              </a:rPr>
              <a:t>Спасибо за работу!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143500" y="6215063"/>
            <a:ext cx="2643188" cy="642937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3557" name="Рисунок 8" descr="2598.gif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88" y="3946525"/>
            <a:ext cx="2543175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696</TotalTime>
  <Words>173</Words>
  <Application>Microsoft Office PowerPoint</Application>
  <PresentationFormat>Экран (4:3)</PresentationFormat>
  <Paragraphs>52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9" baseType="lpstr">
      <vt:lpstr>Andalus</vt:lpstr>
      <vt:lpstr>ArbatDi</vt:lpstr>
      <vt:lpstr>Arial</vt:lpstr>
      <vt:lpstr>Calibri</vt:lpstr>
      <vt:lpstr>Georgia</vt:lpstr>
      <vt:lpstr>Monotype Corsiva</vt:lpstr>
      <vt:lpstr>Trebuchet MS</vt:lpstr>
      <vt:lpstr>Wingdings</vt:lpstr>
      <vt:lpstr>Wingdings 2</vt:lpstr>
      <vt:lpstr>Воздушный поток</vt:lpstr>
      <vt:lpstr>Презентация PowerPoint</vt:lpstr>
      <vt:lpstr>Повторить…   Научиться…   Составить…  </vt:lpstr>
      <vt:lpstr>Тест  </vt:lpstr>
      <vt:lpstr>Склонение  имён  прилагательных</vt:lpstr>
      <vt:lpstr>Презентация PowerPoint</vt:lpstr>
      <vt:lpstr>Презентация PowerPoint</vt:lpstr>
      <vt:lpstr>К каждому существительному подберите подходящее по смыслу прилагательное, поставив его в нужном падеже. Укажите падеж прилагательного, выделите окончание. </vt:lpstr>
      <vt:lpstr> 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Татьяна Викторовна</cp:lastModifiedBy>
  <cp:revision>78</cp:revision>
  <dcterms:created xsi:type="dcterms:W3CDTF">2011-11-01T15:35:25Z</dcterms:created>
  <dcterms:modified xsi:type="dcterms:W3CDTF">2018-01-29T13:04:42Z</dcterms:modified>
</cp:coreProperties>
</file>