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57" r:id="rId5"/>
    <p:sldId id="260" r:id="rId6"/>
    <p:sldId id="258" r:id="rId7"/>
    <p:sldId id="261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3"/>
  <c:chart>
    <c:title>
      <c:tx>
        <c:rich>
          <a:bodyPr/>
          <a:lstStyle/>
          <a:p>
            <a:pPr algn="r">
              <a:defRPr sz="1900"/>
            </a:pPr>
            <a:r>
              <a:rPr lang="ru-RU" sz="1900" dirty="0"/>
              <a:t>Сталкивались ли </a:t>
            </a:r>
            <a:r>
              <a:rPr lang="ru-RU" sz="1900" dirty="0" smtClean="0"/>
              <a:t>Вы </a:t>
            </a:r>
            <a:r>
              <a:rPr lang="ru-RU" sz="1900" dirty="0"/>
              <a:t>на практике с технологиями</a:t>
            </a:r>
          </a:p>
          <a:p>
            <a:pPr algn="r">
              <a:defRPr sz="1900"/>
            </a:pPr>
            <a:r>
              <a:rPr lang="ru-RU" sz="1900" dirty="0"/>
              <a:t> дистанционного обучения?</a:t>
            </a:r>
          </a:p>
        </c:rich>
      </c:tx>
      <c:layout>
        <c:manualLayout>
          <c:xMode val="edge"/>
          <c:yMode val="edge"/>
          <c:x val="0.39934081398363169"/>
          <c:y val="6.4668740510313696E-2"/>
        </c:manualLayout>
      </c:layout>
    </c:title>
    <c:plotArea>
      <c:layout>
        <c:manualLayout>
          <c:layoutTarget val="inner"/>
          <c:xMode val="edge"/>
          <c:yMode val="edge"/>
          <c:x val="3.5273858460171122E-2"/>
          <c:y val="0.28403353192928821"/>
          <c:w val="0.92945228307965755"/>
          <c:h val="0.535749551874004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Сталкивались ли вы на практике с технологиями дистанционного обучения?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Слышал или читал литературу</c:v>
                </c:pt>
                <c:pt idx="2">
                  <c:v>Не знаю, что это такое</c:v>
                </c:pt>
                <c:pt idx="3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0.9</c:v>
                </c:pt>
                <c:pt idx="1">
                  <c:v>7.0000000000000034E-2</c:v>
                </c:pt>
                <c:pt idx="2">
                  <c:v>0</c:v>
                </c:pt>
                <c:pt idx="3">
                  <c:v>3.0000000000000009E-2</c:v>
                </c:pt>
              </c:numCache>
            </c:numRef>
          </c:val>
        </c:ser>
        <c:dLbls>
          <c:showVal val="1"/>
        </c:dLbls>
        <c:overlap val="-25"/>
        <c:axId val="125090816"/>
        <c:axId val="125092608"/>
      </c:barChart>
      <c:catAx>
        <c:axId val="12509081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0"/>
            </a:pPr>
            <a:endParaRPr lang="ru-RU"/>
          </a:p>
        </c:txPr>
        <c:crossAx val="125092608"/>
        <c:crosses val="autoZero"/>
        <c:auto val="1"/>
        <c:lblAlgn val="ctr"/>
        <c:lblOffset val="100"/>
      </c:catAx>
      <c:valAx>
        <c:axId val="125092608"/>
        <c:scaling>
          <c:orientation val="minMax"/>
        </c:scaling>
        <c:delete val="1"/>
        <c:axPos val="l"/>
        <c:numFmt formatCode="0%" sourceLinked="1"/>
        <c:tickLblPos val="none"/>
        <c:crossAx val="1250908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title>
      <c:layout>
        <c:manualLayout>
          <c:xMode val="edge"/>
          <c:yMode val="edge"/>
          <c:x val="0.32161009887790265"/>
          <c:y val="3.2067144054701006E-2"/>
        </c:manualLayout>
      </c:layout>
      <c:txPr>
        <a:bodyPr/>
        <a:lstStyle/>
        <a:p>
          <a:pPr algn="r">
            <a:defRPr/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3.4036179215954573E-2"/>
          <c:y val="0.34188013106338111"/>
          <c:w val="0.93192764156809105"/>
          <c:h val="0.3476439207041227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 чем, по Вашему мнению, заключаются достоинства дистанционного обучения?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Наличие дополнительного материала по предмету           </c:v>
                </c:pt>
                <c:pt idx="1">
                  <c:v>Возможность получать объективные оценки на основе тестирования  </c:v>
                </c:pt>
                <c:pt idx="2">
                  <c:v>Нет</c:v>
                </c:pt>
                <c:pt idx="3">
                  <c:v>Возможность изучения материала в индивидуальном темпе                                     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0.16</c:v>
                </c:pt>
                <c:pt idx="1">
                  <c:v>8.0000000000000029E-2</c:v>
                </c:pt>
                <c:pt idx="2">
                  <c:v>0.34</c:v>
                </c:pt>
                <c:pt idx="3">
                  <c:v>0.4</c:v>
                </c:pt>
              </c:numCache>
            </c:numRef>
          </c:val>
        </c:ser>
        <c:dLbls>
          <c:showVal val="1"/>
        </c:dLbls>
        <c:overlap val="-25"/>
        <c:axId val="125403520"/>
        <c:axId val="125405056"/>
      </c:barChart>
      <c:catAx>
        <c:axId val="12540352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0"/>
            </a:pPr>
            <a:endParaRPr lang="ru-RU"/>
          </a:p>
        </c:txPr>
        <c:crossAx val="125405056"/>
        <c:crosses val="autoZero"/>
        <c:auto val="1"/>
        <c:lblAlgn val="ctr"/>
        <c:lblOffset val="100"/>
      </c:catAx>
      <c:valAx>
        <c:axId val="125405056"/>
        <c:scaling>
          <c:orientation val="minMax"/>
        </c:scaling>
        <c:delete val="1"/>
        <c:axPos val="l"/>
        <c:numFmt formatCode="0%" sourceLinked="1"/>
        <c:tickLblPos val="none"/>
        <c:crossAx val="1254035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6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3"/>
  <c:chart>
    <c:title>
      <c:tx>
        <c:rich>
          <a:bodyPr/>
          <a:lstStyle/>
          <a:p>
            <a:pPr algn="r">
              <a:defRPr sz="1900"/>
            </a:pPr>
            <a:r>
              <a:rPr lang="ru-RU" sz="1900" dirty="0" smtClean="0"/>
              <a:t>С какими трудностями Вы столкнулись при дистанционном обучении?</a:t>
            </a:r>
            <a:endParaRPr lang="ru-RU" sz="1900" dirty="0"/>
          </a:p>
        </c:rich>
      </c:tx>
      <c:layout>
        <c:manualLayout>
          <c:xMode val="edge"/>
          <c:yMode val="edge"/>
          <c:x val="0.36466448631511111"/>
          <c:y val="3.6490198407073571E-2"/>
        </c:manualLayout>
      </c:layout>
    </c:title>
    <c:plotArea>
      <c:layout>
        <c:manualLayout>
          <c:layoutTarget val="inner"/>
          <c:xMode val="edge"/>
          <c:yMode val="edge"/>
          <c:x val="3.5273858460171115E-2"/>
          <c:y val="0.28403353192928821"/>
          <c:w val="0.92945228307965755"/>
          <c:h val="0.2848730020988659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 какими трудностями Вы столкнулись при дистанционном обучении?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Отсутствие дома ПК, подключенного к сети Интернет </c:v>
                </c:pt>
                <c:pt idx="1">
                  <c:v>Недостаточное владение компьтерными технологиями         </c:v>
                </c:pt>
                <c:pt idx="2">
                  <c:v>Недостаточное качество  материала для дистанционного обучения  </c:v>
                </c:pt>
                <c:pt idx="3">
                  <c:v>Трудности отсутствовали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0.16</c:v>
                </c:pt>
                <c:pt idx="1">
                  <c:v>0.36000000000000004</c:v>
                </c:pt>
                <c:pt idx="2">
                  <c:v>0.48000000000000004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overlap val="-25"/>
        <c:axId val="125470592"/>
        <c:axId val="125472128"/>
      </c:barChart>
      <c:catAx>
        <c:axId val="1254705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5472128"/>
        <c:crosses val="autoZero"/>
        <c:auto val="1"/>
        <c:lblAlgn val="ctr"/>
        <c:lblOffset val="100"/>
      </c:catAx>
      <c:valAx>
        <c:axId val="125472128"/>
        <c:scaling>
          <c:orientation val="minMax"/>
        </c:scaling>
        <c:delete val="1"/>
        <c:axPos val="l"/>
        <c:numFmt formatCode="0%" sourceLinked="1"/>
        <c:tickLblPos val="none"/>
        <c:crossAx val="1254705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title>
      <c:layout>
        <c:manualLayout>
          <c:xMode val="edge"/>
          <c:yMode val="edge"/>
          <c:x val="0.29693413433039989"/>
          <c:y val="3.2067038847535458E-2"/>
        </c:manualLayout>
      </c:layout>
      <c:txPr>
        <a:bodyPr/>
        <a:lstStyle/>
        <a:p>
          <a:pPr algn="r">
            <a:defRPr sz="1900"/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1.7422138280931754E-2"/>
          <c:y val="0.33189985063388028"/>
          <c:w val="0.96641067659149005"/>
          <c:h val="0.393793822291350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формы и средства обратной связи с учителем Вы считаете наиболее удобными для использования?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Электронная почта    </c:v>
                </c:pt>
                <c:pt idx="1">
                  <c:v>Видеоконференция</c:v>
                </c:pt>
                <c:pt idx="2">
                  <c:v>Телефонный звонок    </c:v>
                </c:pt>
                <c:pt idx="3">
                  <c:v>Мессенджеры ( Viber? WhatsApp)    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0.15000000000000005</c:v>
                </c:pt>
                <c:pt idx="1">
                  <c:v>0.32000000000000012</c:v>
                </c:pt>
                <c:pt idx="2">
                  <c:v>3.0000000000000002E-2</c:v>
                </c:pt>
                <c:pt idx="3">
                  <c:v>0.5</c:v>
                </c:pt>
              </c:numCache>
            </c:numRef>
          </c:val>
        </c:ser>
        <c:dLbls>
          <c:showVal val="1"/>
        </c:dLbls>
        <c:overlap val="-25"/>
        <c:axId val="38345728"/>
        <c:axId val="38351616"/>
      </c:barChart>
      <c:catAx>
        <c:axId val="383457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8351616"/>
        <c:crosses val="autoZero"/>
        <c:auto val="1"/>
        <c:lblAlgn val="ctr"/>
        <c:lblOffset val="100"/>
      </c:catAx>
      <c:valAx>
        <c:axId val="38351616"/>
        <c:scaling>
          <c:orientation val="minMax"/>
        </c:scaling>
        <c:delete val="1"/>
        <c:axPos val="l"/>
        <c:numFmt formatCode="0%" sourceLinked="1"/>
        <c:tickLblPos val="none"/>
        <c:crossAx val="383457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3"/>
  <c:chart>
    <c:title>
      <c:tx>
        <c:rich>
          <a:bodyPr/>
          <a:lstStyle/>
          <a:p>
            <a:pPr algn="r">
              <a:defRPr sz="1900"/>
            </a:pPr>
            <a:r>
              <a:rPr lang="ru-RU" sz="1900" dirty="0"/>
              <a:t>Считаете ли </a:t>
            </a:r>
            <a:r>
              <a:rPr lang="ru-RU" sz="1900" dirty="0" smtClean="0"/>
              <a:t>Вы</a:t>
            </a:r>
            <a:r>
              <a:rPr lang="ru-RU" sz="1900" dirty="0"/>
              <a:t>, что обучение будущего – это обучение через сеть Интернет?</a:t>
            </a:r>
          </a:p>
        </c:rich>
      </c:tx>
      <c:layout>
        <c:manualLayout>
          <c:xMode val="edge"/>
          <c:yMode val="edge"/>
          <c:x val="0.22869604429810356"/>
          <c:y val="3.6490198407073571E-2"/>
        </c:manualLayout>
      </c:layout>
    </c:title>
    <c:plotArea>
      <c:layout>
        <c:manualLayout>
          <c:layoutTarget val="inner"/>
          <c:xMode val="edge"/>
          <c:yMode val="edge"/>
          <c:x val="3.5273858460171115E-2"/>
          <c:y val="0.28403353192928821"/>
          <c:w val="0.92945228307965755"/>
          <c:h val="0.462780047656396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Сталкивались ли вы на практике с технологиями дистанционного обучения?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Да, несомненно</c:v>
                </c:pt>
                <c:pt idx="1">
                  <c:v>Это будет не ведущая технология</c:v>
                </c:pt>
                <c:pt idx="2">
                  <c:v>Никогда техника не заменит человека</c:v>
                </c:pt>
                <c:pt idx="3">
                  <c:v>Будущее - за личным общением учителя и ученика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</c:v>
                </c:pt>
                <c:pt idx="1">
                  <c:v>0.38000000000000012</c:v>
                </c:pt>
                <c:pt idx="2">
                  <c:v>0.4</c:v>
                </c:pt>
                <c:pt idx="3">
                  <c:v>0.12000000000000002</c:v>
                </c:pt>
              </c:numCache>
            </c:numRef>
          </c:val>
        </c:ser>
        <c:dLbls>
          <c:showVal val="1"/>
        </c:dLbls>
        <c:overlap val="-25"/>
        <c:axId val="38417152"/>
        <c:axId val="38418688"/>
      </c:barChart>
      <c:catAx>
        <c:axId val="384171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0"/>
            </a:pPr>
            <a:endParaRPr lang="ru-RU"/>
          </a:p>
        </c:txPr>
        <c:crossAx val="38418688"/>
        <c:crosses val="autoZero"/>
        <c:auto val="1"/>
        <c:lblAlgn val="ctr"/>
        <c:lblOffset val="100"/>
      </c:catAx>
      <c:valAx>
        <c:axId val="38418688"/>
        <c:scaling>
          <c:orientation val="minMax"/>
        </c:scaling>
        <c:delete val="1"/>
        <c:axPos val="l"/>
        <c:numFmt formatCode="0%" sourceLinked="1"/>
        <c:tickLblPos val="none"/>
        <c:crossAx val="384171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title>
      <c:tx>
        <c:rich>
          <a:bodyPr/>
          <a:lstStyle/>
          <a:p>
            <a:pPr algn="r">
              <a:defRPr sz="1900"/>
            </a:pPr>
            <a:r>
              <a:rPr lang="ru-RU" dirty="0"/>
              <a:t>Оцените объем заданий, который выполнил Ваш ребенок, обучаясь </a:t>
            </a:r>
            <a:r>
              <a:rPr lang="ru-RU" dirty="0" smtClean="0"/>
              <a:t>дистанционно</a:t>
            </a:r>
            <a:endParaRPr lang="ru-RU" dirty="0"/>
          </a:p>
        </c:rich>
      </c:tx>
      <c:layout>
        <c:manualLayout>
          <c:xMode val="edge"/>
          <c:yMode val="edge"/>
          <c:x val="0.25767588323519608"/>
          <c:y val="3.2067144054701006E-2"/>
        </c:manualLayout>
      </c:layout>
    </c:title>
    <c:plotArea>
      <c:layout>
        <c:manualLayout>
          <c:layoutTarget val="inner"/>
          <c:xMode val="edge"/>
          <c:yMode val="edge"/>
          <c:x val="1.7422138280931754E-2"/>
          <c:y val="0.33189985063388028"/>
          <c:w val="0.96641067659149005"/>
          <c:h val="0.393793822291350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Оцените объем заданий, который выполнил Ваш ребенок, обучаясь дитанционно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Ниже среднего</c:v>
                </c:pt>
                <c:pt idx="1">
                  <c:v>Средний</c:v>
                </c:pt>
                <c:pt idx="2">
                  <c:v>Выше среднего</c:v>
                </c:pt>
                <c:pt idx="3">
                  <c:v>Запредельный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0.23</c:v>
                </c:pt>
                <c:pt idx="1">
                  <c:v>0.59</c:v>
                </c:pt>
                <c:pt idx="2">
                  <c:v>0.18000000000000005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overlap val="-25"/>
        <c:axId val="38455168"/>
        <c:axId val="38456704"/>
      </c:barChart>
      <c:catAx>
        <c:axId val="3845516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8456704"/>
        <c:crosses val="autoZero"/>
        <c:auto val="1"/>
        <c:lblAlgn val="ctr"/>
        <c:lblOffset val="100"/>
      </c:catAx>
      <c:valAx>
        <c:axId val="38456704"/>
        <c:scaling>
          <c:orientation val="minMax"/>
        </c:scaling>
        <c:delete val="1"/>
        <c:axPos val="l"/>
        <c:numFmt formatCode="0%" sourceLinked="1"/>
        <c:tickLblPos val="none"/>
        <c:crossAx val="38455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3"/>
  <c:chart>
    <c:title>
      <c:tx>
        <c:rich>
          <a:bodyPr/>
          <a:lstStyle/>
          <a:p>
            <a:pPr algn="r">
              <a:defRPr sz="1900"/>
            </a:pPr>
            <a:r>
              <a:rPr lang="ru-RU" sz="1900" dirty="0" smtClean="0"/>
              <a:t>Как Вы считаете,</a:t>
            </a:r>
            <a:r>
              <a:rPr lang="ru-RU" sz="1900" baseline="0" dirty="0" smtClean="0"/>
              <a:t> готова ли школа к обучению с использованием ДОТ</a:t>
            </a:r>
            <a:r>
              <a:rPr lang="ru-RU" sz="1900" dirty="0" smtClean="0"/>
              <a:t>?</a:t>
            </a:r>
            <a:endParaRPr lang="ru-RU" sz="1900" dirty="0"/>
          </a:p>
        </c:rich>
      </c:tx>
      <c:layout>
        <c:manualLayout>
          <c:xMode val="edge"/>
          <c:yMode val="edge"/>
          <c:x val="0.20870160084920542"/>
          <c:y val="3.6490198407073571E-2"/>
        </c:manualLayout>
      </c:layout>
    </c:title>
    <c:plotArea>
      <c:layout>
        <c:manualLayout>
          <c:layoutTarget val="inner"/>
          <c:xMode val="edge"/>
          <c:yMode val="edge"/>
          <c:x val="3.5273858460171115E-2"/>
          <c:y val="0.28403353192928821"/>
          <c:w val="0.92945228307965755"/>
          <c:h val="0.462780047656396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вы считаете, готова ли наша школа для внедрения дистанционных технологий?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Да, готова</c:v>
                </c:pt>
                <c:pt idx="1">
                  <c:v>Технически - да, методически - нет</c:v>
                </c:pt>
                <c:pt idx="2">
                  <c:v>Не готова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0.4200000000000001</c:v>
                </c:pt>
                <c:pt idx="1">
                  <c:v>0.5</c:v>
                </c:pt>
                <c:pt idx="2">
                  <c:v>8.0000000000000029E-2</c:v>
                </c:pt>
              </c:numCache>
            </c:numRef>
          </c:val>
        </c:ser>
        <c:dLbls>
          <c:showVal val="1"/>
        </c:dLbls>
        <c:overlap val="-25"/>
        <c:axId val="38468992"/>
        <c:axId val="38548608"/>
      </c:barChart>
      <c:catAx>
        <c:axId val="384689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0"/>
            </a:pPr>
            <a:endParaRPr lang="ru-RU"/>
          </a:p>
        </c:txPr>
        <c:crossAx val="38548608"/>
        <c:crosses val="autoZero"/>
        <c:auto val="1"/>
        <c:lblAlgn val="ctr"/>
        <c:lblOffset val="100"/>
      </c:catAx>
      <c:valAx>
        <c:axId val="38548608"/>
        <c:scaling>
          <c:orientation val="minMax"/>
        </c:scaling>
        <c:delete val="1"/>
        <c:axPos val="l"/>
        <c:numFmt formatCode="0%" sourceLinked="1"/>
        <c:tickLblPos val="none"/>
        <c:crossAx val="384689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2A6EA8E-8188-47D0-8C83-2444B4B1B066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BF04079-FFEF-4829-854F-C9E7D7B75A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93610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0099"/>
                </a:solidFill>
              </a:rPr>
              <a:t>Государственное бюджетное общеобразовательное учреждение </a:t>
            </a:r>
            <a:r>
              <a:rPr lang="ru-RU" sz="2000" b="1" dirty="0" smtClean="0">
                <a:solidFill>
                  <a:srgbClr val="000099"/>
                </a:solidFill>
              </a:rPr>
              <a:t>ЛИЦЕЙ №384 </a:t>
            </a:r>
            <a:r>
              <a:rPr lang="ru-RU" sz="2000" dirty="0" smtClean="0">
                <a:solidFill>
                  <a:srgbClr val="000099"/>
                </a:solidFill>
              </a:rPr>
              <a:t/>
            </a:r>
            <a:br>
              <a:rPr lang="ru-RU" sz="2000" dirty="0" smtClean="0">
                <a:solidFill>
                  <a:srgbClr val="000099"/>
                </a:solidFill>
              </a:rPr>
            </a:br>
            <a:r>
              <a:rPr lang="ru-RU" sz="2000" dirty="0" smtClean="0">
                <a:solidFill>
                  <a:srgbClr val="000099"/>
                </a:solidFill>
              </a:rPr>
              <a:t>Кировского района </a:t>
            </a:r>
            <a:r>
              <a:rPr lang="ru-RU" sz="2000" dirty="0">
                <a:solidFill>
                  <a:srgbClr val="000099"/>
                </a:solidFill>
              </a:rPr>
              <a:t>С</a:t>
            </a:r>
            <a:r>
              <a:rPr lang="ru-RU" sz="2000" dirty="0" smtClean="0">
                <a:solidFill>
                  <a:srgbClr val="000099"/>
                </a:solidFill>
              </a:rPr>
              <a:t>анкт-Петербурга</a:t>
            </a:r>
            <a:endParaRPr lang="ru-RU" sz="2000" dirty="0">
              <a:solidFill>
                <a:srgbClr val="00009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780928"/>
            <a:ext cx="8784976" cy="224827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Путевые заметки административной команды лицея по внедрению элементов ДО в начальной школе </a:t>
            </a:r>
          </a:p>
          <a:p>
            <a:endParaRPr lang="ru-RU" sz="2800" dirty="0">
              <a:solidFill>
                <a:srgbClr val="C00000"/>
              </a:solidFill>
            </a:endParaRPr>
          </a:p>
          <a:p>
            <a:pPr algn="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Черева Наталья Сергеевна, директор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414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23928" y="1196752"/>
            <a:ext cx="4622010" cy="273630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Сегодня перспективы развития образования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с </a:t>
            </a:r>
            <a:r>
              <a:rPr lang="ru-RU" dirty="0">
                <a:solidFill>
                  <a:schemeClr val="tx1"/>
                </a:solidFill>
              </a:rPr>
              <a:t>использованием дистанционных технологий рассматриваются гораздо шире, чем первоначально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908720"/>
            <a:ext cx="2665065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79912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14384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УСЛОВИЯ РЕАЛИЗАЦИИ ДОТ В ШКОЛЕ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8363" y="2636912"/>
            <a:ext cx="8856983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1. Уровень </a:t>
            </a:r>
            <a:r>
              <a:rPr lang="ru-RU" b="1" dirty="0">
                <a:solidFill>
                  <a:srgbClr val="C00000"/>
                </a:solidFill>
              </a:rPr>
              <a:t>квалификации педагогического коллектива</a:t>
            </a:r>
          </a:p>
          <a:p>
            <a:r>
              <a:rPr lang="ru-RU" dirty="0"/>
              <a:t>Педагоги прошли повышение квалификации по вопросам применения ДОТ и являются уверенными пользователями современных средств </a:t>
            </a:r>
            <a:r>
              <a:rPr lang="ru-RU" dirty="0" smtClean="0"/>
              <a:t>ИКТ    1 </a:t>
            </a:r>
            <a:r>
              <a:rPr lang="ru-RU" dirty="0"/>
              <a:t>2 3 4 5 6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7</a:t>
            </a:r>
            <a:r>
              <a:rPr lang="ru-RU" sz="2400" b="1" dirty="0"/>
              <a:t> </a:t>
            </a:r>
            <a:r>
              <a:rPr lang="ru-RU" dirty="0"/>
              <a:t>8 9 10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2. Материально-техническая </a:t>
            </a:r>
            <a:r>
              <a:rPr lang="ru-RU" b="1" dirty="0">
                <a:solidFill>
                  <a:srgbClr val="C00000"/>
                </a:solidFill>
              </a:rPr>
              <a:t>база школы</a:t>
            </a:r>
          </a:p>
          <a:p>
            <a:r>
              <a:rPr lang="ru-RU" dirty="0"/>
              <a:t>Созданы материально-технические условия для обработки, хранения и передачи информации, используемой при реализации образовательных программ ДО и для взаимодействия обучающихся и педагогов	1 2 3 4 5 6 7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8</a:t>
            </a:r>
            <a:r>
              <a:rPr lang="ru-RU" dirty="0"/>
              <a:t> 9 10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3. Нормативно-правовое </a:t>
            </a:r>
            <a:r>
              <a:rPr lang="ru-RU" b="1" dirty="0">
                <a:solidFill>
                  <a:srgbClr val="C00000"/>
                </a:solidFill>
              </a:rPr>
              <a:t>сопровождение процесса ДО</a:t>
            </a:r>
          </a:p>
          <a:p>
            <a:r>
              <a:rPr lang="ru-RU" dirty="0"/>
              <a:t>Подготовлен полный комплект локальных нормативно-правовых актов для реализации ДО	1 2 3 4 5 6 7 8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9</a:t>
            </a:r>
            <a:r>
              <a:rPr lang="ru-RU" dirty="0"/>
              <a:t> 10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4. Уровень </a:t>
            </a:r>
            <a:r>
              <a:rPr lang="ru-RU" b="1" dirty="0">
                <a:solidFill>
                  <a:srgbClr val="C00000"/>
                </a:solidFill>
              </a:rPr>
              <a:t>методического и информационного обеспечения ДО</a:t>
            </a:r>
          </a:p>
          <a:p>
            <a:r>
              <a:rPr lang="ru-RU" dirty="0"/>
              <a:t>Наличие в ОУ в свободном доступе для преподавателей и обучающихся базы электронных информационных и образовательных ресурсов	1 2 3 4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5</a:t>
            </a:r>
            <a:r>
              <a:rPr lang="ru-RU" sz="2400" b="1" dirty="0"/>
              <a:t> </a:t>
            </a:r>
            <a:r>
              <a:rPr lang="ru-RU" dirty="0"/>
              <a:t>6 7 8 9 10</a:t>
            </a:r>
          </a:p>
        </p:txBody>
      </p:sp>
    </p:spTree>
    <p:extLst>
      <p:ext uri="{BB962C8B-B14F-4D97-AF65-F5344CB8AC3E}">
        <p14:creationId xmlns:p14="http://schemas.microsoft.com/office/powerpoint/2010/main" xmlns="" val="78645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217692477"/>
              </p:ext>
            </p:extLst>
          </p:nvPr>
        </p:nvGraphicFramePr>
        <p:xfrm>
          <a:off x="251520" y="1628800"/>
          <a:ext cx="864096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2772771796"/>
              </p:ext>
            </p:extLst>
          </p:nvPr>
        </p:nvGraphicFramePr>
        <p:xfrm>
          <a:off x="251520" y="3933056"/>
          <a:ext cx="864096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39752" y="332656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FF00"/>
                </a:solidFill>
              </a:rPr>
              <a:t>Результаты диагностического исследования </a:t>
            </a:r>
          </a:p>
          <a:p>
            <a:pPr algn="r"/>
            <a:r>
              <a:rPr lang="ru-RU" sz="2400" b="1" dirty="0">
                <a:solidFill>
                  <a:srgbClr val="FFFF00"/>
                </a:solidFill>
              </a:rPr>
              <a:t>р</a:t>
            </a:r>
            <a:r>
              <a:rPr lang="ru-RU" sz="2400" b="1" dirty="0" smtClean="0">
                <a:solidFill>
                  <a:srgbClr val="FFFF00"/>
                </a:solidFill>
              </a:rPr>
              <a:t>одителей обучающихся  2-4 классов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17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764561937"/>
              </p:ext>
            </p:extLst>
          </p:nvPr>
        </p:nvGraphicFramePr>
        <p:xfrm>
          <a:off x="211671" y="1556792"/>
          <a:ext cx="871296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911337499"/>
              </p:ext>
            </p:extLst>
          </p:nvPr>
        </p:nvGraphicFramePr>
        <p:xfrm>
          <a:off x="251520" y="4149080"/>
          <a:ext cx="877240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39752" y="332656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2400" b="1" dirty="0">
                <a:solidFill>
                  <a:srgbClr val="FFFF00"/>
                </a:solidFill>
              </a:rPr>
              <a:t>Результаты диагностического исследования </a:t>
            </a:r>
          </a:p>
          <a:p>
            <a:pPr lvl="0" algn="r"/>
            <a:r>
              <a:rPr lang="ru-RU" sz="2400" b="1" dirty="0">
                <a:solidFill>
                  <a:srgbClr val="FFFF00"/>
                </a:solidFill>
              </a:rPr>
              <a:t>родителей обучающихся  2-4 классов</a:t>
            </a:r>
          </a:p>
        </p:txBody>
      </p:sp>
    </p:spTree>
    <p:extLst>
      <p:ext uri="{BB962C8B-B14F-4D97-AF65-F5344CB8AC3E}">
        <p14:creationId xmlns:p14="http://schemas.microsoft.com/office/powerpoint/2010/main" xmlns="" val="417108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536632049"/>
              </p:ext>
            </p:extLst>
          </p:nvPr>
        </p:nvGraphicFramePr>
        <p:xfrm>
          <a:off x="251520" y="4365104"/>
          <a:ext cx="889248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484134976"/>
              </p:ext>
            </p:extLst>
          </p:nvPr>
        </p:nvGraphicFramePr>
        <p:xfrm>
          <a:off x="430977" y="1628800"/>
          <a:ext cx="8605519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39752" y="332656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2400" b="1" dirty="0">
                <a:solidFill>
                  <a:srgbClr val="FFFF00"/>
                </a:solidFill>
              </a:rPr>
              <a:t>Результаты диагностического исследования </a:t>
            </a:r>
          </a:p>
          <a:p>
            <a:pPr lvl="0" algn="r"/>
            <a:r>
              <a:rPr lang="ru-RU" sz="2400" b="1" dirty="0">
                <a:solidFill>
                  <a:srgbClr val="FFFF00"/>
                </a:solidFill>
              </a:rPr>
              <a:t>родителей обучающихся  2-4 классов</a:t>
            </a:r>
          </a:p>
        </p:txBody>
      </p:sp>
    </p:spTree>
    <p:extLst>
      <p:ext uri="{BB962C8B-B14F-4D97-AF65-F5344CB8AC3E}">
        <p14:creationId xmlns:p14="http://schemas.microsoft.com/office/powerpoint/2010/main" xmlns="" val="296003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027434685"/>
              </p:ext>
            </p:extLst>
          </p:nvPr>
        </p:nvGraphicFramePr>
        <p:xfrm>
          <a:off x="107504" y="1628800"/>
          <a:ext cx="8784976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39752" y="332656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2400" b="1" dirty="0">
                <a:solidFill>
                  <a:srgbClr val="FFFF00"/>
                </a:solidFill>
              </a:rPr>
              <a:t>Результаты диагностического исследования </a:t>
            </a:r>
          </a:p>
          <a:p>
            <a:pPr lvl="0" algn="r"/>
            <a:r>
              <a:rPr lang="ru-RU" sz="2400" b="1" dirty="0">
                <a:solidFill>
                  <a:srgbClr val="FFFF00"/>
                </a:solidFill>
              </a:rPr>
              <a:t>родителей обучающихся  2-4 классов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92456" y="3933056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Ваши предложения  для улучшения качества дистанционного обучения, как элемента образования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4365104"/>
            <a:ext cx="372048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1700" dirty="0" smtClean="0"/>
              <a:t>Требуется адаптация образовательных программ с </a:t>
            </a:r>
            <a:r>
              <a:rPr lang="ru-RU" sz="1700" dirty="0"/>
              <a:t>учётом специфики </a:t>
            </a:r>
            <a:r>
              <a:rPr lang="ru-RU" sz="1700" dirty="0" smtClean="0"/>
              <a:t>ДО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1700" dirty="0" smtClean="0"/>
              <a:t>Должен быть принят единый </a:t>
            </a:r>
            <a:r>
              <a:rPr lang="ru-RU" sz="1700" dirty="0"/>
              <a:t>формат связи со всеми </a:t>
            </a:r>
            <a:r>
              <a:rPr lang="ru-RU" sz="1700" dirty="0" smtClean="0"/>
              <a:t>учителями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1700" dirty="0" smtClean="0"/>
              <a:t>Следует рассмотреть возможность проведения </a:t>
            </a:r>
            <a:r>
              <a:rPr lang="ru-RU" sz="1700" smtClean="0"/>
              <a:t>интегрированных </a:t>
            </a:r>
            <a:r>
              <a:rPr lang="ru-RU" sz="1700" smtClean="0"/>
              <a:t>занятий </a:t>
            </a:r>
            <a:r>
              <a:rPr lang="ru-RU" sz="1700" dirty="0"/>
              <a:t>для детей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27993" y="4797152"/>
            <a:ext cx="5057369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65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93610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0099"/>
                </a:solidFill>
              </a:rPr>
              <a:t>Государственное бюджетное общеобразовательное учреждение </a:t>
            </a:r>
            <a:r>
              <a:rPr lang="ru-RU" sz="2000" b="1" dirty="0" smtClean="0">
                <a:solidFill>
                  <a:srgbClr val="000099"/>
                </a:solidFill>
              </a:rPr>
              <a:t>ЛИЦЕЙ №384 </a:t>
            </a:r>
            <a:r>
              <a:rPr lang="ru-RU" sz="2000" dirty="0" smtClean="0">
                <a:solidFill>
                  <a:srgbClr val="000099"/>
                </a:solidFill>
              </a:rPr>
              <a:t/>
            </a:r>
            <a:br>
              <a:rPr lang="ru-RU" sz="2000" dirty="0" smtClean="0">
                <a:solidFill>
                  <a:srgbClr val="000099"/>
                </a:solidFill>
              </a:rPr>
            </a:br>
            <a:r>
              <a:rPr lang="ru-RU" sz="2000" dirty="0" smtClean="0">
                <a:solidFill>
                  <a:srgbClr val="000099"/>
                </a:solidFill>
              </a:rPr>
              <a:t>Кировского района </a:t>
            </a:r>
            <a:r>
              <a:rPr lang="ru-RU" sz="2000" dirty="0">
                <a:solidFill>
                  <a:srgbClr val="000099"/>
                </a:solidFill>
              </a:rPr>
              <a:t>С</a:t>
            </a:r>
            <a:r>
              <a:rPr lang="ru-RU" sz="2000" dirty="0" smtClean="0">
                <a:solidFill>
                  <a:srgbClr val="000099"/>
                </a:solidFill>
              </a:rPr>
              <a:t>анкт-Петербурга</a:t>
            </a:r>
            <a:endParaRPr lang="ru-RU" sz="2000" dirty="0">
              <a:solidFill>
                <a:srgbClr val="00009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780928"/>
            <a:ext cx="8784976" cy="2248273"/>
          </a:xfrm>
        </p:spPr>
        <p:txBody>
          <a:bodyPr>
            <a:noAutofit/>
          </a:bodyPr>
          <a:lstStyle/>
          <a:p>
            <a:r>
              <a:rPr lang="ru-RU" sz="2800" b="1" smtClean="0">
                <a:solidFill>
                  <a:srgbClr val="C00000"/>
                </a:solidFill>
              </a:rPr>
              <a:t>СПАСИБО ЗА ВНИМАНИЕ!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  <a:p>
            <a:pPr algn="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Черева Наталья Сергеевна, директор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90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466</TotalTime>
  <Words>257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Государственное бюджетное общеобразовательное учреждение ЛИЦЕЙ №384  Кировского района Санкт-Петербурга</vt:lpstr>
      <vt:lpstr>Сегодня перспективы развития образования  с использованием дистанционных технологий рассматриваются гораздо шире, чем первоначально</vt:lpstr>
      <vt:lpstr>УСЛОВИЯ РЕАЛИЗАЦИИ ДОТ В ШКОЛЕ </vt:lpstr>
      <vt:lpstr>Слайд 4</vt:lpstr>
      <vt:lpstr>Слайд 5</vt:lpstr>
      <vt:lpstr>Слайд 6</vt:lpstr>
      <vt:lpstr>Слайд 7</vt:lpstr>
      <vt:lpstr>Государственное бюджетное общеобразовательное учреждение ЛИЦЕЙ №384  Кировского района Санкт-Петербурга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общеобразовательное учреждение СРЕДНЯЯ ОБЩЕОБРАЗОВАТЕЛЬНАЯ ШКОЛА №258  с углубленным изучением физики и химии  Колпинского района Санкт-Петербурга</dc:title>
  <dc:creator>учитель</dc:creator>
  <cp:lastModifiedBy>User</cp:lastModifiedBy>
  <cp:revision>53</cp:revision>
  <dcterms:created xsi:type="dcterms:W3CDTF">2015-12-28T08:35:48Z</dcterms:created>
  <dcterms:modified xsi:type="dcterms:W3CDTF">2020-10-27T07:34:01Z</dcterms:modified>
</cp:coreProperties>
</file>