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7" r:id="rId3"/>
    <p:sldId id="260" r:id="rId4"/>
    <p:sldId id="261" r:id="rId5"/>
    <p:sldId id="262" r:id="rId6"/>
    <p:sldId id="265" r:id="rId7"/>
    <p:sldId id="258" r:id="rId8"/>
    <p:sldId id="259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2" r:id="rId19"/>
    <p:sldId id="274" r:id="rId20"/>
    <p:sldId id="278" r:id="rId21"/>
    <p:sldId id="289" r:id="rId22"/>
    <p:sldId id="275" r:id="rId23"/>
    <p:sldId id="276" r:id="rId24"/>
    <p:sldId id="277" r:id="rId25"/>
    <p:sldId id="283" r:id="rId26"/>
    <p:sldId id="279" r:id="rId27"/>
    <p:sldId id="280" r:id="rId28"/>
    <p:sldId id="290" r:id="rId29"/>
    <p:sldId id="281" r:id="rId30"/>
    <p:sldId id="291" r:id="rId31"/>
    <p:sldId id="282" r:id="rId32"/>
    <p:sldId id="287" r:id="rId33"/>
    <p:sldId id="285" r:id="rId34"/>
    <p:sldId id="288" r:id="rId35"/>
    <p:sldId id="286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33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75" d="100"/>
          <a:sy n="75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46079-B04B-4F8F-B628-8B2ED63D42A5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5BCB66-8C12-4800-823D-DCBEDA5CD2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04255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39B22D-067E-44D5-AD11-FA9F616AD0BF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85F114-CD13-4197-9F9F-D0BD381147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18549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A2BD5-A0C6-4F7B-A2FD-03DEB6F0E35D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104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7591-8502-40EE-957B-2F28FADE6537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417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CE32D-B67F-4C0E-97FF-23A946EAA226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8299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0AF80-E7EA-4F5E-964D-65E548315215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23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176E5-6F1D-4297-8343-75A8B3F3E9B9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6049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7557E-FA06-4BC6-AE82-EBD06471414A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944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02063-ACC7-4222-B3D0-16E929BD43DA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4427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44B8F-0BC3-4821-B76D-47D8A9970319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813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09476-D915-47B0-BAED-6127EDFD7985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6875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D6173-BF49-4954-80C3-8F880E5A24D2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5368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84F4A-9D28-41A2-8D7F-D57FE0BE0136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897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8FDE3-BD66-48E0-8D94-D79F468062C8}" type="datetime1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Котова Е. А., ГБОУ лицей № 384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19090-D2E5-4AF6-9245-DFAAB39E0B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4156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video/preview?filmId=2407363966905681958&amp;parent-reqid=1602432454674678-656651024867696176000107-production-app-host-man-web-yp-380&amp;path=wizard&amp;text=&#1082;&#1072;&#1082;+&#1089;&#1086;&#1079;&#1076;&#1072;&#1090;&#1100;+&#1074;&#1080;&#1076;&#1077;&#1086;&#1091;&#1088;&#1086;&#1082;+&#1085;&#1072;+&#1103;&#1085;&#1076;&#1077;&#1082;&#1089;.&#1091;&#1095;&#1077;&#1073;&#1085;&#1080;&#1082;&#1077;&amp;wiz_type=vital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nearpod.com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nva.com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skolki-project.com/blog/neskuchnyj-onlajn-pjat-virtualnyh-dosok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izer.me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te-st.ru/entries/kahoot-app/" TargetMode="External"/><Relationship Id="rId2" Type="http://schemas.openxmlformats.org/officeDocument/2006/relationships/hyperlink" Target="https://quizlet.com/ru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" TargetMode="External"/><Relationship Id="rId2" Type="http://schemas.openxmlformats.org/officeDocument/2006/relationships/hyperlink" Target="https://vk.com/away.php?to=http://onlinetestpad.com&amp;cc_key=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intl/ru/forms/about/" TargetMode="External"/><Relationship Id="rId2" Type="http://schemas.openxmlformats.org/officeDocument/2006/relationships/hyperlink" Target="https://vk.com/away.php?to=http://onlinetestpad.com&amp;cc_key=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ndex.ru/forms/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earnis.ru/create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mapalata.com/ui_ru/home.asp" TargetMode="External"/><Relationship Id="rId2" Type="http://schemas.openxmlformats.org/officeDocument/2006/relationships/hyperlink" Target="http://www.umapalata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lasscraft.com/ru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initiative.yandex.ru/projects/teachers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6837" y="2140139"/>
            <a:ext cx="8639033" cy="3336878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0099"/>
                </a:solidFill>
                <a:latin typeface="Propisi" panose="02000508030000020003" pitchFamily="2" charset="0"/>
                <a:cs typeface="Arial" panose="020B0604020202020204" pitchFamily="34" charset="0"/>
              </a:rPr>
              <a:t>Использование инструментов </a:t>
            </a:r>
            <a:br>
              <a:rPr lang="ru-RU" sz="4400" b="1" dirty="0" smtClean="0">
                <a:solidFill>
                  <a:srgbClr val="000099"/>
                </a:solidFill>
                <a:latin typeface="Propisi" panose="02000508030000020003" pitchFamily="2" charset="0"/>
                <a:cs typeface="Arial" panose="020B0604020202020204" pitchFamily="34" charset="0"/>
              </a:rPr>
            </a:br>
            <a:r>
              <a:rPr lang="ru-RU" sz="4400" b="1" dirty="0" smtClean="0">
                <a:solidFill>
                  <a:srgbClr val="000099"/>
                </a:solidFill>
                <a:latin typeface="Propisi" panose="02000508030000020003" pitchFamily="2" charset="0"/>
                <a:cs typeface="Arial" panose="020B0604020202020204" pitchFamily="34" charset="0"/>
              </a:rPr>
              <a:t>дистанционных образовательных технологий </a:t>
            </a:r>
            <a:br>
              <a:rPr lang="ru-RU" sz="4400" b="1" dirty="0" smtClean="0">
                <a:solidFill>
                  <a:srgbClr val="000099"/>
                </a:solidFill>
                <a:latin typeface="Propisi" panose="02000508030000020003" pitchFamily="2" charset="0"/>
                <a:cs typeface="Arial" panose="020B0604020202020204" pitchFamily="34" charset="0"/>
              </a:rPr>
            </a:br>
            <a:r>
              <a:rPr lang="ru-RU" sz="4400" b="1" dirty="0" smtClean="0">
                <a:solidFill>
                  <a:srgbClr val="000099"/>
                </a:solidFill>
                <a:latin typeface="Propisi" panose="02000508030000020003" pitchFamily="2" charset="0"/>
                <a:cs typeface="Arial" panose="020B0604020202020204" pitchFamily="34" charset="0"/>
              </a:rPr>
              <a:t>в образовательном процессе </a:t>
            </a:r>
            <a:br>
              <a:rPr lang="ru-RU" sz="4400" b="1" dirty="0" smtClean="0">
                <a:solidFill>
                  <a:srgbClr val="000099"/>
                </a:solidFill>
                <a:latin typeface="Propisi" panose="02000508030000020003" pitchFamily="2" charset="0"/>
                <a:cs typeface="Arial" panose="020B0604020202020204" pitchFamily="34" charset="0"/>
              </a:rPr>
            </a:br>
            <a:r>
              <a:rPr lang="ru-RU" sz="4400" b="1" dirty="0" smtClean="0">
                <a:solidFill>
                  <a:srgbClr val="000099"/>
                </a:solidFill>
                <a:latin typeface="Propisi" panose="02000508030000020003" pitchFamily="2" charset="0"/>
                <a:cs typeface="Arial" panose="020B0604020202020204" pitchFamily="34" charset="0"/>
              </a:rPr>
              <a:t>для учеников начальной школы. </a:t>
            </a:r>
            <a:br>
              <a:rPr lang="ru-RU" sz="4400" b="1" dirty="0" smtClean="0">
                <a:solidFill>
                  <a:srgbClr val="000099"/>
                </a:solidFill>
                <a:latin typeface="Propisi" panose="02000508030000020003" pitchFamily="2" charset="0"/>
                <a:cs typeface="Arial" panose="020B0604020202020204" pitchFamily="34" charset="0"/>
              </a:rPr>
            </a:br>
            <a:r>
              <a:rPr lang="ru-RU" sz="4400" b="1" dirty="0" smtClean="0">
                <a:solidFill>
                  <a:srgbClr val="000099"/>
                </a:solidFill>
                <a:latin typeface="Propisi" panose="02000508030000020003" pitchFamily="2" charset="0"/>
                <a:cs typeface="Arial" panose="020B0604020202020204" pitchFamily="34" charset="0"/>
              </a:rPr>
              <a:t>Из опыта работы</a:t>
            </a:r>
            <a:endParaRPr lang="ru-RU" sz="4400" b="1" dirty="0">
              <a:solidFill>
                <a:srgbClr val="000099"/>
              </a:solidFill>
              <a:latin typeface="Propisi" panose="02000508030000020003" pitchFamily="2" charset="0"/>
              <a:cs typeface="Arial" panose="020B0604020202020204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797300" y="6329055"/>
            <a:ext cx="4897177" cy="365125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Propisi" panose="02000508030000020003" pitchFamily="2" charset="0"/>
              </a:rPr>
              <a:t>Котова Е. А., ГБОУ лицей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Propisi" panose="02000508030000020003" pitchFamily="2" charset="0"/>
              </a:rPr>
              <a:t>№ 384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Propisi" panose="02000508030000020003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531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28650" y="119464"/>
            <a:ext cx="7886700" cy="1325563"/>
          </a:xfrm>
        </p:spPr>
        <p:txBody>
          <a:bodyPr/>
          <a:lstStyle/>
          <a:p>
            <a:r>
              <a:rPr lang="ru-RU" b="1" dirty="0"/>
              <a:t>Инструменты: о</a:t>
            </a:r>
            <a:r>
              <a:rPr lang="ru-RU" b="1" dirty="0" smtClean="0"/>
              <a:t>нлайн-встречи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50376" y="1091821"/>
            <a:ext cx="8256896" cy="548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/>
              <a:t>Skype</a:t>
            </a:r>
          </a:p>
          <a:p>
            <a:pPr algn="just"/>
            <a:r>
              <a:rPr lang="ru-RU" sz="2500" b="1" dirty="0"/>
              <a:t>Преимущества:</a:t>
            </a:r>
            <a:r>
              <a:rPr lang="ru-RU" sz="2500" dirty="0"/>
              <a:t> Одно из самых первых приложений для </a:t>
            </a:r>
            <a:r>
              <a:rPr lang="ru-RU" sz="2500" dirty="0" err="1"/>
              <a:t>видеозвонков</a:t>
            </a:r>
            <a:r>
              <a:rPr lang="ru-RU" sz="2500" dirty="0"/>
              <a:t>. Есть групповой чат, который сохраняет историю сообщений. Высокая степень защиты — все данные автоматически шифруются.</a:t>
            </a:r>
          </a:p>
          <a:p>
            <a:pPr algn="just"/>
            <a:r>
              <a:rPr lang="ru-RU" sz="2500" b="1" dirty="0"/>
              <a:t>Недостатки: </a:t>
            </a:r>
            <a:r>
              <a:rPr lang="ru-RU" sz="2500" dirty="0"/>
              <a:t>Всем ученикам придется зарегистрироваться. Если в звонке больше 25 участников, вместо звонка ученики получат уведомление о том, что звонок начался. </a:t>
            </a:r>
          </a:p>
          <a:p>
            <a:pPr algn="just"/>
            <a:r>
              <a:rPr lang="ru-RU" sz="2500" dirty="0"/>
              <a:t>Количество участников: 50.</a:t>
            </a:r>
          </a:p>
          <a:p>
            <a:pPr algn="just"/>
            <a:r>
              <a:rPr lang="ru-RU" sz="2500" dirty="0"/>
              <a:t>Демонстрация экрана: есть.</a:t>
            </a:r>
          </a:p>
          <a:p>
            <a:pPr algn="just"/>
            <a:r>
              <a:rPr lang="ru-RU" sz="2500" dirty="0"/>
              <a:t>Язык: русский, английский.</a:t>
            </a:r>
          </a:p>
          <a:p>
            <a:pPr algn="just"/>
            <a:r>
              <a:rPr lang="ru-RU" sz="2500" dirty="0"/>
              <a:t>Стоимость: бесплатно.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62957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133114"/>
            <a:ext cx="7886700" cy="1325563"/>
          </a:xfrm>
        </p:spPr>
        <p:txBody>
          <a:bodyPr/>
          <a:lstStyle/>
          <a:p>
            <a:r>
              <a:rPr lang="ru-RU" b="1" dirty="0"/>
              <a:t>Инструменты: о</a:t>
            </a:r>
            <a:r>
              <a:rPr lang="ru-RU" b="1" dirty="0" smtClean="0"/>
              <a:t>нлайн-встречи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2264" y="1458677"/>
            <a:ext cx="8243247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u="sng" dirty="0"/>
              <a:t>Youtube</a:t>
            </a:r>
          </a:p>
          <a:p>
            <a:pPr algn="just"/>
            <a:r>
              <a:rPr lang="ru-RU" sz="2500" b="1" dirty="0"/>
              <a:t>Преимущества: </a:t>
            </a:r>
            <a:r>
              <a:rPr lang="ru-RU" sz="2500" dirty="0"/>
              <a:t>Трансляции в привычной для детей среде. Общение происходит в комментариях, поэтому во время урока вас не будут перебивать.</a:t>
            </a:r>
          </a:p>
          <a:p>
            <a:pPr algn="just"/>
            <a:r>
              <a:rPr lang="ru-RU" sz="2500" b="1" dirty="0"/>
              <a:t>Недостатки: </a:t>
            </a:r>
            <a:r>
              <a:rPr lang="ru-RU" sz="2500" dirty="0"/>
              <a:t>На платформе много отвлекающих факторов для детей. </a:t>
            </a:r>
          </a:p>
          <a:p>
            <a:pPr algn="just"/>
            <a:r>
              <a:rPr lang="ru-RU" sz="2500" dirty="0"/>
              <a:t>Количество участников: Не ограничено.</a:t>
            </a:r>
          </a:p>
          <a:p>
            <a:pPr algn="just"/>
            <a:r>
              <a:rPr lang="ru-RU" sz="2500" dirty="0"/>
              <a:t>Демонстрация экрана: есть.</a:t>
            </a:r>
          </a:p>
          <a:p>
            <a:pPr algn="just"/>
            <a:r>
              <a:rPr lang="ru-RU" sz="2500" dirty="0"/>
              <a:t>Язык: русский, английский.</a:t>
            </a:r>
          </a:p>
          <a:p>
            <a:pPr algn="just"/>
            <a:r>
              <a:rPr lang="ru-RU" sz="2500" dirty="0"/>
              <a:t>Стоимость: бесплатно.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14208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146758"/>
            <a:ext cx="7886700" cy="1325563"/>
          </a:xfrm>
        </p:spPr>
        <p:txBody>
          <a:bodyPr/>
          <a:lstStyle/>
          <a:p>
            <a:r>
              <a:rPr lang="ru-RU" b="1" dirty="0"/>
              <a:t>Инструменты: о</a:t>
            </a:r>
            <a:r>
              <a:rPr lang="ru-RU" b="1" dirty="0" smtClean="0"/>
              <a:t>нлайн-встречи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729" y="1228299"/>
            <a:ext cx="8311486" cy="54727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u="sng" dirty="0"/>
              <a:t>Facebook / </a:t>
            </a:r>
            <a:r>
              <a:rPr lang="ru-RU" b="1" u="sng" dirty="0" err="1"/>
              <a:t>Вконтакте</a:t>
            </a:r>
            <a:endParaRPr lang="ru-RU" b="1" u="sng" dirty="0"/>
          </a:p>
          <a:p>
            <a:pPr algn="just">
              <a:lnSpc>
                <a:spcPct val="100000"/>
              </a:lnSpc>
            </a:pPr>
            <a:r>
              <a:rPr lang="ru-RU" sz="2500" b="1" dirty="0"/>
              <a:t>Преимущества:</a:t>
            </a:r>
            <a:r>
              <a:rPr lang="ru-RU" sz="2500" dirty="0"/>
              <a:t> Трансляции проходят в закрытой группе с учениками. В этой же группе можно организовать всю коммуникацию по курсу и обмен материалами. Ученики получат уведомления о начале трансляции. </a:t>
            </a:r>
          </a:p>
          <a:p>
            <a:pPr algn="just">
              <a:lnSpc>
                <a:spcPct val="100000"/>
              </a:lnSpc>
            </a:pPr>
            <a:r>
              <a:rPr lang="ru-RU" sz="2500" b="1" dirty="0"/>
              <a:t>Недостатки:</a:t>
            </a:r>
            <a:r>
              <a:rPr lang="ru-RU" sz="2500" dirty="0"/>
              <a:t> Много отвлекающей информации. Все ученики должны быть зарегистрированы в социальной сети. Для проведения трансляции </a:t>
            </a:r>
            <a:r>
              <a:rPr lang="ru-RU" sz="2500" dirty="0" err="1"/>
              <a:t>ВКонтакте</a:t>
            </a:r>
            <a:r>
              <a:rPr lang="ru-RU" sz="2500" dirty="0"/>
              <a:t> нужно установить специальное приложение.</a:t>
            </a:r>
          </a:p>
          <a:p>
            <a:pPr algn="just"/>
            <a:r>
              <a:rPr lang="ru-RU" sz="2500" dirty="0"/>
              <a:t>Количество участников: не ограничено.</a:t>
            </a:r>
          </a:p>
          <a:p>
            <a:pPr algn="just"/>
            <a:r>
              <a:rPr lang="ru-RU" sz="2500" dirty="0"/>
              <a:t>Демонстрация экрана: нет.</a:t>
            </a:r>
          </a:p>
          <a:p>
            <a:pPr algn="just"/>
            <a:r>
              <a:rPr lang="ru-RU" sz="2500" dirty="0"/>
              <a:t>Язык: русский.</a:t>
            </a:r>
          </a:p>
          <a:p>
            <a:pPr algn="just"/>
            <a:r>
              <a:rPr lang="ru-RU" sz="2500" dirty="0"/>
              <a:t>Стоимость: бесплатно.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1933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160406"/>
            <a:ext cx="7886700" cy="1325563"/>
          </a:xfrm>
        </p:spPr>
        <p:txBody>
          <a:bodyPr/>
          <a:lstStyle/>
          <a:p>
            <a:r>
              <a:rPr lang="ru-RU" b="1" dirty="0"/>
              <a:t>Инструменты: о</a:t>
            </a:r>
            <a:r>
              <a:rPr lang="ru-RU" b="1" dirty="0" smtClean="0"/>
              <a:t>нлайн-встречи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728" y="1187355"/>
            <a:ext cx="8338782" cy="4989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/>
              <a:t>Google </a:t>
            </a:r>
            <a:r>
              <a:rPr lang="ru-RU" b="1" u="sng" dirty="0" err="1"/>
              <a:t>HangOuts</a:t>
            </a:r>
            <a:r>
              <a:rPr lang="ru-RU" b="1" u="sng" dirty="0"/>
              <a:t> </a:t>
            </a:r>
            <a:endParaRPr lang="ru-RU" b="1" dirty="0"/>
          </a:p>
          <a:p>
            <a:pPr algn="just"/>
            <a:r>
              <a:rPr lang="ru-RU" sz="2500" b="1" dirty="0"/>
              <a:t>Преимущества: </a:t>
            </a:r>
            <a:r>
              <a:rPr lang="ru-RU" sz="2500" dirty="0"/>
              <a:t>Простой и легкий сервис для проведения онлайн-уроков. Если у вас есть аккаунт в Google, никаких дополнительных регистраций не потребуется. Можно делиться файлами с Google Диска. </a:t>
            </a:r>
          </a:p>
          <a:p>
            <a:pPr algn="just"/>
            <a:r>
              <a:rPr lang="ru-RU" sz="2500" b="1" dirty="0"/>
              <a:t>Недостатки: </a:t>
            </a:r>
            <a:r>
              <a:rPr lang="ru-RU" sz="2500" dirty="0"/>
              <a:t>Требуется регистрация учеников. В трансляции могут участвовать всего 10 человек.</a:t>
            </a:r>
          </a:p>
          <a:p>
            <a:pPr algn="just"/>
            <a:r>
              <a:rPr lang="ru-RU" sz="2500" dirty="0"/>
              <a:t>Количество участников: 10.</a:t>
            </a:r>
          </a:p>
          <a:p>
            <a:pPr algn="just"/>
            <a:r>
              <a:rPr lang="ru-RU" sz="2500" dirty="0"/>
              <a:t>Демонстрация экрана: нет.</a:t>
            </a:r>
          </a:p>
          <a:p>
            <a:pPr algn="just"/>
            <a:r>
              <a:rPr lang="ru-RU" sz="2500" dirty="0"/>
              <a:t>Язык: русский, английский.</a:t>
            </a:r>
          </a:p>
          <a:p>
            <a:pPr algn="just"/>
            <a:r>
              <a:rPr lang="ru-RU" sz="2500" dirty="0"/>
              <a:t>Стоимость: бесплатно.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180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146762"/>
            <a:ext cx="7886700" cy="1325563"/>
          </a:xfrm>
        </p:spPr>
        <p:txBody>
          <a:bodyPr/>
          <a:lstStyle/>
          <a:p>
            <a:r>
              <a:rPr lang="ru-RU" b="1" dirty="0"/>
              <a:t>Инструменты: о</a:t>
            </a:r>
            <a:r>
              <a:rPr lang="ru-RU" b="1" dirty="0" smtClean="0"/>
              <a:t>нлайн-встречи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433" y="1173706"/>
            <a:ext cx="8366077" cy="54727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/>
              <a:t>Instagram</a:t>
            </a:r>
            <a:r>
              <a:rPr lang="ru-RU" b="1" dirty="0"/>
              <a:t> </a:t>
            </a:r>
          </a:p>
          <a:p>
            <a:pPr algn="just"/>
            <a:r>
              <a:rPr lang="ru-RU" sz="2500" b="1" dirty="0"/>
              <a:t>Преимущества:</a:t>
            </a:r>
            <a:r>
              <a:rPr lang="ru-RU" sz="2500" dirty="0"/>
              <a:t> Проведение эфира из закрытого аккаунта. Ученики получат уведомления о начале трансляции. Говорите только вы, так что ученики не будут перебивать. Количество участников не ограничено.</a:t>
            </a:r>
          </a:p>
          <a:p>
            <a:pPr algn="just"/>
            <a:r>
              <a:rPr lang="ru-RU" sz="2500" b="1" dirty="0"/>
              <a:t>Недостатки: </a:t>
            </a:r>
            <a:r>
              <a:rPr lang="ru-RU" sz="2500" dirty="0"/>
              <a:t>Все ученики должны быть зарегистрированы в социальной сети. Много отвлекающих факторов. </a:t>
            </a:r>
          </a:p>
          <a:p>
            <a:pPr algn="just"/>
            <a:r>
              <a:rPr lang="ru-RU" sz="2500" dirty="0"/>
              <a:t>Количество участников: не ограничено.</a:t>
            </a:r>
          </a:p>
          <a:p>
            <a:pPr algn="just"/>
            <a:r>
              <a:rPr lang="ru-RU" sz="2500" dirty="0"/>
              <a:t>Демонстрация экрана: нет.</a:t>
            </a:r>
          </a:p>
          <a:p>
            <a:pPr algn="just"/>
            <a:r>
              <a:rPr lang="ru-RU" sz="2500" dirty="0"/>
              <a:t>Язык: русский.</a:t>
            </a:r>
          </a:p>
          <a:p>
            <a:pPr algn="just"/>
            <a:r>
              <a:rPr lang="ru-RU" sz="2500" dirty="0"/>
              <a:t>Стоимость: бесплатно.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6150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51222"/>
            <a:ext cx="7886700" cy="1325563"/>
          </a:xfrm>
        </p:spPr>
        <p:txBody>
          <a:bodyPr/>
          <a:lstStyle/>
          <a:p>
            <a:r>
              <a:rPr lang="ru-RU" b="1" dirty="0"/>
              <a:t>Инструменты: о</a:t>
            </a:r>
            <a:r>
              <a:rPr lang="ru-RU" b="1" dirty="0" smtClean="0"/>
              <a:t>нлайн-встречи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2138" y="1064524"/>
            <a:ext cx="8308074" cy="579347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u="sng" dirty="0"/>
              <a:t>Трансляции в </a:t>
            </a:r>
            <a:r>
              <a:rPr lang="ru-RU" b="1" u="sng" dirty="0" err="1"/>
              <a:t>Яндекс.Учебнике</a:t>
            </a:r>
            <a:r>
              <a:rPr lang="ru-RU" b="1" u="sng" dirty="0"/>
              <a:t> </a:t>
            </a:r>
            <a:r>
              <a:rPr lang="ru-RU" sz="2500" dirty="0"/>
              <a:t>(как вариант трансляции на Учи.Ру с некоторыми  изменениями возможностей)</a:t>
            </a:r>
          </a:p>
          <a:p>
            <a:pPr algn="just">
              <a:lnSpc>
                <a:spcPts val="2600"/>
              </a:lnSpc>
            </a:pPr>
            <a:r>
              <a:rPr lang="ru-RU" sz="2500" b="1" dirty="0"/>
              <a:t>Преимущества:</a:t>
            </a:r>
            <a:r>
              <a:rPr lang="ru-RU" sz="2500" dirty="0"/>
              <a:t> </a:t>
            </a:r>
            <a:r>
              <a:rPr lang="ru-RU" sz="2500" dirty="0" err="1"/>
              <a:t>Яндекс.Учебник</a:t>
            </a:r>
            <a:r>
              <a:rPr lang="ru-RU" sz="2500" dirty="0"/>
              <a:t> — единая платформа, которая позволяет вести трансляцию, выдавать задания и собирать отчетность в одном месте. Ученикам не нужно устанавливать никаких специальных приложений. Общение с учениками проходит в чате, поэтому они не будут перебивать вас голосом. В чате можно пересылать файлы.</a:t>
            </a:r>
          </a:p>
          <a:p>
            <a:pPr algn="just">
              <a:lnSpc>
                <a:spcPct val="100000"/>
              </a:lnSpc>
            </a:pPr>
            <a:r>
              <a:rPr lang="ru-RU" sz="2500" b="1" dirty="0"/>
              <a:t>Недостатки:</a:t>
            </a:r>
            <a:r>
              <a:rPr lang="ru-RU" sz="2500" dirty="0"/>
              <a:t> Продолжительность одной трансляции — 30 минут. </a:t>
            </a:r>
          </a:p>
          <a:p>
            <a:pPr algn="just">
              <a:lnSpc>
                <a:spcPct val="100000"/>
              </a:lnSpc>
            </a:pPr>
            <a:r>
              <a:rPr lang="ru-RU" sz="2500" dirty="0"/>
              <a:t>Количество участников: не ограничено.</a:t>
            </a:r>
          </a:p>
          <a:p>
            <a:pPr algn="just">
              <a:lnSpc>
                <a:spcPct val="100000"/>
              </a:lnSpc>
            </a:pPr>
            <a:r>
              <a:rPr lang="ru-RU" sz="2500" dirty="0"/>
              <a:t>Демонстрация экрана: есть.</a:t>
            </a:r>
          </a:p>
          <a:p>
            <a:pPr algn="just">
              <a:lnSpc>
                <a:spcPct val="100000"/>
              </a:lnSpc>
            </a:pPr>
            <a:r>
              <a:rPr lang="ru-RU" sz="2500" dirty="0"/>
              <a:t>Язык: русский.</a:t>
            </a:r>
          </a:p>
          <a:p>
            <a:pPr algn="just">
              <a:lnSpc>
                <a:spcPct val="100000"/>
              </a:lnSpc>
            </a:pPr>
            <a:r>
              <a:rPr lang="ru-RU" sz="2500" dirty="0"/>
              <a:t>Стоимость: бесплатно.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690212" y="2125266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350" dirty="0"/>
          </a:p>
        </p:txBody>
      </p:sp>
    </p:spTree>
    <p:extLst>
      <p:ext uri="{BB962C8B-B14F-4D97-AF65-F5344CB8AC3E}">
        <p14:creationId xmlns="" xmlns:p14="http://schemas.microsoft.com/office/powerpoint/2010/main" val="126062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Трансляции в </a:t>
            </a:r>
            <a:r>
              <a:rPr lang="ru-RU" b="1" dirty="0" err="1" smtClean="0"/>
              <a:t>ЯндексУчебник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226469"/>
            <a:ext cx="8286750" cy="3263504"/>
          </a:xfrm>
        </p:spPr>
        <p:txBody>
          <a:bodyPr/>
          <a:lstStyle/>
          <a:p>
            <a:pPr marL="0" indent="0" algn="just">
              <a:buNone/>
            </a:pPr>
            <a:r>
              <a:rPr lang="ru-RU" u="sng" dirty="0">
                <a:hlinkClick r:id="rId2"/>
              </a:rPr>
              <a:t>https://yandex.ru/video/preview?filmId=2407363966905681958&amp;parent-reqid=1602432454674678-656651024867696176000107-production-app-host-man-web-yp-380&amp;path=wizard&amp;text=как+создать+видеоурок+на+яндекс.учебнике&amp;wiz_type=vital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6824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8215100" cy="994172"/>
          </a:xfrm>
        </p:spPr>
        <p:txBody>
          <a:bodyPr>
            <a:normAutofit fontScale="90000"/>
          </a:bodyPr>
          <a:lstStyle/>
          <a:p>
            <a:r>
              <a:rPr lang="ru-RU" sz="4900" b="1" dirty="0"/>
              <a:t>Инструменты: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u="sng" dirty="0"/>
              <a:t>з</a:t>
            </a:r>
            <a:r>
              <a:rPr lang="ru-RU" sz="3100" b="1" u="sng" dirty="0" smtClean="0"/>
              <a:t>апись </a:t>
            </a:r>
            <a:r>
              <a:rPr lang="ru-RU" sz="3100" b="1" u="sng" dirty="0" err="1" smtClean="0"/>
              <a:t>видеоурока</a:t>
            </a:r>
            <a:r>
              <a:rPr lang="ru-RU" sz="3100" b="1" u="sng" dirty="0" smtClean="0"/>
              <a:t> с помощью документ-камеры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/>
          <a:srcRect t="67384" r="23011"/>
          <a:stretch/>
        </p:blipFill>
        <p:spPr bwMode="auto">
          <a:xfrm>
            <a:off x="628650" y="2846877"/>
            <a:ext cx="7697338" cy="24868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05281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571536"/>
            <a:ext cx="8122977" cy="994172"/>
          </a:xfrm>
        </p:spPr>
        <p:txBody>
          <a:bodyPr>
            <a:normAutofit fontScale="90000"/>
          </a:bodyPr>
          <a:lstStyle/>
          <a:p>
            <a:r>
              <a:rPr lang="ru-RU" sz="4900" b="1" dirty="0"/>
              <a:t>Инструменты: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u="sng" dirty="0"/>
              <a:t>з</a:t>
            </a:r>
            <a:r>
              <a:rPr lang="ru-RU" sz="3100" b="1" u="sng" dirty="0" smtClean="0"/>
              <a:t>апись </a:t>
            </a:r>
            <a:r>
              <a:rPr lang="ru-RU" sz="3100" b="1" u="sng" dirty="0" err="1" smtClean="0"/>
              <a:t>видеоурока</a:t>
            </a:r>
            <a:r>
              <a:rPr lang="ru-RU" sz="3100" b="1" u="sng" dirty="0" smtClean="0"/>
              <a:t> с помощью документ-камеры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4024" y="1982199"/>
            <a:ext cx="4180707" cy="2355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3588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74059" y="259307"/>
            <a:ext cx="8266278" cy="1730638"/>
          </a:xfrm>
        </p:spPr>
        <p:txBody>
          <a:bodyPr>
            <a:normAutofit/>
          </a:bodyPr>
          <a:lstStyle/>
          <a:p>
            <a:r>
              <a:rPr lang="ru-RU" b="1" dirty="0"/>
              <a:t>Инструменты: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800" b="1" u="sng" dirty="0"/>
              <a:t>з</a:t>
            </a:r>
            <a:r>
              <a:rPr lang="ru-RU" sz="2800" b="1" u="sng" dirty="0" smtClean="0"/>
              <a:t>апись </a:t>
            </a:r>
            <a:r>
              <a:rPr lang="ru-RU" sz="2800" b="1" u="sng" dirty="0" err="1" smtClean="0"/>
              <a:t>видеоурока</a:t>
            </a:r>
            <a:r>
              <a:rPr lang="ru-RU" sz="2800" b="1" u="sng" dirty="0" smtClean="0"/>
              <a:t> с помощью документ-камеры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06672" y="2766710"/>
            <a:ext cx="5100638" cy="3607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t="64683" r="69800"/>
          <a:stretch/>
        </p:blipFill>
        <p:spPr>
          <a:xfrm>
            <a:off x="0" y="1775062"/>
            <a:ext cx="3625773" cy="29989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648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Типы дистанционного обучения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3958" y="2226469"/>
            <a:ext cx="7041392" cy="3451853"/>
          </a:xfrm>
        </p:spPr>
        <p:txBody>
          <a:bodyPr>
            <a:normAutofit fontScale="92500" lnSpcReduction="20000"/>
          </a:bodyPr>
          <a:lstStyle/>
          <a:p>
            <a:r>
              <a:rPr lang="ru-RU" sz="2700" b="1" dirty="0"/>
              <a:t>Вариант 1. Синхронное обучение</a:t>
            </a:r>
            <a:endParaRPr lang="ru-RU" sz="2700" dirty="0"/>
          </a:p>
          <a:p>
            <a:pPr marL="808435" indent="-7143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видеоконференции;</a:t>
            </a:r>
          </a:p>
          <a:p>
            <a:pPr marL="808435" indent="-7143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чаты;</a:t>
            </a:r>
          </a:p>
          <a:p>
            <a:pPr marL="808435" indent="-7143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err="1" smtClean="0"/>
              <a:t>вебинары</a:t>
            </a:r>
            <a:endParaRPr lang="ru-RU" dirty="0" smtClean="0"/>
          </a:p>
          <a:p>
            <a:r>
              <a:rPr lang="ru-RU" sz="2700" b="1" dirty="0"/>
              <a:t>Вариант 2. Асинхронное обучение</a:t>
            </a:r>
          </a:p>
          <a:p>
            <a:pPr marL="808435" indent="-7143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видеозаписи </a:t>
            </a:r>
            <a:r>
              <a:rPr lang="ru-RU" dirty="0"/>
              <a:t>лекций</a:t>
            </a:r>
            <a:r>
              <a:rPr lang="ru-RU" dirty="0" smtClean="0"/>
              <a:t>;</a:t>
            </a:r>
          </a:p>
          <a:p>
            <a:pPr marL="808435" indent="-7143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задания на онлайн-платформах;</a:t>
            </a:r>
          </a:p>
          <a:p>
            <a:pPr marL="808435" indent="-71438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онлайн-курсы</a:t>
            </a:r>
          </a:p>
          <a:p>
            <a:r>
              <a:rPr lang="ru-RU" sz="2700" b="1" dirty="0"/>
              <a:t>Вариант 3. Смешанное обучение</a:t>
            </a:r>
          </a:p>
          <a:p>
            <a:pPr marL="736997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50" dirty="0"/>
              <a:t/>
            </a:r>
            <a:br>
              <a:rPr lang="ru-RU" sz="1650" dirty="0"/>
            </a:br>
            <a:endParaRPr lang="ru-RU" sz="1650" dirty="0"/>
          </a:p>
        </p:txBody>
      </p:sp>
    </p:spTree>
    <p:extLst>
      <p:ext uri="{BB962C8B-B14F-4D97-AF65-F5344CB8AC3E}">
        <p14:creationId xmlns="" xmlns:p14="http://schemas.microsoft.com/office/powerpoint/2010/main" val="404916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556" y="1076307"/>
            <a:ext cx="8464592" cy="47590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2671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8618" y="829955"/>
            <a:ext cx="8164522" cy="50795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4678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081" y="146762"/>
            <a:ext cx="8471847" cy="1325563"/>
          </a:xfrm>
        </p:spPr>
        <p:txBody>
          <a:bodyPr/>
          <a:lstStyle/>
          <a:p>
            <a:r>
              <a:rPr lang="ru-RU" b="1" dirty="0"/>
              <a:t>Инструменты: передача </a:t>
            </a:r>
            <a:r>
              <a:rPr lang="ru-RU" b="1" dirty="0" smtClean="0"/>
              <a:t>контента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081" y="1255594"/>
            <a:ext cx="8471847" cy="52543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u="sng" dirty="0" smtClean="0"/>
              <a:t>Документы и презентации </a:t>
            </a:r>
            <a:r>
              <a:rPr lang="en-US" b="1" u="sng" dirty="0" smtClean="0"/>
              <a:t>Google</a:t>
            </a:r>
          </a:p>
          <a:p>
            <a:pPr algn="just">
              <a:lnSpc>
                <a:spcPct val="100000"/>
              </a:lnSpc>
            </a:pPr>
            <a:r>
              <a:rPr lang="ru-RU" sz="2500" dirty="0" smtClean="0"/>
              <a:t>Простой и понятный интерфейс. Доступ к материалам по ссылке. Работать с документом можно как индивидуально, так и в группе. Недостатки: создан не для нужд образования, это просто хранилище документов. Бесплатный доступ</a:t>
            </a:r>
            <a:endParaRPr lang="ru-RU" sz="2500" dirty="0"/>
          </a:p>
          <a:p>
            <a:pPr marL="0" indent="0">
              <a:buNone/>
            </a:pPr>
            <a:r>
              <a:rPr lang="en-US" b="1" u="sng" dirty="0" err="1"/>
              <a:t>Nearpod</a:t>
            </a:r>
            <a:endParaRPr lang="en-US" b="1" u="sng" dirty="0"/>
          </a:p>
          <a:p>
            <a:pPr algn="just"/>
            <a:r>
              <a:rPr lang="ru-RU" sz="2500" dirty="0"/>
              <a:t>Это онлайн-платформа для создания презентаций с различными данными. Аудио, видео, изображения и документы. Созданную презентацию удобно смотреть со всех видов устройств, и каждый ученик может работать с материалом удалённо. Доступ к презентации осуществляется по ссылке, полученной учениками от учителя </a:t>
            </a:r>
            <a:r>
              <a:rPr lang="en-US" sz="2500" dirty="0">
                <a:hlinkClick r:id="rId2"/>
              </a:rPr>
              <a:t>https://nearpod.com</a:t>
            </a:r>
            <a:r>
              <a:rPr lang="ru-RU" sz="2500" dirty="0"/>
              <a:t> </a:t>
            </a:r>
          </a:p>
          <a:p>
            <a:pPr>
              <a:lnSpc>
                <a:spcPts val="1875"/>
              </a:lnSpc>
            </a:pPr>
            <a:endParaRPr lang="ru-RU" sz="1875" dirty="0"/>
          </a:p>
        </p:txBody>
      </p:sp>
    </p:spTree>
    <p:extLst>
      <p:ext uri="{BB962C8B-B14F-4D97-AF65-F5344CB8AC3E}">
        <p14:creationId xmlns="" xmlns:p14="http://schemas.microsoft.com/office/powerpoint/2010/main" val="269320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364" y="1269242"/>
            <a:ext cx="8625386" cy="50087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b="1" u="sng" dirty="0" smtClean="0"/>
              <a:t>Google </a:t>
            </a:r>
            <a:r>
              <a:rPr lang="en-US" b="1" u="sng" dirty="0" err="1" smtClean="0"/>
              <a:t>Classroon</a:t>
            </a:r>
            <a:endParaRPr lang="en-US" b="1" u="sng" dirty="0" smtClean="0"/>
          </a:p>
          <a:p>
            <a:pPr algn="just"/>
            <a:r>
              <a:rPr lang="ru-RU" sz="2500" dirty="0"/>
              <a:t>Платформа, которая позволяет полностью перевести обучение в онлайн, создавать занятия по темам, добавлять материалы, выдавать и проверять домашнее задание. Бесплатно, но по заявке от школы</a:t>
            </a:r>
          </a:p>
          <a:p>
            <a:pPr algn="just"/>
            <a:r>
              <a:rPr lang="ru-RU" sz="2500" dirty="0"/>
              <a:t>Нужно потратить время на обучение и изучение функционала платформы</a:t>
            </a:r>
          </a:p>
          <a:p>
            <a:pPr marL="0" indent="0" algn="just">
              <a:buNone/>
            </a:pPr>
            <a:r>
              <a:rPr lang="en-US" b="1" u="sng" dirty="0" err="1" smtClean="0"/>
              <a:t>Canva</a:t>
            </a:r>
            <a:endParaRPr lang="en-US" b="1" u="sng" dirty="0" smtClean="0"/>
          </a:p>
          <a:p>
            <a:pPr algn="just"/>
            <a:r>
              <a:rPr lang="ru-RU" sz="2500" dirty="0" smtClean="0"/>
              <a:t>Быстрое создание презентаций по шаблонам, ученики получают доступ по ссылке</a:t>
            </a:r>
          </a:p>
          <a:p>
            <a:pPr algn="just"/>
            <a:r>
              <a:rPr lang="ru-RU" sz="2500" dirty="0" smtClean="0"/>
              <a:t>Не </a:t>
            </a:r>
            <a:r>
              <a:rPr lang="ru-RU" sz="2500" dirty="0"/>
              <a:t>весь функционал доступен в </a:t>
            </a:r>
            <a:r>
              <a:rPr lang="ru-RU" sz="2500" dirty="0" smtClean="0"/>
              <a:t>бесплатной версии </a:t>
            </a:r>
            <a:r>
              <a:rPr lang="en-US" sz="2500" dirty="0">
                <a:hlinkClick r:id="rId2"/>
              </a:rPr>
              <a:t>https://</a:t>
            </a:r>
            <a:r>
              <a:rPr lang="en-US" sz="2500" dirty="0" smtClean="0">
                <a:hlinkClick r:id="rId2"/>
              </a:rPr>
              <a:t>www.canva.com</a:t>
            </a:r>
            <a:r>
              <a:rPr lang="ru-RU" sz="2500" dirty="0" smtClean="0"/>
              <a:t> </a:t>
            </a:r>
            <a:endParaRPr lang="ru-RU" sz="25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3114"/>
            <a:ext cx="8215100" cy="1325563"/>
          </a:xfrm>
        </p:spPr>
        <p:txBody>
          <a:bodyPr/>
          <a:lstStyle/>
          <a:p>
            <a:r>
              <a:rPr lang="ru-RU" b="1" dirty="0"/>
              <a:t>Инструменты: передача контента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9361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49" y="37575"/>
            <a:ext cx="8256043" cy="1325563"/>
          </a:xfrm>
        </p:spPr>
        <p:txBody>
          <a:bodyPr/>
          <a:lstStyle/>
          <a:p>
            <a:r>
              <a:rPr lang="ru-RU" b="1" dirty="0"/>
              <a:t>Инструменты: передача контента</a:t>
            </a:r>
            <a:endParaRPr lang="ru-RU" sz="28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308" y="982639"/>
            <a:ext cx="8625384" cy="5875361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ts val="2600"/>
              </a:lnSpc>
              <a:buNone/>
            </a:pPr>
            <a:r>
              <a:rPr lang="ru-RU" sz="3300" b="1" u="sng" dirty="0" smtClean="0"/>
              <a:t>Виртуальные доски     </a:t>
            </a:r>
          </a:p>
          <a:p>
            <a:pPr marL="0" indent="0">
              <a:lnSpc>
                <a:spcPts val="2600"/>
              </a:lnSpc>
              <a:buNone/>
            </a:pPr>
            <a:r>
              <a:rPr lang="ru-RU" sz="2900" u="sng" dirty="0" err="1" smtClean="0"/>
              <a:t>Miro</a:t>
            </a:r>
            <a:r>
              <a:rPr lang="ru-RU" sz="2900" u="sng" dirty="0"/>
              <a:t>, </a:t>
            </a:r>
            <a:r>
              <a:rPr lang="ru-RU" sz="2900" u="sng" dirty="0" err="1"/>
              <a:t>Bitpaper</a:t>
            </a:r>
            <a:r>
              <a:rPr lang="ru-RU" sz="2900" u="sng" dirty="0"/>
              <a:t>, </a:t>
            </a:r>
            <a:r>
              <a:rPr lang="ru-RU" sz="2900" u="sng" dirty="0" err="1"/>
              <a:t>Idroo</a:t>
            </a:r>
            <a:r>
              <a:rPr lang="ru-RU" sz="2900" u="sng" dirty="0"/>
              <a:t> </a:t>
            </a:r>
            <a:r>
              <a:rPr lang="ru-RU" sz="2900" dirty="0"/>
              <a:t> –  многофункциональны, каждая из них имеет свои особенности. Другие две  –  </a:t>
            </a:r>
            <a:r>
              <a:rPr lang="ru-RU" sz="2900" u="sng" dirty="0" err="1"/>
              <a:t>Padlet</a:t>
            </a:r>
            <a:r>
              <a:rPr lang="ru-RU" sz="2900" u="sng" dirty="0"/>
              <a:t>, </a:t>
            </a:r>
            <a:r>
              <a:rPr lang="ru-RU" sz="2900" u="sng" dirty="0" err="1"/>
              <a:t>Classroom</a:t>
            </a:r>
            <a:r>
              <a:rPr lang="ru-RU" sz="2900" u="sng" dirty="0"/>
              <a:t> </a:t>
            </a:r>
            <a:r>
              <a:rPr lang="ru-RU" sz="2900" dirty="0"/>
              <a:t>–подходят для решения визуальных задач на уроке</a:t>
            </a:r>
            <a:endParaRPr lang="ru-RU" sz="2900" u="sng" dirty="0">
              <a:solidFill>
                <a:srgbClr val="3333CC"/>
              </a:solidFill>
            </a:endParaRPr>
          </a:p>
          <a:p>
            <a:pPr algn="just">
              <a:lnSpc>
                <a:spcPts val="2500"/>
              </a:lnSpc>
            </a:pPr>
            <a:r>
              <a:rPr lang="ru-RU" sz="2900" dirty="0"/>
              <a:t>Их использование может решать самые разнообразные задачи: совместно выполнять упражнения и видеть действия друг друга, показывать стрелкой то место, на которое стоит обратить внимание, делать пометки, клеить </a:t>
            </a:r>
            <a:r>
              <a:rPr lang="ru-RU" sz="2900" dirty="0" err="1"/>
              <a:t>стикеры</a:t>
            </a:r>
            <a:r>
              <a:rPr lang="ru-RU" sz="2900" dirty="0"/>
              <a:t>, рисовать. На многие доски можно прикреплять ссылки, видео, картинки, таймер, их можно сохранить в виде картинок и использовать повторно, что не работает с обычной школьной доской. Таким образом, виртуальная доска по своей сути похожа на привычную нам реальную доску, но дополнительно открывает еще ряд возможностей, у каждой платформы они свои.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sz="2900" u="sng" dirty="0">
                <a:solidFill>
                  <a:srgbClr val="3333CC"/>
                </a:solidFill>
                <a:hlinkClick r:id="rId2"/>
              </a:rPr>
              <a:t>https://</a:t>
            </a:r>
            <a:r>
              <a:rPr lang="en-US" sz="2900" u="sng" dirty="0" smtClean="0">
                <a:solidFill>
                  <a:srgbClr val="3333CC"/>
                </a:solidFill>
                <a:hlinkClick r:id="rId2"/>
              </a:rPr>
              <a:t>skolki-project.com</a:t>
            </a:r>
            <a:endParaRPr lang="ru-RU" u="sng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845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35474" y="133113"/>
            <a:ext cx="7886700" cy="1325563"/>
          </a:xfrm>
        </p:spPr>
        <p:txBody>
          <a:bodyPr/>
          <a:lstStyle/>
          <a:p>
            <a:r>
              <a:rPr lang="ru-RU" b="1" dirty="0"/>
              <a:t>Инструменты: </a:t>
            </a:r>
            <a:r>
              <a:rPr lang="ru-RU" b="1" dirty="0" smtClean="0"/>
              <a:t>тесты и 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433" y="1255594"/>
            <a:ext cx="8434316" cy="5308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Wizer.Me</a:t>
            </a:r>
            <a:endParaRPr lang="en-US" b="1" u="sng" dirty="0">
              <a:hlinkClick r:id="rId2"/>
            </a:endParaRPr>
          </a:p>
          <a:p>
            <a:pPr algn="just"/>
            <a:r>
              <a:rPr lang="ru-RU" sz="2500" dirty="0"/>
              <a:t>Платформа для создания интерактивных листов. Ученику легче понять материал и проще его усвоить через выполнение интерактивных заданий. Они могут быть совершенно разнообразные — от выбора одного из вариантов ответа до прослушивания голосовых сообщений и создания учеником иллюстраций. Приложение имеет возможность готовить смешанные рабочие листы. Они включают теоретическую часть и материалы для проверки, выполнение которых </a:t>
            </a:r>
            <a:r>
              <a:rPr lang="ru-RU" sz="2500" dirty="0" smtClean="0"/>
              <a:t>автоматически оценивает </a:t>
            </a:r>
            <a:r>
              <a:rPr lang="ru-RU" sz="2500" dirty="0"/>
              <a:t>сервис</a:t>
            </a:r>
            <a:r>
              <a:rPr lang="ru-RU" sz="2500" dirty="0" smtClean="0"/>
              <a:t>.</a:t>
            </a:r>
          </a:p>
          <a:p>
            <a:pPr marL="0" indent="0" algn="just">
              <a:buNone/>
            </a:pPr>
            <a:r>
              <a:rPr lang="en-US" sz="2500" dirty="0" smtClean="0">
                <a:hlinkClick r:id="rId2"/>
              </a:rPr>
              <a:t>https</a:t>
            </a:r>
            <a:r>
              <a:rPr lang="en-US" sz="2500" dirty="0">
                <a:hlinkClick r:id="rId2"/>
              </a:rPr>
              <a:t>://www.wizer.me</a:t>
            </a:r>
            <a:r>
              <a:rPr lang="ru-RU" sz="2500" dirty="0"/>
              <a:t>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265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46762"/>
            <a:ext cx="7886700" cy="1325563"/>
          </a:xfrm>
        </p:spPr>
        <p:txBody>
          <a:bodyPr/>
          <a:lstStyle/>
          <a:p>
            <a:r>
              <a:rPr lang="ru-RU" b="1" dirty="0"/>
              <a:t>Инструменты: </a:t>
            </a:r>
            <a:r>
              <a:rPr lang="ru-RU" b="1" dirty="0" smtClean="0"/>
              <a:t>тесты и 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490" y="1173707"/>
            <a:ext cx="8475260" cy="56842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 smtClean="0"/>
              <a:t>Quizlet</a:t>
            </a:r>
            <a:r>
              <a:rPr lang="ru-RU" b="1" u="sng" dirty="0" smtClean="0">
                <a:solidFill>
                  <a:srgbClr val="3333CC"/>
                </a:solidFill>
              </a:rPr>
              <a:t> </a:t>
            </a:r>
            <a:r>
              <a:rPr lang="ru-RU" u="sng" dirty="0" smtClean="0">
                <a:solidFill>
                  <a:srgbClr val="3333CC"/>
                </a:solidFill>
              </a:rPr>
              <a:t> </a:t>
            </a:r>
          </a:p>
          <a:p>
            <a:pPr algn="just"/>
            <a:r>
              <a:rPr lang="ru-RU" sz="2500" dirty="0"/>
              <a:t>Создание игр и карточек, в которые можно добавлять звуки, изображения и текст. Ученики смогут эффективно готовиться к экзаменам и контрольным: сервис помогает заучивать материал, тренировать и проверять свою память в игровом режиме, слушать в правильном произношении слова и тексты в режиме заучивания, делиться карточками с одноклассниками или друзьями, увеличивать эффективность учебы с помощью изображений и аудио. </a:t>
            </a:r>
            <a:r>
              <a:rPr lang="ru-RU" sz="2500" u="sng" dirty="0">
                <a:hlinkClick r:id="rId2"/>
              </a:rPr>
              <a:t>https://quizlet.com/ru</a:t>
            </a:r>
            <a:endParaRPr lang="ru-RU" sz="2500" dirty="0"/>
          </a:p>
          <a:p>
            <a:pPr marL="0" indent="0">
              <a:buNone/>
            </a:pPr>
            <a:r>
              <a:rPr lang="en-US" b="1" u="sng" dirty="0" err="1"/>
              <a:t>Kahoot</a:t>
            </a:r>
            <a:endParaRPr lang="en-US" b="1" u="sng" dirty="0"/>
          </a:p>
          <a:p>
            <a:pPr>
              <a:lnSpc>
                <a:spcPts val="2600"/>
              </a:lnSpc>
            </a:pPr>
            <a:r>
              <a:rPr lang="ru-RU" sz="2500" dirty="0"/>
              <a:t>Бесплатный сервис для создания викторин, учитель видит статистику по каждому ученику  </a:t>
            </a:r>
            <a:endParaRPr lang="ru-RU" sz="2500" dirty="0" smtClean="0"/>
          </a:p>
          <a:p>
            <a:pPr marL="0" indent="0">
              <a:lnSpc>
                <a:spcPts val="2600"/>
              </a:lnSpc>
              <a:buNone/>
            </a:pPr>
            <a:r>
              <a:rPr lang="ru-RU" sz="2500" u="sng" dirty="0" smtClean="0">
                <a:hlinkClick r:id="rId3"/>
              </a:rPr>
              <a:t>https</a:t>
            </a:r>
            <a:r>
              <a:rPr lang="ru-RU" sz="2500" u="sng" dirty="0">
                <a:hlinkClick r:id="rId3"/>
              </a:rPr>
              <a:t>://te-st.ru/entries/kahoot-app</a:t>
            </a:r>
            <a:r>
              <a:rPr lang="ru-RU" sz="2500" u="sng" dirty="0" smtClean="0">
                <a:hlinkClick r:id="rId3"/>
              </a:rPr>
              <a:t>/</a:t>
            </a:r>
            <a:endParaRPr lang="ru-RU" sz="2500" dirty="0"/>
          </a:p>
        </p:txBody>
      </p:sp>
    </p:spTree>
    <p:extLst>
      <p:ext uri="{BB962C8B-B14F-4D97-AF65-F5344CB8AC3E}">
        <p14:creationId xmlns="" xmlns:p14="http://schemas.microsoft.com/office/powerpoint/2010/main" val="25341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Инструменты: тесты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024134"/>
            <a:ext cx="8286750" cy="38384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 smtClean="0"/>
              <a:t>Online</a:t>
            </a:r>
            <a:r>
              <a:rPr lang="ru-RU" b="1" u="sng" dirty="0" smtClean="0"/>
              <a:t> </a:t>
            </a:r>
            <a:r>
              <a:rPr lang="en-US" b="1" u="sng" dirty="0" smtClean="0"/>
              <a:t>Test Pad </a:t>
            </a:r>
            <a:endParaRPr lang="ru-RU" b="1" u="sng" dirty="0">
              <a:hlinkClick r:id="rId2"/>
            </a:endParaRPr>
          </a:p>
          <a:p>
            <a:pPr algn="just"/>
            <a:r>
              <a:rPr lang="ru-RU" sz="2500" dirty="0"/>
              <a:t>Конструктор тестов и диалоговых тренажёров с автоматической </a:t>
            </a:r>
            <a:r>
              <a:rPr lang="ru-RU" sz="2500" dirty="0" smtClean="0"/>
              <a:t>статистикой. Есть онлайн-</a:t>
            </a:r>
            <a:r>
              <a:rPr lang="ru-RU" sz="2500" dirty="0" err="1" smtClean="0"/>
              <a:t>квесты</a:t>
            </a:r>
            <a:r>
              <a:rPr lang="ru-RU" sz="2500" dirty="0" smtClean="0"/>
              <a:t>, диалоги и сценарии дистанционных уроков </a:t>
            </a:r>
            <a:r>
              <a:rPr lang="en-US" sz="2500" dirty="0">
                <a:hlinkClick r:id="rId2"/>
              </a:rPr>
              <a:t>onlinetestpad.com</a:t>
            </a:r>
            <a:endParaRPr lang="ru-RU" sz="2500" dirty="0"/>
          </a:p>
          <a:p>
            <a:pPr marL="0" indent="0">
              <a:buNone/>
            </a:pPr>
            <a:r>
              <a:rPr lang="en-US" b="1" u="sng" dirty="0"/>
              <a:t>learning</a:t>
            </a:r>
            <a:r>
              <a:rPr lang="ru-RU" b="1" u="sng" dirty="0"/>
              <a:t>А</a:t>
            </a:r>
            <a:r>
              <a:rPr lang="en-US" b="1" u="sng" dirty="0" err="1"/>
              <a:t>pps</a:t>
            </a:r>
            <a:endParaRPr lang="ru-RU" b="1" u="sng" dirty="0"/>
          </a:p>
          <a:p>
            <a:r>
              <a:rPr lang="ru-RU" sz="2500" dirty="0"/>
              <a:t>Сервис для сборки интерактивных упражнений </a:t>
            </a:r>
            <a:r>
              <a:rPr lang="en-US" sz="2500" dirty="0">
                <a:hlinkClick r:id="rId3"/>
              </a:rPr>
              <a:t>https://learningapps.org</a:t>
            </a:r>
            <a:r>
              <a:rPr lang="ru-RU" sz="2500" dirty="0"/>
              <a:t> </a:t>
            </a:r>
          </a:p>
          <a:p>
            <a:pPr marL="0" indent="0">
              <a:buNone/>
            </a:pPr>
            <a:endParaRPr lang="ru-RU" sz="2250" b="1" u="sng" dirty="0" smtClean="0"/>
          </a:p>
        </p:txBody>
      </p:sp>
    </p:spTree>
    <p:extLst>
      <p:ext uri="{BB962C8B-B14F-4D97-AF65-F5344CB8AC3E}">
        <p14:creationId xmlns="" xmlns:p14="http://schemas.microsoft.com/office/powerpoint/2010/main" val="203464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184" y="92169"/>
            <a:ext cx="7886700" cy="1325563"/>
          </a:xfrm>
        </p:spPr>
        <p:txBody>
          <a:bodyPr/>
          <a:lstStyle/>
          <a:p>
            <a:r>
              <a:rPr lang="ru-RU" b="1" dirty="0"/>
              <a:t>Инструменты: тесты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727" y="1091818"/>
            <a:ext cx="8379727" cy="56842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Google </a:t>
            </a:r>
            <a:r>
              <a:rPr lang="ru-RU" b="1" u="sng" dirty="0"/>
              <a:t>Формы</a:t>
            </a:r>
            <a:endParaRPr lang="ru-RU" b="1" u="sng" dirty="0">
              <a:hlinkClick r:id="rId2"/>
            </a:endParaRPr>
          </a:p>
          <a:p>
            <a:pPr algn="just">
              <a:lnSpc>
                <a:spcPts val="2600"/>
              </a:lnSpc>
            </a:pPr>
            <a:r>
              <a:rPr lang="ru-RU" sz="2500" dirty="0"/>
              <a:t>Один из самых удобных и популярных сервисов по созданию тестов, викторин, форм регистраций и сбора данных. Он позволяет давать развёрнутые ответы без ограничения символов, времени и доступа к прохождению и проверять результаты в автоматическом или ручном режиме. Создание форм позволяет автоматизировать работу, проводить диагностику и получать мгновенные результаты.</a:t>
            </a:r>
          </a:p>
          <a:p>
            <a:pPr marL="0" indent="0" algn="just">
              <a:lnSpc>
                <a:spcPts val="2600"/>
              </a:lnSpc>
              <a:buNone/>
            </a:pPr>
            <a:r>
              <a:rPr lang="en-US" sz="2500" u="sng" dirty="0">
                <a:hlinkClick r:id="rId3"/>
              </a:rPr>
              <a:t>https://www.google.ru/intl/ru/forms/about/</a:t>
            </a:r>
            <a:endParaRPr lang="ru-RU" sz="2500" u="sng" dirty="0"/>
          </a:p>
          <a:p>
            <a:pPr marL="0" indent="0">
              <a:lnSpc>
                <a:spcPts val="2600"/>
              </a:lnSpc>
              <a:buNone/>
            </a:pPr>
            <a:r>
              <a:rPr lang="ru-RU" b="1" u="sng" dirty="0"/>
              <a:t>Яндекс Формы </a:t>
            </a:r>
          </a:p>
          <a:p>
            <a:pPr algn="just">
              <a:lnSpc>
                <a:spcPts val="2600"/>
              </a:lnSpc>
            </a:pPr>
            <a:r>
              <a:rPr lang="ru-RU" sz="2500" dirty="0"/>
              <a:t>Удобный и интуитивно понятный способ для создания опросов и получения обратной связи. </a:t>
            </a:r>
            <a:endParaRPr lang="ru-RU" sz="2500" dirty="0">
              <a:hlinkClick r:id="rId2"/>
            </a:endParaRPr>
          </a:p>
          <a:p>
            <a:pPr marL="0" indent="0">
              <a:lnSpc>
                <a:spcPts val="2600"/>
              </a:lnSpc>
              <a:buNone/>
            </a:pPr>
            <a:r>
              <a:rPr lang="en-US" sz="2500" dirty="0">
                <a:hlinkClick r:id="rId4"/>
              </a:rPr>
              <a:t>https://yandex.ru/forms</a:t>
            </a:r>
            <a:r>
              <a:rPr lang="en-US" sz="2500" dirty="0" smtClean="0">
                <a:hlinkClick r:id="rId4"/>
              </a:rPr>
              <a:t>/</a:t>
            </a:r>
            <a:r>
              <a:rPr lang="en-US" sz="2500" dirty="0" smtClean="0"/>
              <a:t> </a:t>
            </a:r>
            <a:endParaRPr lang="ru-RU" sz="2500" dirty="0"/>
          </a:p>
        </p:txBody>
      </p:sp>
    </p:spTree>
    <p:extLst>
      <p:ext uri="{BB962C8B-B14F-4D97-AF65-F5344CB8AC3E}">
        <p14:creationId xmlns="" xmlns:p14="http://schemas.microsoft.com/office/powerpoint/2010/main" val="267917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24184" y="154124"/>
            <a:ext cx="7886700" cy="994172"/>
          </a:xfrm>
        </p:spPr>
        <p:txBody>
          <a:bodyPr/>
          <a:lstStyle/>
          <a:p>
            <a:r>
              <a:rPr lang="ru-RU" b="1" dirty="0"/>
              <a:t>Инструменты: т</a:t>
            </a:r>
            <a:r>
              <a:rPr lang="ru-RU" b="1" dirty="0" smtClean="0"/>
              <a:t>есты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2137" y="1148296"/>
            <a:ext cx="8407021" cy="5266155"/>
          </a:xfrm>
        </p:spPr>
        <p:txBody>
          <a:bodyPr>
            <a:normAutofit/>
          </a:bodyPr>
          <a:lstStyle/>
          <a:p>
            <a:pPr marL="0" indent="0">
              <a:lnSpc>
                <a:spcPts val="2600"/>
              </a:lnSpc>
              <a:buNone/>
            </a:pPr>
            <a:r>
              <a:rPr lang="en-US" b="1" u="sng" dirty="0"/>
              <a:t>Learnis</a:t>
            </a:r>
            <a:r>
              <a:rPr lang="ru-RU" b="1" u="sng" dirty="0"/>
              <a:t> </a:t>
            </a:r>
            <a:endParaRPr lang="ru-RU" b="1" u="sng" dirty="0">
              <a:hlinkClick r:id="rId2"/>
            </a:endParaRPr>
          </a:p>
          <a:p>
            <a:pPr algn="just">
              <a:lnSpc>
                <a:spcPts val="2600"/>
              </a:lnSpc>
            </a:pPr>
            <a:r>
              <a:rPr lang="ru-RU" sz="2500" dirty="0"/>
              <a:t>Образовательная платформа с возможностью создавать </a:t>
            </a:r>
            <a:r>
              <a:rPr lang="ru-RU" sz="2500" dirty="0" err="1"/>
              <a:t>квесты</a:t>
            </a:r>
            <a:r>
              <a:rPr lang="ru-RU" sz="2500" dirty="0"/>
              <a:t>, устраивать викторины и придумывать терминологические игры. </a:t>
            </a:r>
            <a:r>
              <a:rPr lang="ru-RU" sz="2500" dirty="0" smtClean="0"/>
              <a:t>Игры </a:t>
            </a:r>
            <a:r>
              <a:rPr lang="ru-RU" sz="2500" dirty="0"/>
              <a:t>в Learnis подойдут для любого предмета, а создавать и проходить </a:t>
            </a:r>
            <a:r>
              <a:rPr lang="ru-RU" sz="2500" dirty="0" err="1"/>
              <a:t>квесты</a:t>
            </a:r>
            <a:r>
              <a:rPr lang="ru-RU" sz="2500" dirty="0"/>
              <a:t> можно как на компьютере, так и на смартфоне</a:t>
            </a:r>
            <a:r>
              <a:rPr lang="ru-RU" sz="2500" dirty="0" smtClean="0"/>
              <a:t>.</a:t>
            </a:r>
            <a:r>
              <a:rPr lang="en-US" sz="2500" dirty="0" smtClean="0"/>
              <a:t> </a:t>
            </a:r>
            <a:r>
              <a:rPr lang="ru-RU" sz="2500" dirty="0"/>
              <a:t>За счет игровых технологий повышается мотивация учащихся. Платформа Learnis работает на всех интерактивных </a:t>
            </a:r>
            <a:r>
              <a:rPr lang="ru-RU" sz="2500" dirty="0" smtClean="0"/>
              <a:t>досках</a:t>
            </a:r>
            <a:r>
              <a:rPr lang="ru-RU" sz="2500" dirty="0"/>
              <a:t>. Подходит для учителей любых предметных </a:t>
            </a:r>
            <a:r>
              <a:rPr lang="ru-RU" sz="2500" dirty="0" smtClean="0"/>
              <a:t>областей</a:t>
            </a:r>
            <a:r>
              <a:rPr lang="ru-RU" sz="2500" dirty="0"/>
              <a:t>. Игры можно использовать на групповых или индивидуальных учебных занятиях, а также в качестве домашнего задания  </a:t>
            </a:r>
            <a:r>
              <a:rPr lang="en-US" sz="2500" dirty="0">
                <a:hlinkClick r:id="rId2"/>
              </a:rPr>
              <a:t>https://www.learnis.ru/create.html</a:t>
            </a:r>
            <a:r>
              <a:rPr lang="ru-RU" sz="2500" dirty="0"/>
              <a:t> </a:t>
            </a:r>
          </a:p>
          <a:p>
            <a:pPr algn="just"/>
            <a:endParaRPr lang="ru-RU" sz="1875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670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209" y="353172"/>
            <a:ext cx="8325135" cy="126152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Планирование </a:t>
            </a:r>
            <a:br>
              <a:rPr lang="ru-RU" b="1" dirty="0" smtClean="0"/>
            </a:br>
            <a:r>
              <a:rPr lang="ru-RU" sz="2800" b="1" u="sng" dirty="0"/>
              <a:t>Цели и задачи на весь период дистанционного обучения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1" y="1614702"/>
            <a:ext cx="7886700" cy="46769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500" dirty="0"/>
              <a:t>Поставьте реалистичные цели и задачи на период дистанционного обучения, например: освоить материал, запланированный по учебной программе, научить детей работать с онлайн-инструментами, просто занять учеников в первую половину дня и т. д.</a:t>
            </a:r>
          </a:p>
          <a:p>
            <a:pPr marL="0" indent="0" algn="just">
              <a:buNone/>
            </a:pPr>
            <a:r>
              <a:rPr lang="ru-RU" sz="2500" dirty="0"/>
              <a:t>В зависимости от цели вы будете планировать обучение, подбирать сценарии и инструменты работы.</a:t>
            </a:r>
          </a:p>
          <a:p>
            <a:pPr marL="0" indent="0" algn="just">
              <a:buNone/>
            </a:pPr>
            <a:r>
              <a:rPr lang="ru-RU" sz="2500" dirty="0"/>
              <a:t>Вашей личной целью на это период может стать получение опыта, который вы сможете и дальше использовать в стандартном процессе обучения (например, при работе с часто болеющими детьми).</a:t>
            </a:r>
          </a:p>
        </p:txBody>
      </p:sp>
    </p:spTree>
    <p:extLst>
      <p:ext uri="{BB962C8B-B14F-4D97-AF65-F5344CB8AC3E}">
        <p14:creationId xmlns="" xmlns:p14="http://schemas.microsoft.com/office/powerpoint/2010/main" val="426166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Инструменты: тесты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555845"/>
            <a:ext cx="7886700" cy="4763068"/>
          </a:xfrm>
        </p:spPr>
        <p:txBody>
          <a:bodyPr/>
          <a:lstStyle/>
          <a:p>
            <a:pPr marL="0" indent="0">
              <a:lnSpc>
                <a:spcPts val="2600"/>
              </a:lnSpc>
              <a:buNone/>
            </a:pPr>
            <a:r>
              <a:rPr lang="ru-RU" b="1" u="sng" dirty="0" err="1"/>
              <a:t>Umaigra</a:t>
            </a:r>
            <a:endParaRPr lang="ru-RU" b="1" u="sng" dirty="0"/>
          </a:p>
          <a:p>
            <a:pPr algn="just">
              <a:lnSpc>
                <a:spcPts val="2600"/>
              </a:lnSpc>
            </a:pPr>
            <a:r>
              <a:rPr lang="ru-RU" sz="2500" dirty="0"/>
              <a:t>Представляет собой интернет-проект дистанционного обучения, основанный на многолетнем опыте </a:t>
            </a:r>
            <a:r>
              <a:rPr lang="ru-RU" sz="2500" u="sng" dirty="0">
                <a:hlinkClick r:id="rId2"/>
              </a:rPr>
              <a:t>Umapalata.com</a:t>
            </a:r>
            <a:r>
              <a:rPr lang="ru-RU" sz="2500" dirty="0"/>
              <a:t> в разработке учебных программ для школ, предлагает новую онлайновую систему для создания, публикации и выполнения дидактических игр для </a:t>
            </a:r>
            <a:r>
              <a:rPr lang="ru-RU" sz="2500" dirty="0" smtClean="0"/>
              <a:t>детей.</a:t>
            </a:r>
            <a:endParaRPr lang="en-US" sz="2500" dirty="0" smtClean="0"/>
          </a:p>
          <a:p>
            <a:pPr marL="0" indent="0" algn="just">
              <a:lnSpc>
                <a:spcPts val="2600"/>
              </a:lnSpc>
              <a:buNone/>
            </a:pPr>
            <a:r>
              <a:rPr lang="ru-RU" sz="2500" u="sng" dirty="0" smtClean="0">
                <a:hlinkClick r:id="rId3"/>
              </a:rPr>
              <a:t>http</a:t>
            </a:r>
            <a:r>
              <a:rPr lang="ru-RU" sz="2500" u="sng" dirty="0">
                <a:hlinkClick r:id="rId3"/>
              </a:rPr>
              <a:t>://www.umapalata.com/ui_ru/home.asp</a:t>
            </a:r>
            <a:endParaRPr lang="ru-RU" sz="2500" dirty="0"/>
          </a:p>
          <a:p>
            <a:pPr marL="0" indent="0">
              <a:lnSpc>
                <a:spcPts val="2600"/>
              </a:lnSpc>
              <a:buNone/>
            </a:pPr>
            <a:endParaRPr lang="ru-RU" b="1" u="sng" dirty="0" smtClean="0"/>
          </a:p>
          <a:p>
            <a:pPr marL="0" indent="0">
              <a:lnSpc>
                <a:spcPts val="2600"/>
              </a:lnSpc>
              <a:buNone/>
            </a:pPr>
            <a:r>
              <a:rPr lang="en-US" b="1" u="sng" dirty="0" err="1" smtClean="0"/>
              <a:t>Classcraft</a:t>
            </a:r>
            <a:r>
              <a:rPr lang="en-US" sz="2400" b="1" u="sng" dirty="0" smtClean="0"/>
              <a:t> </a:t>
            </a:r>
            <a:r>
              <a:rPr lang="ru-RU" sz="2400" b="1" u="sng" dirty="0" smtClean="0"/>
              <a:t> </a:t>
            </a:r>
            <a:endParaRPr lang="ru-RU" sz="2400" b="1" u="sng" dirty="0"/>
          </a:p>
          <a:p>
            <a:pPr algn="just">
              <a:lnSpc>
                <a:spcPts val="2600"/>
              </a:lnSpc>
            </a:pPr>
            <a:r>
              <a:rPr lang="ru-RU" sz="2500" u="sng" dirty="0">
                <a:hlinkClick r:id="rId4"/>
              </a:rPr>
              <a:t>https://www.classcraft.com/ru/</a:t>
            </a:r>
            <a:endParaRPr lang="ru-RU" sz="25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9485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0087" y="1690689"/>
            <a:ext cx="5132304" cy="30703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35309" y="4025937"/>
            <a:ext cx="4627018" cy="27867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Обратная связь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70080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7830" y="370036"/>
            <a:ext cx="5225867" cy="31303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1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21373" y="3540329"/>
            <a:ext cx="5131649" cy="31524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419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675" y="151084"/>
            <a:ext cx="4539956" cy="32881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4496" y="2906973"/>
            <a:ext cx="6333810" cy="38640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558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083" y="243633"/>
            <a:ext cx="6233210" cy="38370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08688" y="3182733"/>
            <a:ext cx="5784705" cy="35592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0343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1834736"/>
          </a:xfrm>
        </p:spPr>
        <p:txBody>
          <a:bodyPr>
            <a:noAutofit/>
          </a:bodyPr>
          <a:lstStyle/>
          <a:p>
            <a:r>
              <a:rPr lang="ru-RU" b="1" dirty="0" smtClean="0"/>
              <a:t>Путеводитель </a:t>
            </a:r>
            <a:br>
              <a:rPr lang="ru-RU" b="1" dirty="0" smtClean="0"/>
            </a:br>
            <a:r>
              <a:rPr lang="ru-RU" b="1" dirty="0" smtClean="0"/>
              <a:t>по цифровым инструментам для учителей от Яндекс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28650" y="3679463"/>
            <a:ext cx="7990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hlinkClick r:id="rId2"/>
              </a:rPr>
              <a:t>https://initiative.yandex.ru/projects/teachers/</a:t>
            </a:r>
            <a:r>
              <a:rPr lang="ru-RU" sz="3200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97545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32012" y="230342"/>
            <a:ext cx="8512790" cy="99417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Планирование </a:t>
            </a:r>
            <a:br>
              <a:rPr lang="ru-RU" b="1" dirty="0" smtClean="0"/>
            </a:br>
            <a:r>
              <a:rPr lang="ru-RU" sz="2800" b="1" u="sng" dirty="0"/>
              <a:t>Долгосрочное планирование (корректировка учебного плана</a:t>
            </a:r>
            <a:r>
              <a:rPr lang="ru-RU" sz="2700" b="1" u="sng" dirty="0"/>
              <a:t>)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2012" y="1274535"/>
            <a:ext cx="8748215" cy="364633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500" dirty="0"/>
              <a:t>Определите, все ли ученики класса могут перейти на обучение в дистанционном формате: готовы ли родители оставить детей дома, какие технические возможности (наличие компьютера, доступ к интернету) есть у учеников.</a:t>
            </a:r>
          </a:p>
          <a:p>
            <a:pPr marL="0" indent="0" algn="just">
              <a:buNone/>
            </a:pPr>
            <a:r>
              <a:rPr lang="ru-RU" sz="2500" dirty="0"/>
              <a:t>По возможности откажитесь или сведите к минимуму изучение нового материала, сосредоточьтесь на повторении ранее пройденного. Если это невозможно, попробуйте в период дистанционного обучения разбирать более простые темы. Эта рекомендация касается в первую очередь учеников начальной школы, которым сложно самостоятельно осваивать новый материал.</a:t>
            </a:r>
          </a:p>
          <a:p>
            <a:pPr marL="0" indent="0" algn="just">
              <a:buNone/>
            </a:pPr>
            <a:r>
              <a:rPr lang="ru-RU" sz="2500" dirty="0"/>
              <a:t>Когда вы определитесь с материалом, который будете изучать в период карантина, подумайте, как лучше разбить это материал на блоки, в какой логике оптимально с ним работать.</a:t>
            </a:r>
          </a:p>
        </p:txBody>
      </p:sp>
    </p:spTree>
    <p:extLst>
      <p:ext uri="{BB962C8B-B14F-4D97-AF65-F5344CB8AC3E}">
        <p14:creationId xmlns="" xmlns:p14="http://schemas.microsoft.com/office/powerpoint/2010/main" val="391626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116" y="411174"/>
            <a:ext cx="8276514" cy="155410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Планирование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800" b="1" u="sng" dirty="0"/>
              <a:t>Учебная неделя (чек-лист материалов на неделю для учителя и план работы для учеников)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842" y="1828800"/>
            <a:ext cx="8550322" cy="450376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Для учителя</a:t>
            </a:r>
          </a:p>
          <a:p>
            <a:pPr indent="166688" algn="just">
              <a:buFont typeface="Wingdings" panose="05000000000000000000" pitchFamily="2" charset="2"/>
              <a:buChar char="ü"/>
            </a:pPr>
            <a:r>
              <a:rPr lang="ru-RU" sz="2700" dirty="0"/>
              <a:t> Расписание обязательных </a:t>
            </a:r>
            <a:r>
              <a:rPr lang="ru-RU" sz="2700" dirty="0" err="1"/>
              <a:t>видеоуроков</a:t>
            </a:r>
            <a:r>
              <a:rPr lang="ru-RU" sz="2700" dirty="0"/>
              <a:t> на неделю</a:t>
            </a:r>
          </a:p>
          <a:p>
            <a:pPr indent="166688" algn="just">
              <a:buFont typeface="Wingdings" panose="05000000000000000000" pitchFamily="2" charset="2"/>
              <a:buChar char="ü"/>
            </a:pPr>
            <a:r>
              <a:rPr lang="ru-RU" sz="2700" dirty="0"/>
              <a:t> Материалы для </a:t>
            </a:r>
            <a:r>
              <a:rPr lang="ru-RU" sz="2700" dirty="0" err="1"/>
              <a:t>видеоуроков</a:t>
            </a:r>
            <a:r>
              <a:rPr lang="ru-RU" sz="2700" dirty="0"/>
              <a:t>: презентации, ссылки на дополнительные задания, видеоролики и т.д.</a:t>
            </a:r>
          </a:p>
          <a:p>
            <a:pPr indent="166688" algn="just">
              <a:buFont typeface="Wingdings" panose="05000000000000000000" pitchFamily="2" charset="2"/>
              <a:buChar char="ü"/>
            </a:pPr>
            <a:r>
              <a:rPr lang="ru-RU" sz="2700" dirty="0"/>
              <a:t> Тесты и проверочные работы, ссылки на ресурсы с тренажерами для проверки знаний</a:t>
            </a:r>
          </a:p>
          <a:p>
            <a:pPr indent="166688" algn="just">
              <a:buFont typeface="Wingdings" panose="05000000000000000000" pitchFamily="2" charset="2"/>
              <a:buChar char="ü"/>
            </a:pPr>
            <a:r>
              <a:rPr lang="ru-RU" sz="2700" dirty="0"/>
              <a:t> Материалы для самостоятельной проработки: ссылки на онлайн-упражнения, записи лекций, страницы в учебниках и т.д.</a:t>
            </a:r>
          </a:p>
          <a:p>
            <a:pPr indent="166688" algn="just">
              <a:buFont typeface="Wingdings" panose="05000000000000000000" pitchFamily="2" charset="2"/>
              <a:buChar char="ü"/>
            </a:pPr>
            <a:r>
              <a:rPr lang="ru-RU" sz="2700" dirty="0"/>
              <a:t> Расписание сроков сдачи заданий</a:t>
            </a:r>
          </a:p>
          <a:p>
            <a:pPr indent="166688" algn="just">
              <a:buFont typeface="Wingdings" panose="05000000000000000000" pitchFamily="2" charset="2"/>
              <a:buChar char="ü"/>
            </a:pPr>
            <a:r>
              <a:rPr lang="ru-RU" sz="2700" dirty="0"/>
              <a:t> Расписание и способ контактов с родителями (если нужно)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7407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28650" y="432677"/>
            <a:ext cx="7886700" cy="122058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Планирование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800" b="1" u="sng" dirty="0"/>
              <a:t>Учебная неделя (чек-лист материалов на неделю для учителя и план работы для учеников)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910687"/>
            <a:ext cx="7886700" cy="382494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Для учеников</a:t>
            </a:r>
          </a:p>
          <a:p>
            <a:pPr indent="227410" algn="just">
              <a:buFont typeface="Wingdings" panose="05000000000000000000" pitchFamily="2" charset="2"/>
              <a:buChar char="ü"/>
            </a:pPr>
            <a:r>
              <a:rPr lang="ru-RU" sz="2500" dirty="0"/>
              <a:t>расписание обязательных </a:t>
            </a:r>
            <a:r>
              <a:rPr lang="ru-RU" sz="2500" dirty="0" err="1"/>
              <a:t>видеоуроков</a:t>
            </a:r>
            <a:r>
              <a:rPr lang="ru-RU" sz="2500" dirty="0"/>
              <a:t>;</a:t>
            </a:r>
          </a:p>
          <a:p>
            <a:pPr indent="227410" algn="just">
              <a:buFont typeface="Wingdings" panose="05000000000000000000" pitchFamily="2" charset="2"/>
              <a:buChar char="ü"/>
            </a:pPr>
            <a:r>
              <a:rPr lang="ru-RU" sz="2500" dirty="0"/>
              <a:t>ссылки на трансляции и платформы проведения </a:t>
            </a:r>
            <a:r>
              <a:rPr lang="ru-RU" sz="2500" dirty="0" err="1"/>
              <a:t>видеоуроков</a:t>
            </a:r>
            <a:r>
              <a:rPr lang="ru-RU" sz="2500" dirty="0"/>
              <a:t>;</a:t>
            </a:r>
          </a:p>
          <a:p>
            <a:pPr indent="227410" algn="just">
              <a:buFont typeface="Wingdings" panose="05000000000000000000" pitchFamily="2" charset="2"/>
              <a:buChar char="ü"/>
            </a:pPr>
            <a:r>
              <a:rPr lang="ru-RU" sz="2500" dirty="0"/>
              <a:t>рекомендуемые даты и время для начала выполнения заданий на самостоятельную проработку материала либо д/з;</a:t>
            </a:r>
          </a:p>
          <a:p>
            <a:pPr indent="227410" algn="just">
              <a:buFont typeface="Wingdings" panose="05000000000000000000" pitchFamily="2" charset="2"/>
              <a:buChar char="ü"/>
            </a:pPr>
            <a:r>
              <a:rPr lang="ru-RU" sz="2500" dirty="0"/>
              <a:t>сроки и способ сдачи выполненных заданий;</a:t>
            </a:r>
          </a:p>
          <a:p>
            <a:pPr indent="227410" algn="just">
              <a:buFont typeface="Wingdings" panose="05000000000000000000" pitchFamily="2" charset="2"/>
              <a:buChar char="ü"/>
            </a:pPr>
            <a:r>
              <a:rPr lang="ru-RU" sz="2500" dirty="0"/>
              <a:t>ссылки на учебные материалы.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78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Планирование дистанционного </a:t>
            </a:r>
            <a:r>
              <a:rPr lang="ru-RU" b="1" dirty="0" smtClean="0"/>
              <a:t>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50" y="1857980"/>
            <a:ext cx="8215100" cy="4147035"/>
          </a:xfrm>
        </p:spPr>
        <p:txBody>
          <a:bodyPr/>
          <a:lstStyle/>
          <a:p>
            <a:pPr marL="0" indent="0">
              <a:buNone/>
            </a:pPr>
            <a:endParaRPr lang="ru-RU" b="1" u="sng" dirty="0" smtClean="0"/>
          </a:p>
          <a:p>
            <a:pPr marL="0" indent="0">
              <a:buNone/>
            </a:pPr>
            <a:r>
              <a:rPr lang="ru-RU" b="1" u="sng" dirty="0" smtClean="0"/>
              <a:t>Составление </a:t>
            </a:r>
            <a:r>
              <a:rPr lang="ru-RU" b="1" u="sng" dirty="0"/>
              <a:t>расписания </a:t>
            </a:r>
            <a:r>
              <a:rPr lang="ru-RU" b="1" u="sng" dirty="0" smtClean="0"/>
              <a:t>занятий</a:t>
            </a:r>
            <a:endParaRPr lang="ru-RU" u="sng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b="1" u="sng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/>
              <a:t>В расписание стоит включить:</a:t>
            </a:r>
            <a:endParaRPr lang="ru-RU" dirty="0"/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dirty="0"/>
              <a:t> </a:t>
            </a:r>
            <a:r>
              <a:rPr lang="ru-RU" sz="2500" dirty="0"/>
              <a:t>время проведения видеоконференций (онлайн-трансляций, </a:t>
            </a:r>
            <a:r>
              <a:rPr lang="ru-RU" sz="2500" dirty="0" err="1"/>
              <a:t>вебинаров</a:t>
            </a:r>
            <a:r>
              <a:rPr lang="ru-RU" sz="2500" dirty="0"/>
              <a:t>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500" dirty="0"/>
              <a:t> время на контрольные работы (тесты, проекты);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500" dirty="0"/>
              <a:t> даты сдачи и приема домашних заданий.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5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6400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28650" y="333806"/>
            <a:ext cx="7886700" cy="994172"/>
          </a:xfrm>
        </p:spPr>
        <p:txBody>
          <a:bodyPr>
            <a:normAutofit/>
          </a:bodyPr>
          <a:lstStyle/>
          <a:p>
            <a:r>
              <a:rPr lang="ru-RU" b="1" dirty="0"/>
              <a:t>Планирование </a:t>
            </a:r>
            <a:r>
              <a:rPr lang="ru-RU" b="1" dirty="0" smtClean="0"/>
              <a:t>ДО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86284397"/>
              </p:ext>
            </p:extLst>
          </p:nvPr>
        </p:nvGraphicFramePr>
        <p:xfrm>
          <a:off x="628649" y="1589588"/>
          <a:ext cx="8092269" cy="4815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6546">
                  <a:extLst>
                    <a:ext uri="{9D8B030D-6E8A-4147-A177-3AD203B41FA5}">
                      <a16:colId xmlns="" xmlns:a16="http://schemas.microsoft.com/office/drawing/2014/main" val="2086443124"/>
                    </a:ext>
                  </a:extLst>
                </a:gridCol>
                <a:gridCol w="4017366">
                  <a:extLst>
                    <a:ext uri="{9D8B030D-6E8A-4147-A177-3AD203B41FA5}">
                      <a16:colId xmlns="" xmlns:a16="http://schemas.microsoft.com/office/drawing/2014/main" val="3699443688"/>
                    </a:ext>
                  </a:extLst>
                </a:gridCol>
                <a:gridCol w="2388357">
                  <a:extLst>
                    <a:ext uri="{9D8B030D-6E8A-4147-A177-3AD203B41FA5}">
                      <a16:colId xmlns="" xmlns:a16="http://schemas.microsoft.com/office/drawing/2014/main" val="640173257"/>
                    </a:ext>
                  </a:extLst>
                </a:gridCol>
              </a:tblGrid>
              <a:tr h="29452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Название </a:t>
                      </a:r>
                      <a:endParaRPr lang="ru-RU" sz="1800" b="1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Преимущества </a:t>
                      </a:r>
                      <a:endParaRPr lang="ru-RU" sz="18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Недостатки </a:t>
                      </a:r>
                      <a:endParaRPr lang="ru-RU" sz="1800" b="1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2007728637"/>
                  </a:ext>
                </a:extLst>
              </a:tr>
              <a:tr h="1815579">
                <a:tc>
                  <a:txBody>
                    <a:bodyPr/>
                    <a:lstStyle/>
                    <a:p>
                      <a:r>
                        <a:rPr lang="en-US" sz="25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Google </a:t>
                      </a:r>
                      <a:r>
                        <a:rPr lang="ru-RU" sz="25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Календарь</a:t>
                      </a:r>
                      <a:endParaRPr lang="ru-RU" sz="25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Можно завести календарь для каждого</a:t>
                      </a:r>
                      <a:r>
                        <a:rPr lang="ru-RU" sz="2000" baseline="0" dirty="0" smtClean="0"/>
                        <a:t> класса, настроить уведомления, завести личный (только для себя) и общий (будет видеть весь класс), ссылку легко отправить родителям и ученикам</a:t>
                      </a:r>
                      <a:endParaRPr lang="ru-RU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Время (каждый урок нужно внести</a:t>
                      </a:r>
                      <a:r>
                        <a:rPr lang="ru-RU" sz="2000" baseline="0" dirty="0" smtClean="0"/>
                        <a:t> как отдельное событие)</a:t>
                      </a:r>
                      <a:endParaRPr lang="ru-RU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815150654"/>
                  </a:ext>
                </a:extLst>
              </a:tr>
              <a:tr h="94410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5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Google </a:t>
                      </a:r>
                      <a:r>
                        <a:rPr lang="ru-RU" sz="25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Таблицы</a:t>
                      </a:r>
                      <a:endParaRPr lang="ru-RU" sz="2500" b="1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Простой интерфейс, схожий с таблицами </a:t>
                      </a:r>
                      <a:r>
                        <a:rPr lang="en-US" sz="2000" dirty="0" smtClean="0"/>
                        <a:t>Excel</a:t>
                      </a:r>
                      <a:r>
                        <a:rPr lang="ru-RU" sz="2000" dirty="0" smtClean="0"/>
                        <a:t>.</a:t>
                      </a:r>
                      <a:r>
                        <a:rPr lang="ru-RU" sz="2000" baseline="0" dirty="0" smtClean="0"/>
                        <a:t> Легко отправить ссылку родителям и ученикам</a:t>
                      </a:r>
                      <a:endParaRPr lang="ru-RU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Слишком много дополнительных инструментов</a:t>
                      </a:r>
                      <a:endParaRPr lang="ru-RU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968038181"/>
                  </a:ext>
                </a:extLst>
              </a:tr>
              <a:tr h="15250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5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Schoodle</a:t>
                      </a:r>
                      <a:r>
                        <a:rPr lang="en-US" sz="25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500" b="1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Сделан специально для школьного расписания. Много полезных дополнительных функций (мобильное приложение, звонки на урок, постеры с расписанием,</a:t>
                      </a:r>
                      <a:endParaRPr lang="ru-RU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Сложный интерфейс; требует ввод данных об учебном заведении</a:t>
                      </a:r>
                      <a:endParaRPr lang="ru-RU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397830284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20821" y="1066368"/>
            <a:ext cx="41935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Инструменты: Календари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73472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08716"/>
            <a:ext cx="7886700" cy="994172"/>
          </a:xfrm>
        </p:spPr>
        <p:txBody>
          <a:bodyPr/>
          <a:lstStyle/>
          <a:p>
            <a:r>
              <a:rPr lang="ru-RU" b="1" dirty="0"/>
              <a:t>Инструменты: о</a:t>
            </a:r>
            <a:r>
              <a:rPr lang="ru-RU" b="1" dirty="0" smtClean="0"/>
              <a:t>нлайн-встречи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23081" y="1202888"/>
            <a:ext cx="8297837" cy="537533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000" b="1" u="sng" dirty="0"/>
              <a:t>Zoom</a:t>
            </a:r>
            <a:endParaRPr lang="ru-RU" sz="3000" b="1" dirty="0"/>
          </a:p>
          <a:p>
            <a:pPr algn="just"/>
            <a:r>
              <a:rPr lang="ru-RU" sz="2500" b="1" dirty="0"/>
              <a:t>Преимущества: </a:t>
            </a:r>
            <a:r>
              <a:rPr lang="ru-RU" sz="2500" dirty="0"/>
              <a:t>Простой сервис для проведения онлайн-уроков. Чтобы ученики подключились к трансляции, нужно прислать им ссылку. В профессиональной версии можно делить участников на группы — они смогут общаться в отдельных онлайн-комнатах.</a:t>
            </a:r>
          </a:p>
          <a:p>
            <a:pPr algn="just"/>
            <a:r>
              <a:rPr lang="ru-RU" sz="2500" b="1" dirty="0"/>
              <a:t>Недостатки:</a:t>
            </a:r>
            <a:r>
              <a:rPr lang="ru-RU" sz="2500" dirty="0"/>
              <a:t> Продолжительность бесплатной трансляции ограничена до 40 минут. У школ есть возможность запросить профессиональную версию, для этого нужно подать заявку. </a:t>
            </a:r>
          </a:p>
          <a:p>
            <a:pPr algn="just"/>
            <a:r>
              <a:rPr lang="ru-RU" sz="2500" dirty="0"/>
              <a:t>Количество участников: 100.</a:t>
            </a:r>
          </a:p>
          <a:p>
            <a:pPr algn="just"/>
            <a:r>
              <a:rPr lang="ru-RU" sz="2500" dirty="0"/>
              <a:t>Демонстрация экрана: есть.</a:t>
            </a:r>
          </a:p>
          <a:p>
            <a:pPr algn="just"/>
            <a:r>
              <a:rPr lang="ru-RU" sz="2500" dirty="0"/>
              <a:t>Язык: русский, английский.</a:t>
            </a:r>
          </a:p>
          <a:p>
            <a:pPr algn="just"/>
            <a:r>
              <a:rPr lang="ru-RU" sz="2500" dirty="0"/>
              <a:t>Стоимость: бесплатно с ограничением 40 </a:t>
            </a:r>
            <a:r>
              <a:rPr lang="ru-RU" sz="2500" dirty="0" smtClean="0"/>
              <a:t>минут</a:t>
            </a:r>
            <a:endParaRPr lang="ru-RU" sz="25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5659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373</TotalTime>
  <Words>799</Words>
  <Application>Microsoft Office PowerPoint</Application>
  <PresentationFormat>Экран (4:3)</PresentationFormat>
  <Paragraphs>171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Использование инструментов  дистанционных образовательных технологий  в образовательном процессе  для учеников начальной школы.  Из опыта работы</vt:lpstr>
      <vt:lpstr>Типы дистанционного обучения</vt:lpstr>
      <vt:lpstr>Планирование  Цели и задачи на весь период дистанционного обучения</vt:lpstr>
      <vt:lpstr>Планирование  Долгосрочное планирование (корректировка учебного плана)</vt:lpstr>
      <vt:lpstr>Планирование  Учебная неделя (чек-лист материалов на неделю для учителя и план работы для учеников) </vt:lpstr>
      <vt:lpstr>Планирование  Учебная неделя (чек-лист материалов на неделю для учителя и план работы для учеников) </vt:lpstr>
      <vt:lpstr>Планирование дистанционного обучения</vt:lpstr>
      <vt:lpstr>Планирование ДО</vt:lpstr>
      <vt:lpstr>Инструменты: онлайн-встречи</vt:lpstr>
      <vt:lpstr>Инструменты: онлайн-встречи</vt:lpstr>
      <vt:lpstr>Инструменты: онлайн-встречи</vt:lpstr>
      <vt:lpstr>Инструменты: онлайн-встречи</vt:lpstr>
      <vt:lpstr>Инструменты: онлайн-встречи</vt:lpstr>
      <vt:lpstr>Инструменты: онлайн-встречи</vt:lpstr>
      <vt:lpstr>Инструменты: онлайн-встречи</vt:lpstr>
      <vt:lpstr>Трансляции в ЯндексУчебник</vt:lpstr>
      <vt:lpstr>Инструменты:  запись видеоурока с помощью документ-камеры</vt:lpstr>
      <vt:lpstr>Инструменты:  запись видеоурока с помощью документ-камеры</vt:lpstr>
      <vt:lpstr>Инструменты:  запись видеоурока с помощью документ-камеры</vt:lpstr>
      <vt:lpstr>Слайд 20</vt:lpstr>
      <vt:lpstr>Слайд 21</vt:lpstr>
      <vt:lpstr>Инструменты: передача контента</vt:lpstr>
      <vt:lpstr>Инструменты: передача контента</vt:lpstr>
      <vt:lpstr>Инструменты: передача контента</vt:lpstr>
      <vt:lpstr>Инструменты: тесты и опросы</vt:lpstr>
      <vt:lpstr>Инструменты: тесты и опросы</vt:lpstr>
      <vt:lpstr>Инструменты: тесты</vt:lpstr>
      <vt:lpstr>Инструменты: тесты</vt:lpstr>
      <vt:lpstr>Инструменты: тесты</vt:lpstr>
      <vt:lpstr>Инструменты: тесты</vt:lpstr>
      <vt:lpstr>Обратная связь</vt:lpstr>
      <vt:lpstr>Слайд 32</vt:lpstr>
      <vt:lpstr>Слайд 33</vt:lpstr>
      <vt:lpstr>Слайд 34</vt:lpstr>
      <vt:lpstr>Путеводитель  по цифровым инструментам для учителей от Яндекс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 инструментов дистанционных  образовательных технологий  в образовательном процессе  для учеников начальной школы.  Из опыта работы</dc:title>
  <dc:creator>Пользователь Windows</dc:creator>
  <cp:lastModifiedBy>User</cp:lastModifiedBy>
  <cp:revision>39</cp:revision>
  <dcterms:created xsi:type="dcterms:W3CDTF">2020-10-25T17:03:58Z</dcterms:created>
  <dcterms:modified xsi:type="dcterms:W3CDTF">2020-10-27T07:30:01Z</dcterms:modified>
</cp:coreProperties>
</file>