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9" r:id="rId4"/>
    <p:sldId id="257" r:id="rId5"/>
    <p:sldId id="265" r:id="rId6"/>
    <p:sldId id="258" r:id="rId7"/>
    <p:sldId id="264" r:id="rId8"/>
    <p:sldId id="260" r:id="rId9"/>
    <p:sldId id="261" r:id="rId10"/>
    <p:sldId id="262" r:id="rId11"/>
    <p:sldId id="266" r:id="rId12"/>
    <p:sldId id="267" r:id="rId13"/>
    <p:sldId id="268" r:id="rId14"/>
    <p:sldId id="269" r:id="rId15"/>
    <p:sldId id="270" r:id="rId16"/>
    <p:sldId id="271" r:id="rId17"/>
    <p:sldId id="276" r:id="rId18"/>
    <p:sldId id="272" r:id="rId19"/>
    <p:sldId id="277" r:id="rId20"/>
    <p:sldId id="278" r:id="rId21"/>
    <p:sldId id="273" r:id="rId22"/>
    <p:sldId id="279" r:id="rId23"/>
    <p:sldId id="274" r:id="rId24"/>
    <p:sldId id="275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9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85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626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256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987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947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030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498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540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4765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28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056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565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65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860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04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376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016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29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756613"/>
            <a:ext cx="6815669" cy="2831430"/>
          </a:xfrm>
        </p:spPr>
        <p:txBody>
          <a:bodyPr/>
          <a:lstStyle/>
          <a:p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 223 с углубленным изучением немецкого языка Кировского района Санкт-Петербурга</a:t>
            </a:r>
            <a:br>
              <a:rPr lang="ru-RU" sz="3600" dirty="0"/>
            </a:br>
            <a:r>
              <a:rPr lang="ru-RU" sz="3600" b="1" dirty="0"/>
              <a:t>Новые ресурсы </a:t>
            </a:r>
            <a:br>
              <a:rPr lang="ru-RU" sz="3600" b="1" dirty="0"/>
            </a:br>
            <a:r>
              <a:rPr lang="ru-RU" sz="3600" b="1" dirty="0"/>
              <a:t>для формирования и развития функциональной грамотности школьников</a:t>
            </a:r>
            <a:br>
              <a:rPr lang="ru-RU" sz="3600" b="1" dirty="0"/>
            </a:br>
            <a:r>
              <a:rPr lang="ru-RU" sz="2800" b="1" dirty="0"/>
              <a:t>(читательская грамотность)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0274" y="4588043"/>
            <a:ext cx="7475621" cy="802104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/>
              <a:t>Татьяна Юрьевна </a:t>
            </a:r>
            <a:r>
              <a:rPr lang="ru-RU" sz="8000" b="1" dirty="0" err="1"/>
              <a:t>Бенедиктова</a:t>
            </a:r>
            <a:r>
              <a:rPr lang="ru-RU" sz="8000" b="1" dirty="0"/>
              <a:t>,</a:t>
            </a:r>
          </a:p>
          <a:p>
            <a:r>
              <a:rPr lang="ru-RU" sz="5500" b="1" dirty="0"/>
              <a:t> </a:t>
            </a:r>
            <a:r>
              <a:rPr lang="ru-RU" sz="5500" dirty="0"/>
              <a:t>заместитель директора по УВР (уровень начального общего образования)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9060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8125" y="710454"/>
            <a:ext cx="937535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российских школьников при выполнении следующих заданий: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ситуации в тексте с реальной ситуацией из жизни.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892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развитого читателя должны быть сформированы следующие группы умений: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умения, целиком основанные на тексте, извлекать из текста информацию и строить на ее основании простейшие суждения;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умения находить информацию и формулировать простые непосредственные выводы; </a:t>
            </a:r>
          </a:p>
        </p:txBody>
      </p:sp>
    </p:spTree>
    <p:extLst>
      <p:ext uri="{BB962C8B-B14F-4D97-AF65-F5344CB8AC3E}">
        <p14:creationId xmlns:p14="http://schemas.microsoft.com/office/powerpoint/2010/main" val="1581226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развитого читателя должны быть сформированы следующие группы умений: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найти в тексте информацию, представленную в явном виде;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основываясь на тексте, сделать простые выводы; </a:t>
            </a:r>
          </a:p>
        </p:txBody>
      </p:sp>
    </p:spTree>
    <p:extLst>
      <p:ext uri="{BB962C8B-B14F-4D97-AF65-F5344CB8AC3E}">
        <p14:creationId xmlns:p14="http://schemas.microsoft.com/office/powerpoint/2010/main" val="878020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развитого читателя должны быть сформированы следующие группы умений: 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умения, основанные на собственных размышления о прочитанном: интегрировать, интерпретировать и оценивать информацию текста в контексте собственных знаний читателя;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устанавливать связи, которые не высказаны автором напрямую; </a:t>
            </a:r>
          </a:p>
        </p:txBody>
      </p:sp>
    </p:spTree>
    <p:extLst>
      <p:ext uri="{BB962C8B-B14F-4D97-AF65-F5344CB8AC3E}">
        <p14:creationId xmlns:p14="http://schemas.microsoft.com/office/powerpoint/2010/main" val="2914094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развитого читателя должны быть сформированы следующие группы умений: 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умения, основанные на собственных размышления о прочитанном: интегрировать, интерпретировать и оценивать информацию текста в контексте собственных знаний читателя;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устанавливать связи, которые не высказаны автором напрямую; </a:t>
            </a:r>
          </a:p>
        </p:txBody>
      </p:sp>
    </p:spTree>
    <p:extLst>
      <p:ext uri="{BB962C8B-B14F-4D97-AF65-F5344CB8AC3E}">
        <p14:creationId xmlns:p14="http://schemas.microsoft.com/office/powerpoint/2010/main" val="2791697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развитого читателя должны быть сформированы следующие группы умений: 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интерпретировать их, соотнося с общей идеей текста;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реконструировать авторский замысел, опираясь не только на содержащуюся в тексте информацию, но и на формальные элементы текста (жанр, структуру, язык). </a:t>
            </a:r>
          </a:p>
        </p:txBody>
      </p:sp>
    </p:spTree>
    <p:extLst>
      <p:ext uri="{BB962C8B-B14F-4D97-AF65-F5344CB8AC3E}">
        <p14:creationId xmlns:p14="http://schemas.microsoft.com/office/powerpoint/2010/main" val="25169246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читательской грамотности: 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уровень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читательской грамотности говорит о готовности учащегося к дальнейшему обучению на следующей образовательной ступени. Такие ученики уже почти не нуждаются в помощи, чтобы понять и оценить сообщения художественных и информационных текстов, не выходящих далеко за пределы их речевого и житейского опыта и знаний. Читатели высокого уровня готовы осваивать те составляющие чтения, которые позволят им расширять и преобразовывать собственный опыт и знания с помощью новых сведений, мыслей, переживаний, сообщаемых в письменной форме.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980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читательской грамотности: 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уровень     </a:t>
            </a:r>
          </a:p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умеет: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извлекать из сообщения нужную информацию;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включать ее в более широкий контекст, видеть то большее, что стоит за сказанным;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воссоздавать авторский замысел;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понимать, почему для его выражения выбраны те или иные языковые средства;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строить на основе прочитанного собственные суждения.</a:t>
            </a:r>
          </a:p>
        </p:txBody>
      </p:sp>
    </p:spTree>
    <p:extLst>
      <p:ext uri="{BB962C8B-B14F-4D97-AF65-F5344CB8AC3E}">
        <p14:creationId xmlns:p14="http://schemas.microsoft.com/office/powerpoint/2010/main" val="15020590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читательской грамотности: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уровень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понимания текстов характерен для читателей, еще не полностью освоивших основы чтения. Для того чтобы вычитывать сообщения текста и строить на его основе собственные значения, они все нуждаются в помощи. Это помощь в понимании тех сообщений текста, которые не противоречат их собственному опыту и помощь в освоении письменного общения и сотрудничества с собеседниками, чей жизненный опыт и взгляды на мир расходятся с их опытом. </a:t>
            </a:r>
          </a:p>
        </p:txBody>
      </p:sp>
    </p:spTree>
    <p:extLst>
      <p:ext uri="{BB962C8B-B14F-4D97-AF65-F5344CB8AC3E}">
        <p14:creationId xmlns:p14="http://schemas.microsoft.com/office/powerpoint/2010/main" val="40818012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1017958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читательской грамотности: 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уровень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умеет: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извлекать явную информацию;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извлекать информацию, не изложенную явно, но напрямую вытекающую из сказанного, делать несложные обобщения;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различать буквальный и небуквальный смысл сообщения;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восстанавливать последовательность основных событий и выделять среди них центральные;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связывать в единое целое сведения, изложенные в разных частях текста.</a:t>
            </a:r>
          </a:p>
        </p:txBody>
      </p:sp>
    </p:spTree>
    <p:extLst>
      <p:ext uri="{BB962C8B-B14F-4D97-AF65-F5344CB8AC3E}">
        <p14:creationId xmlns:p14="http://schemas.microsoft.com/office/powerpoint/2010/main" val="4156491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17" y="506775"/>
            <a:ext cx="10300770" cy="584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20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4610" y="481263"/>
            <a:ext cx="10143443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читательской грамотности: 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уровень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и дефициты: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поиске ответа на вопрос ученик, как правило, обращается к нужному фрагменту текста, но часто выделяет искомую информацию неточно, включая в ответ избыточные или смежные сведения;</a:t>
            </a:r>
          </a:p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испытывает затруднения при выстраивании причинно-следственных связей;</a:t>
            </a:r>
          </a:p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неточно интерпретирует художественные тексты;</a:t>
            </a:r>
          </a:p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ученику трудно выделить авторскую позицию, проанализировать форму текста, связывая намерения автора с выбранными им языковыми средствами.</a:t>
            </a:r>
          </a:p>
        </p:txBody>
      </p:sp>
    </p:spTree>
    <p:extLst>
      <p:ext uri="{BB962C8B-B14F-4D97-AF65-F5344CB8AC3E}">
        <p14:creationId xmlns:p14="http://schemas.microsoft.com/office/powerpoint/2010/main" val="2365796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читательской грамотности: 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понимания текстов предполагает оказание учащимся помощи педагога в использовании письменных форм сообщения о человеческих чувствах, мыслях и знаниях для самообразования.</a:t>
            </a:r>
          </a:p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умеет: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извлекать те единицы информации (детали, факты), которые прямо названы в тексте. Только на основе такой явной информации он может размышлять о прочитанном, делать выводы, устанавливать логические связи.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0446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читательской грамотности: 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и дефициты: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выводы и логические связи, которые выстраивает ученик, схватывают лишь часть содержания текста, текст понимается фрагментарно и неточно;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учащийся, как правило, неверно интерпретирует смысл образных выражений, иносказания, часто делает ложные выводы;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учащийся испытывает трудности с формулированием собственных суждений.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9951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 определяется: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владением техникой чтения; 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приемами понимания прочитанного и прослушанного произведения; 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знанием книг и умением их самостоятельно выбирать; 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сформированностью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духовной потребности в книге как средстве познания мира и самопознания.</a:t>
            </a:r>
          </a:p>
        </p:txBody>
      </p:sp>
    </p:spTree>
    <p:extLst>
      <p:ext uri="{BB962C8B-B14F-4D97-AF65-F5344CB8AC3E}">
        <p14:creationId xmlns:p14="http://schemas.microsoft.com/office/powerpoint/2010/main" val="30431664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работы включает следующие направления: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формирование навыков чтения,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начитанность учащихся,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умение работать с книгой,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формирование навыков читательской деятельности,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внеурочная деятельность, повышающая у детей интерес к чтению,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проектно-исследовательская деятельность,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работа с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2698779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8125" y="710454"/>
            <a:ext cx="937535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 – это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человека понимать и использовать тексты,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размышлять о них и заниматься чтением для того чтобы достигать своих целей,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свои знания и возможности,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участвовать в социальной жизни.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402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8125" y="710454"/>
            <a:ext cx="937535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читательской грамотности включает такие конструкты, с помощью которых оцениваются базовые читательские умения при чтении сложных и множественных текстов: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смысловое чтение,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основной темы, формулирование выводов.</a:t>
            </a:r>
          </a:p>
        </p:txBody>
      </p:sp>
    </p:spTree>
    <p:extLst>
      <p:ext uri="{BB962C8B-B14F-4D97-AF65-F5344CB8AC3E}">
        <p14:creationId xmlns:p14="http://schemas.microsoft.com/office/powerpoint/2010/main" val="3770694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66939" y="754522"/>
            <a:ext cx="937535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читательской грамотности: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 потребность младшего школьника в чтении (зачем читать?);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 смысловое чтение (как читать?);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 читательская самостоятельность (что читать?)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925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8125" y="710454"/>
            <a:ext cx="937535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Расширился спектр читательских умений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добавлены умения на осмысление и оценку информации (критически оценивать качество и достоверность информации, обнаружение противоречий), применение полученной информации при решении широкого круга задач.</a:t>
            </a:r>
          </a:p>
        </p:txBody>
      </p:sp>
    </p:spTree>
    <p:extLst>
      <p:ext uri="{BB962C8B-B14F-4D97-AF65-F5344CB8AC3E}">
        <p14:creationId xmlns:p14="http://schemas.microsoft.com/office/powerpoint/2010/main" val="1081952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012096"/>
              </p:ext>
            </p:extLst>
          </p:nvPr>
        </p:nvGraphicFramePr>
        <p:xfrm>
          <a:off x="1277956" y="583894"/>
          <a:ext cx="8813495" cy="55501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5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58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08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№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Страна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Средний балл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74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1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Российская Федерация 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</a:rPr>
                        <a:t>581 (2,2)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74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Сингапур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</a:rPr>
                        <a:t>576 (3,2)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74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Гонконг 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</a:rPr>
                        <a:t>569 (2,7)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74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4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Ирландия 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</a:rPr>
                        <a:t>567 (2,5)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874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5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Финляндия 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566 (1,8)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874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6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</a:rPr>
                        <a:t>Польша 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565 (2,1)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874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</a:rPr>
                        <a:t>Северная Ирландия 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565 (2,2)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874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8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</a:rPr>
                        <a:t>Норвегия (5 класс) 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559 (2,3) 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778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9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</a:rPr>
                        <a:t>Тайвань 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559 (2,0)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874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10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</a:rPr>
                        <a:t>Англия 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559 (1,9)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435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8125" y="710454"/>
            <a:ext cx="937535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российских школьников при выполнении следующих заданий: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выдвижение собственных предположений на основе размышления над текстом (как бы мог измениться текст в случае описанной в задании ситуации;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67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8125" y="710454"/>
            <a:ext cx="937535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российских школьников при выполнении следующих заданий: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различий между двумя текстами на одну тему, особенно в случае, когда место расположения искомой информации неочевидно;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688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142</TotalTime>
  <Words>1112</Words>
  <Application>Microsoft Office PowerPoint</Application>
  <PresentationFormat>Широкоэкранный</PresentationFormat>
  <Paragraphs>139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Garamond</vt:lpstr>
      <vt:lpstr>Symbol</vt:lpstr>
      <vt:lpstr>Times New Roman</vt:lpstr>
      <vt:lpstr>Натуральные материалы</vt:lpstr>
      <vt:lpstr>    ГБОУ СОШ № 223 с углубленным изучением немецкого языка Кировского района Санкт-Петербурга Новые ресурсы  для формирования и развития функциональной грамотности школьников (читательская грамотность)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Читательская грамотность</dc:title>
  <dc:creator>Пользователь Windows</dc:creator>
  <cp:lastModifiedBy>Наталья Сергеевна</cp:lastModifiedBy>
  <cp:revision>13</cp:revision>
  <dcterms:created xsi:type="dcterms:W3CDTF">2023-03-19T08:32:17Z</dcterms:created>
  <dcterms:modified xsi:type="dcterms:W3CDTF">2023-04-06T15:31:38Z</dcterms:modified>
</cp:coreProperties>
</file>