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2" r:id="rId8"/>
    <p:sldId id="266" r:id="rId9"/>
    <p:sldId id="267" r:id="rId10"/>
    <p:sldId id="268" r:id="rId11"/>
    <p:sldId id="269" r:id="rId12"/>
    <p:sldId id="271" r:id="rId13"/>
    <p:sldId id="270" r:id="rId14"/>
    <p:sldId id="273" r:id="rId15"/>
    <p:sldId id="274" r:id="rId16"/>
    <p:sldId id="275" r:id="rId17"/>
    <p:sldId id="272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2"/>
    <a:srgbClr val="E49624"/>
    <a:srgbClr val="F19E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28" autoAdjust="0"/>
    <p:restoredTop sz="94660"/>
  </p:normalViewPr>
  <p:slideViewPr>
    <p:cSldViewPr snapToGrid="0">
      <p:cViewPr varScale="1">
        <p:scale>
          <a:sx n="57" d="100"/>
          <a:sy n="57" d="100"/>
        </p:scale>
        <p:origin x="96" y="5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60C42-AA16-41D8-81B5-36509365AA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93FEBB-F293-4E67-B731-94FD2A048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E14761-50EA-4BFF-8919-3928CBC1E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FBDD0F-3FB7-472F-BB42-50C8C0815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039FC2-03F4-4931-AAB9-BC92080DD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72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7CD6D6-5B13-48F1-9C95-B7385D1F2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456E32-D9E9-46DE-9CA1-0FDF88C4E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76C0F8-AE6E-44C8-AF66-2A6CCADCE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3B24CE-AFD8-4FA6-B596-EBFF438BC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BF5C27-953D-44B6-AA37-6D3798FCD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334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071ADC3-918D-43C8-B714-F3C3A84D9D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E298D84-7F6D-4713-821A-C05F7DA120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F589EF-6121-4A6E-A39E-04A3080B4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EDF034-A489-4A55-8294-3B8D8F27F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37F104-54DC-4F96-91CA-D21D1D582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011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447550-ED14-4285-BC0C-8E488AB5B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0817AF-752F-4368-8913-1A9D08230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E86DFE-DEDC-4D7C-811F-B2F336F7D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A626A7-1971-427A-9C4E-9888151D0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C5251F-FE82-427A-BF2A-ADA54E938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072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9978A-9889-4EE2-AA67-FADB98A01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1A873C-173B-4D76-8BF7-788781C04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6F0CD3-ECA8-462B-A4E5-33921237F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8344FA-C5E2-4D9B-B1B8-9485E60DC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2B9C34-079F-411A-B537-3B34DBA5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630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84A859-F558-4BDC-981D-AD473894F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57AF06-8EF5-4EA9-B4FC-345E1BC11F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1292CF-2705-4315-810C-1B6613A6E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1BA796-F561-4AAD-9900-756B1B631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221DB7-30FA-49A5-9A9D-2D893625D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FFDFDD-612B-47DE-9C9E-E5E278300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655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D02DD-9530-4921-A1BD-35758C7F6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379DEB-4573-4A33-8FAC-C4D7B3F0E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C858DDB-1C5C-4DA2-83BF-F0E807C387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9271796-90A9-4DE7-A0BE-819EB32082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202812-4861-4786-82A5-33B1D0D0B1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FA1CAB5-08C7-44AF-BE56-0654A4B8C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9AAD8D4-95E2-48A2-A064-87CB8EA50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DD6CF67-AEF7-4815-ACE5-16A6A493F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632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1D15E-FD46-4D81-BDE5-416AAC2B7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3A60317-925B-4E3E-8CEF-7599E1DF5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89E463-26ED-45CE-8770-B0CB849CD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4E61DA1-2A12-42F1-BFA0-E5EF448AA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930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C6BD0CD-A777-48F5-A598-B1F0ABB7E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AB1188-9649-4CA1-90AB-A49A1D5CD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CB375C-CCA0-4A04-95C8-3D3C4B08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306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F3E7B-65CF-4927-8511-833441176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226B42-D81E-4E3D-BB2E-4833472C1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D520108-D2CA-4AFB-AF53-D1FE06ED29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1F216E-231F-45F6-812A-D0E1A3EA0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C36BC4-97C2-4AA1-B3BE-03F18BC01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8865A3-870A-4FAF-BB15-9655213E8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757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2F0921-EEFB-4988-ACAD-1DDB4D13A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1F3746F-F98B-4FEC-8A2A-693B820225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647C15-6345-4D7A-9C0D-98BDB710E6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90330B-D2D4-453F-A078-B5E45758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F2E4CEF-673A-4F3F-9E2A-6C3C54EF0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2B58DC-E436-4871-80CA-1CA870169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698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850DB9-AA39-4193-8926-011F5D445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65DFDB-B6BE-4ADC-8BD9-55D7186BE5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89D60D-0249-468F-B3C0-C5E31FB534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285FC-2DEE-4663-9579-F21706B7AC12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64BBD8-A6DC-4605-A431-CCBF51AFDD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94B0D8-3D3C-48DA-8EA0-2A5F25611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ACB3F-84A5-485A-9E99-916F860F9D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077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2916C8-4E0F-4720-9311-A11548107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9209"/>
            <a:ext cx="10515600" cy="1716066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Arial" pitchFamily="34" charset="0"/>
                <a:cs typeface="Arial" pitchFamily="34" charset="0"/>
              </a:rPr>
              <a:t>Районный семинар </a:t>
            </a:r>
            <a:br>
              <a:rPr lang="ru-RU" sz="3600" dirty="0">
                <a:latin typeface="Arial" pitchFamily="34" charset="0"/>
                <a:cs typeface="Arial" pitchFamily="34" charset="0"/>
              </a:rPr>
            </a:br>
            <a:r>
              <a:rPr lang="ru-RU" sz="3600" dirty="0">
                <a:latin typeface="Arial" pitchFamily="34" charset="0"/>
                <a:cs typeface="Arial" pitchFamily="34" charset="0"/>
              </a:rPr>
              <a:t>«От формирования математической грамотности к грамотности функциональной»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99F367-CC57-40A3-BC08-411055AB8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8008" y="2574099"/>
            <a:ext cx="10659649" cy="428390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/>
              <a:t>   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>Обзор учебных пособий, направленных на формирование функциональной грамотности, используемых во внеурочной деятельности в начальной школе.</a:t>
            </a:r>
          </a:p>
          <a:p>
            <a:pPr algn="r">
              <a:buNone/>
            </a:pPr>
            <a:r>
              <a:rPr lang="ru-RU" dirty="0" err="1">
                <a:latin typeface="Arial" pitchFamily="34" charset="0"/>
                <a:cs typeface="Arial" pitchFamily="34" charset="0"/>
              </a:rPr>
              <a:t>Горбанёва</a:t>
            </a:r>
            <a:r>
              <a:rPr lang="ru-RU" dirty="0">
                <a:latin typeface="Arial" pitchFamily="34" charset="0"/>
                <a:cs typeface="Arial" pitchFamily="34" charset="0"/>
              </a:rPr>
              <a:t> Т.Ю.</a:t>
            </a:r>
          </a:p>
          <a:p>
            <a:pPr algn="r">
              <a:buNone/>
            </a:pPr>
            <a:r>
              <a:rPr lang="ru-RU" dirty="0" err="1">
                <a:latin typeface="Arial" pitchFamily="34" charset="0"/>
                <a:cs typeface="Arial" pitchFamily="34" charset="0"/>
              </a:rPr>
              <a:t>Кирик</a:t>
            </a:r>
            <a:r>
              <a:rPr lang="ru-RU" dirty="0">
                <a:latin typeface="Arial" pitchFamily="34" charset="0"/>
                <a:cs typeface="Arial" pitchFamily="34" charset="0"/>
              </a:rPr>
              <a:t> Л.Н.</a:t>
            </a:r>
          </a:p>
          <a:p>
            <a:pPr algn="r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учителя начальных классов </a:t>
            </a:r>
          </a:p>
          <a:p>
            <a:pPr algn="r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Гимназии №248</a:t>
            </a:r>
          </a:p>
        </p:txBody>
      </p:sp>
    </p:spTree>
    <p:extLst>
      <p:ext uri="{BB962C8B-B14F-4D97-AF65-F5344CB8AC3E}">
        <p14:creationId xmlns:p14="http://schemas.microsoft.com/office/powerpoint/2010/main" val="4285112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296ECF-A4C5-4438-84DD-CE1DEE067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281"/>
            <a:ext cx="10515600" cy="1087119"/>
          </a:xfrm>
        </p:spPr>
        <p:txBody>
          <a:bodyPr>
            <a:normAutofit/>
          </a:bodyPr>
          <a:lstStyle/>
          <a:p>
            <a:pPr algn="ctr"/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E49624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МАТЕМАТИЧЕСКАЯ ГРАМОТНОСТЬ</a:t>
            </a:r>
            <a:endParaRPr lang="ru-RU" sz="54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19C5199-3E3D-481E-8630-849E959AC8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3921899" y="1168400"/>
            <a:ext cx="4348201" cy="5527040"/>
          </a:xfrm>
        </p:spPr>
      </p:pic>
    </p:spTree>
    <p:extLst>
      <p:ext uri="{BB962C8B-B14F-4D97-AF65-F5344CB8AC3E}">
        <p14:creationId xmlns:p14="http://schemas.microsoft.com/office/powerpoint/2010/main" val="1322861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409B0A-D3B8-415D-A88D-3183970BA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921"/>
            <a:ext cx="10515600" cy="11074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7030A0"/>
                </a:solidFill>
              </a:rPr>
              <a:t>РАЗДЕЛ «ФИНАНСОВАЯ ГРАМОТНОСТЬ»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3D63AA7-32A0-42FC-9B8F-A9B9ADAA83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793240" y="1690689"/>
            <a:ext cx="8605520" cy="4802186"/>
          </a:xfrm>
        </p:spPr>
      </p:pic>
    </p:spTree>
    <p:extLst>
      <p:ext uri="{BB962C8B-B14F-4D97-AF65-F5344CB8AC3E}">
        <p14:creationId xmlns:p14="http://schemas.microsoft.com/office/powerpoint/2010/main" val="2651019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228AC3-BEF7-421F-AAD3-A0B6A3540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0515600" cy="1087119"/>
          </a:xfrm>
        </p:spPr>
        <p:txBody>
          <a:bodyPr/>
          <a:lstStyle/>
          <a:p>
            <a:pPr algn="ctr"/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ФИНАНСОВАЯ ГРАМОТНОСТЬ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573EA92-24D7-493A-97CB-CE2F270F00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3190240" y="934720"/>
            <a:ext cx="5811520" cy="5852160"/>
          </a:xfrm>
        </p:spPr>
      </p:pic>
    </p:spTree>
    <p:extLst>
      <p:ext uri="{BB962C8B-B14F-4D97-AF65-F5344CB8AC3E}">
        <p14:creationId xmlns:p14="http://schemas.microsoft.com/office/powerpoint/2010/main" val="2432806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BA82E-96F7-4D68-81C1-71E7F54C2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ФИНАНСОВАЯ ГРАМОТНОСТЬ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F040802-4966-4161-9D3C-5EC91E331B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838960" y="1408746"/>
            <a:ext cx="9204960" cy="5084129"/>
          </a:xfrm>
        </p:spPr>
      </p:pic>
    </p:spTree>
    <p:extLst>
      <p:ext uri="{BB962C8B-B14F-4D97-AF65-F5344CB8AC3E}">
        <p14:creationId xmlns:p14="http://schemas.microsoft.com/office/powerpoint/2010/main" val="194909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BA82E-96F7-4D68-81C1-71E7F54C2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ФИНАНСОВАЯ ГРАМОТНОСТЬ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EDAB7EC-1786-405F-BE2A-7EE9AEFADB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9768" y="2316384"/>
            <a:ext cx="10652463" cy="202193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1D8902-E5BB-48EE-8433-DAEDB81AF337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69768" y="2316384"/>
            <a:ext cx="10749280" cy="21437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E6E67E2-7D3A-47CE-8FC5-268271170194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72951" y="1738880"/>
            <a:ext cx="11275209" cy="425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84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BA82E-96F7-4D68-81C1-71E7F54C2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ФИНАНСОВАЯ ГРАМОТНОСТЬ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4A3FE8D-DAAE-4C69-B1B6-1FC9F3CE56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640840" y="1690688"/>
            <a:ext cx="9712960" cy="4603610"/>
          </a:xfrm>
        </p:spPr>
      </p:pic>
    </p:spTree>
    <p:extLst>
      <p:ext uri="{BB962C8B-B14F-4D97-AF65-F5344CB8AC3E}">
        <p14:creationId xmlns:p14="http://schemas.microsoft.com/office/powerpoint/2010/main" val="1275809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C8B1FD-00DC-4981-80B8-D5C42A956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009242"/>
                </a:solidFill>
              </a:rPr>
              <a:t>РАЗДЕЛ «ЕСТЕСТВЕННО-НАУЧНАЯ ГРАМОТНОСТЬ»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12FB677-0319-43C6-86F9-8A269BE43E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478280" y="2063269"/>
            <a:ext cx="9235440" cy="4267045"/>
          </a:xfrm>
        </p:spPr>
      </p:pic>
    </p:spTree>
    <p:extLst>
      <p:ext uri="{BB962C8B-B14F-4D97-AF65-F5344CB8AC3E}">
        <p14:creationId xmlns:p14="http://schemas.microsoft.com/office/powerpoint/2010/main" val="109581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C8B1FD-00DC-4981-80B8-D5C42A956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009242"/>
                </a:solidFill>
              </a:rPr>
              <a:t>РАЗДЕЛ «ЕСТЕСТВЕННО-НАУЧНАЯ ГРАМОТНОСТЬ»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3D56E94-ADC1-40D5-BE6F-7796B9C3BB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498313" y="1795144"/>
            <a:ext cx="7195374" cy="4798695"/>
          </a:xfrm>
        </p:spPr>
      </p:pic>
    </p:spTree>
    <p:extLst>
      <p:ext uri="{BB962C8B-B14F-4D97-AF65-F5344CB8AC3E}">
        <p14:creationId xmlns:p14="http://schemas.microsoft.com/office/powerpoint/2010/main" val="3426327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C8B1FD-00DC-4981-80B8-D5C42A956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009242"/>
                </a:solidFill>
              </a:rPr>
              <a:t>РАЗДЕЛ «ЕСТЕСТВЕННО-НАУЧНАЯ ГРАМОТНОСТЬ»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3A561F9-C5FA-4CC7-B268-EA054F2A53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161108" y="1690688"/>
            <a:ext cx="7869783" cy="4758055"/>
          </a:xfrm>
        </p:spPr>
      </p:pic>
    </p:spTree>
    <p:extLst>
      <p:ext uri="{BB962C8B-B14F-4D97-AF65-F5344CB8AC3E}">
        <p14:creationId xmlns:p14="http://schemas.microsoft.com/office/powerpoint/2010/main" val="179484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0B04F7-2E5C-427C-8DA3-C2B1736603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0" t="8741" r="7261" b="2505"/>
          <a:stretch/>
        </p:blipFill>
        <p:spPr>
          <a:xfrm>
            <a:off x="1553227" y="232393"/>
            <a:ext cx="8566597" cy="638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49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1AC35F-A492-4556-AFAA-8EAA6B67B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166" y="44339"/>
            <a:ext cx="10270156" cy="1370575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Arial" pitchFamily="34" charset="0"/>
                <a:cs typeface="Arial" pitchFamily="34" charset="0"/>
              </a:rPr>
              <a:t>РАБОЧИЕ ТЕТРАДИ (1 – 4 класс)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0000F62-537B-4D0B-8A32-7E1592F135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10" y="1351010"/>
            <a:ext cx="2202374" cy="293847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DD2F0D-530C-4630-A5CD-9CAA1226CB4E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306032" y="2010340"/>
            <a:ext cx="2234187" cy="283732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9274E3-C1BB-4F2F-BCD2-F2714E3CC521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875546" y="3550656"/>
            <a:ext cx="2157264" cy="283732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94124" y="2854602"/>
            <a:ext cx="21717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989070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4D921C-97AF-46F2-9B3F-75258ED7F6FC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0089" y="1024089"/>
            <a:ext cx="2885238" cy="2163928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F48C1242-8026-4507-9F2B-2F6332AC6F02}"/>
              </a:ext>
            </a:extLst>
          </p:cNvPr>
          <p:cNvSpPr/>
          <p:nvPr/>
        </p:nvSpPr>
        <p:spPr>
          <a:xfrm>
            <a:off x="5863772" y="2248105"/>
            <a:ext cx="3719146" cy="135401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837AB26-D055-4598-B5E2-1ED0A9355055}"/>
              </a:ext>
            </a:extLst>
          </p:cNvPr>
          <p:cNvSpPr/>
          <p:nvPr/>
        </p:nvSpPr>
        <p:spPr>
          <a:xfrm>
            <a:off x="3871126" y="729242"/>
            <a:ext cx="2869293" cy="8572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разных видов памяти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1392B19-A6B6-45BE-84FD-2B8D3C591C3D}"/>
              </a:ext>
            </a:extLst>
          </p:cNvPr>
          <p:cNvSpPr/>
          <p:nvPr/>
        </p:nvSpPr>
        <p:spPr>
          <a:xfrm>
            <a:off x="7134957" y="446209"/>
            <a:ext cx="2672862" cy="8968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внимания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7C1A66C3-E38F-4FD4-9935-8F02850730CF}"/>
              </a:ext>
            </a:extLst>
          </p:cNvPr>
          <p:cNvSpPr/>
          <p:nvPr/>
        </p:nvSpPr>
        <p:spPr>
          <a:xfrm>
            <a:off x="3138853" y="1940904"/>
            <a:ext cx="2602523" cy="9319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мышления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C27CE9E-E3FA-48FC-BEDB-8B2FE4EBFDFE}"/>
              </a:ext>
            </a:extLst>
          </p:cNvPr>
          <p:cNvSpPr/>
          <p:nvPr/>
        </p:nvSpPr>
        <p:spPr>
          <a:xfrm>
            <a:off x="5201765" y="4304858"/>
            <a:ext cx="3077309" cy="163536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умения работать с информацией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4C958994-14EB-48B4-B602-105276583C4C}"/>
              </a:ext>
            </a:extLst>
          </p:cNvPr>
          <p:cNvSpPr/>
          <p:nvPr/>
        </p:nvSpPr>
        <p:spPr>
          <a:xfrm>
            <a:off x="1875691" y="3299316"/>
            <a:ext cx="3223848" cy="10814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воображения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28A0B39-25A9-4586-AB32-BD0E573B6585}"/>
              </a:ext>
            </a:extLst>
          </p:cNvPr>
          <p:cNvSpPr/>
          <p:nvPr/>
        </p:nvSpPr>
        <p:spPr>
          <a:xfrm>
            <a:off x="9807819" y="1599690"/>
            <a:ext cx="1617785" cy="6418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речи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7D2F527-21FE-49FC-874C-193561313A6C}"/>
              </a:ext>
            </a:extLst>
          </p:cNvPr>
          <p:cNvSpPr/>
          <p:nvPr/>
        </p:nvSpPr>
        <p:spPr>
          <a:xfrm>
            <a:off x="8587154" y="4380769"/>
            <a:ext cx="3604846" cy="117377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самостоятельности и самоконтроля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7D1FBB76-3C73-4579-8555-7701530070ED}"/>
              </a:ext>
            </a:extLst>
          </p:cNvPr>
          <p:cNvSpPr/>
          <p:nvPr/>
        </p:nvSpPr>
        <p:spPr>
          <a:xfrm>
            <a:off x="1227992" y="4862667"/>
            <a:ext cx="3516923" cy="7825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навыков общения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2AE44254-4469-4DDA-9D51-1DCED6ACEDD8}"/>
              </a:ext>
            </a:extLst>
          </p:cNvPr>
          <p:cNvSpPr/>
          <p:nvPr/>
        </p:nvSpPr>
        <p:spPr>
          <a:xfrm>
            <a:off x="9666444" y="3187730"/>
            <a:ext cx="2312377" cy="7825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кругозора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23520E37-34F4-4A40-8D43-F4A1900E4335}"/>
              </a:ext>
            </a:extLst>
          </p:cNvPr>
          <p:cNvCxnSpPr/>
          <p:nvPr/>
        </p:nvCxnSpPr>
        <p:spPr>
          <a:xfrm flipH="1" flipV="1">
            <a:off x="6260123" y="1678488"/>
            <a:ext cx="480296" cy="6107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8BFBFBA1-05DF-461E-8C49-568FEC367891}"/>
              </a:ext>
            </a:extLst>
          </p:cNvPr>
          <p:cNvCxnSpPr/>
          <p:nvPr/>
        </p:nvCxnSpPr>
        <p:spPr>
          <a:xfrm flipV="1">
            <a:off x="7974623" y="1435021"/>
            <a:ext cx="224168" cy="71191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805C2BF1-85C3-4102-9FF5-EA6DC2F57113}"/>
              </a:ext>
            </a:extLst>
          </p:cNvPr>
          <p:cNvCxnSpPr/>
          <p:nvPr/>
        </p:nvCxnSpPr>
        <p:spPr>
          <a:xfrm flipV="1">
            <a:off x="8774723" y="1917298"/>
            <a:ext cx="891721" cy="3513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7585B2C9-C799-4326-8185-953748E837FA}"/>
              </a:ext>
            </a:extLst>
          </p:cNvPr>
          <p:cNvCxnSpPr/>
          <p:nvPr/>
        </p:nvCxnSpPr>
        <p:spPr>
          <a:xfrm flipH="1" flipV="1">
            <a:off x="5780246" y="2289226"/>
            <a:ext cx="357481" cy="1880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260EB0D2-A319-45EA-AC4B-B0302690DA1C}"/>
              </a:ext>
            </a:extLst>
          </p:cNvPr>
          <p:cNvCxnSpPr/>
          <p:nvPr/>
        </p:nvCxnSpPr>
        <p:spPr>
          <a:xfrm flipH="1">
            <a:off x="5201765" y="3299316"/>
            <a:ext cx="820966" cy="5407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E33344D8-EEFE-46C6-805A-5C1775285F60}"/>
              </a:ext>
            </a:extLst>
          </p:cNvPr>
          <p:cNvCxnSpPr/>
          <p:nvPr/>
        </p:nvCxnSpPr>
        <p:spPr>
          <a:xfrm flipH="1">
            <a:off x="4615962" y="3499338"/>
            <a:ext cx="1644161" cy="13012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79C6B3E8-E5F1-4819-B71B-D4F315B5413D}"/>
              </a:ext>
            </a:extLst>
          </p:cNvPr>
          <p:cNvCxnSpPr/>
          <p:nvPr/>
        </p:nvCxnSpPr>
        <p:spPr>
          <a:xfrm>
            <a:off x="9258300" y="3429000"/>
            <a:ext cx="324618" cy="1731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id="{CD91F28F-DC87-448D-8ADC-B58D454766E5}"/>
              </a:ext>
            </a:extLst>
          </p:cNvPr>
          <p:cNvCxnSpPr/>
          <p:nvPr/>
        </p:nvCxnSpPr>
        <p:spPr>
          <a:xfrm>
            <a:off x="8500889" y="3677505"/>
            <a:ext cx="749195" cy="5519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9A00B2AF-6F7C-4DB9-B9C1-6364C99B6617}"/>
              </a:ext>
            </a:extLst>
          </p:cNvPr>
          <p:cNvCxnSpPr/>
          <p:nvPr/>
        </p:nvCxnSpPr>
        <p:spPr>
          <a:xfrm flipH="1">
            <a:off x="6895001" y="3677505"/>
            <a:ext cx="239956" cy="5862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7849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DDA973-9EBC-4CBC-9FCF-012D40635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97" y="1644686"/>
            <a:ext cx="2889754" cy="21642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AA61FC-8B01-4213-8CB3-8E3F5903AC65}"/>
              </a:ext>
            </a:extLst>
          </p:cNvPr>
          <p:cNvSpPr txBox="1"/>
          <p:nvPr/>
        </p:nvSpPr>
        <p:spPr>
          <a:xfrm>
            <a:off x="4244879" y="879066"/>
            <a:ext cx="6527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занятия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FD529B-93EB-4E48-93D1-C0D913FDC017}"/>
              </a:ext>
            </a:extLst>
          </p:cNvPr>
          <p:cNvSpPr txBox="1"/>
          <p:nvPr/>
        </p:nvSpPr>
        <p:spPr>
          <a:xfrm>
            <a:off x="3972918" y="1837592"/>
            <a:ext cx="710126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Разминка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Задания, направленные на развитие внимания, памяти, воображения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Гимнастика для глаз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Логически-поисковые задания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Графомоторика</a:t>
            </a:r>
            <a:endParaRPr lang="ru-RU" sz="3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информацией</a:t>
            </a:r>
          </a:p>
        </p:txBody>
      </p:sp>
    </p:spTree>
    <p:extLst>
      <p:ext uri="{BB962C8B-B14F-4D97-AF65-F5344CB8AC3E}">
        <p14:creationId xmlns:p14="http://schemas.microsoft.com/office/powerpoint/2010/main" val="9118242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2\Desktop\семинар\CCI20022023_0001.jpg"/>
          <p:cNvPicPr>
            <a:picLocks noChangeAspect="1" noChangeArrowheads="1"/>
          </p:cNvPicPr>
          <p:nvPr/>
        </p:nvPicPr>
        <p:blipFill>
          <a:blip r:embed="rId2" cstate="screen"/>
          <a:srcRect r="-252"/>
          <a:stretch>
            <a:fillRect/>
          </a:stretch>
        </p:blipFill>
        <p:spPr bwMode="auto">
          <a:xfrm>
            <a:off x="1998976" y="773750"/>
            <a:ext cx="7067006" cy="2599509"/>
          </a:xfrm>
          <a:prstGeom prst="rect">
            <a:avLst/>
          </a:prstGeom>
          <a:noFill/>
        </p:spPr>
      </p:pic>
      <p:pic>
        <p:nvPicPr>
          <p:cNvPr id="2051" name="Picture 3" descr="C:\Users\USER2\Desktop\семинар\CCI20022023_000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94559" y="3431594"/>
            <a:ext cx="7177087" cy="321346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16689" y="0"/>
            <a:ext cx="933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Учусь работать с информацией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2\Desktop\семинар\CCI2002202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49755" y="759615"/>
            <a:ext cx="6955019" cy="2847703"/>
          </a:xfrm>
          <a:prstGeom prst="rect">
            <a:avLst/>
          </a:prstGeom>
          <a:noFill/>
        </p:spPr>
      </p:pic>
      <p:pic>
        <p:nvPicPr>
          <p:cNvPr id="1027" name="Picture 3" descr="C:\Users\USER2\Desktop\семинар\CCI20022023_000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30559" y="3930668"/>
            <a:ext cx="6563133" cy="2312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994" y="1954059"/>
            <a:ext cx="11599101" cy="2267212"/>
          </a:xfrm>
        </p:spPr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СПАСИБО </a:t>
            </a:r>
            <a:br>
              <a:rPr lang="ru-RU" sz="6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6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ВНИМАНИЕ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172821-117C-45C5-93F9-C140F9CD7F3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Arial" pitchFamily="34" charset="0"/>
                <a:cs typeface="Arial" pitchFamily="34" charset="0"/>
              </a:rPr>
              <a:t>ПРОГРАММЫ ВНЕУРОЧНОЙ ДЕЯТЕЛЬНОСТИ 1 - 4 класс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5EB138-40A2-4559-BA42-DA90979299AD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147787" y="2141536"/>
            <a:ext cx="2613693" cy="457001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040" y="2145472"/>
            <a:ext cx="2413000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0835" y="2147129"/>
            <a:ext cx="2489200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54880" y="2126974"/>
            <a:ext cx="27305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37492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E5D703-AD15-4F83-B2E4-45EC9468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>
                <a:latin typeface="Arial" pitchFamily="34" charset="0"/>
                <a:cs typeface="Arial" pitchFamily="34" charset="0"/>
              </a:rPr>
              <a:t>Направления формирования функциональной грамотности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E609BB-4703-401B-B2DB-3E0C24699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632" y="1825625"/>
            <a:ext cx="11569566" cy="47773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0E39A26-11D6-4061-B139-BE937FD4DD34}"/>
              </a:ext>
            </a:extLst>
          </p:cNvPr>
          <p:cNvSpPr/>
          <p:nvPr/>
        </p:nvSpPr>
        <p:spPr>
          <a:xfrm>
            <a:off x="3667225" y="3234088"/>
            <a:ext cx="4485373" cy="117428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ФУНКЦИОНАЛЬНАЯ </a:t>
            </a:r>
          </a:p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ГРАМОТНОСТЬ</a:t>
            </a: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D0657410-0047-44DD-BAD7-568E40A33E98}"/>
              </a:ext>
            </a:extLst>
          </p:cNvPr>
          <p:cNvSpPr/>
          <p:nvPr/>
        </p:nvSpPr>
        <p:spPr>
          <a:xfrm>
            <a:off x="8152598" y="3645159"/>
            <a:ext cx="567890" cy="356135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лево 5">
            <a:extLst>
              <a:ext uri="{FF2B5EF4-FFF2-40B4-BE49-F238E27FC236}">
                <a16:creationId xmlns:a16="http://schemas.microsoft.com/office/drawing/2014/main" id="{985B0EA2-078A-4CEF-AAC2-915AE33E7E48}"/>
              </a:ext>
            </a:extLst>
          </p:cNvPr>
          <p:cNvSpPr/>
          <p:nvPr/>
        </p:nvSpPr>
        <p:spPr>
          <a:xfrm>
            <a:off x="3099335" y="3645158"/>
            <a:ext cx="567890" cy="356135"/>
          </a:xfrm>
          <a:prstGeom prst="lef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верх 6">
            <a:extLst>
              <a:ext uri="{FF2B5EF4-FFF2-40B4-BE49-F238E27FC236}">
                <a16:creationId xmlns:a16="http://schemas.microsoft.com/office/drawing/2014/main" id="{74C7BFAA-A199-4520-9CAD-9A911901418C}"/>
              </a:ext>
            </a:extLst>
          </p:cNvPr>
          <p:cNvSpPr/>
          <p:nvPr/>
        </p:nvSpPr>
        <p:spPr>
          <a:xfrm>
            <a:off x="5741469" y="2733574"/>
            <a:ext cx="336884" cy="500513"/>
          </a:xfrm>
          <a:prstGeom prst="upArrow">
            <a:avLst/>
          </a:prstGeom>
          <a:solidFill>
            <a:srgbClr val="E496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E692D1C4-E05E-468C-9DF1-BE289B607D72}"/>
              </a:ext>
            </a:extLst>
          </p:cNvPr>
          <p:cNvSpPr/>
          <p:nvPr/>
        </p:nvSpPr>
        <p:spPr>
          <a:xfrm>
            <a:off x="5754304" y="4408371"/>
            <a:ext cx="327258" cy="490888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4ADAAF3-62E1-4CE1-A694-58A52D6A8F5D}"/>
              </a:ext>
            </a:extLst>
          </p:cNvPr>
          <p:cNvSpPr/>
          <p:nvPr/>
        </p:nvSpPr>
        <p:spPr>
          <a:xfrm>
            <a:off x="356135" y="3234087"/>
            <a:ext cx="2743200" cy="1174283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B0F0"/>
                </a:solidFill>
              </a:rPr>
              <a:t>ЧИТАТЕЛЬСКАЯ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1D13387-B3AE-4CBE-8C3B-CDC6DAE543A2}"/>
              </a:ext>
            </a:extLst>
          </p:cNvPr>
          <p:cNvSpPr/>
          <p:nvPr/>
        </p:nvSpPr>
        <p:spPr>
          <a:xfrm>
            <a:off x="3675246" y="1835608"/>
            <a:ext cx="4485373" cy="869092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E49624"/>
                </a:solidFill>
              </a:rPr>
              <a:t>МАТЕМАТИЧЕСКАЯ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BF3BBEA-D5F2-44D6-8BD1-F96BABD417D7}"/>
              </a:ext>
            </a:extLst>
          </p:cNvPr>
          <p:cNvSpPr/>
          <p:nvPr/>
        </p:nvSpPr>
        <p:spPr>
          <a:xfrm>
            <a:off x="8720488" y="3234087"/>
            <a:ext cx="3089710" cy="1174283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B050"/>
                </a:solidFill>
              </a:rPr>
              <a:t>ЕСТЕСТВЕННО-</a:t>
            </a:r>
          </a:p>
          <a:p>
            <a:pPr algn="ctr"/>
            <a:r>
              <a:rPr lang="ru-RU" sz="2800" dirty="0">
                <a:solidFill>
                  <a:srgbClr val="00B050"/>
                </a:solidFill>
              </a:rPr>
              <a:t>НАУЧНАЯ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73432DA-3BBF-458D-827C-16F44930F44E}"/>
              </a:ext>
            </a:extLst>
          </p:cNvPr>
          <p:cNvSpPr/>
          <p:nvPr/>
        </p:nvSpPr>
        <p:spPr>
          <a:xfrm>
            <a:off x="3667225" y="4899260"/>
            <a:ext cx="4485373" cy="92156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030A0"/>
                </a:solidFill>
              </a:rPr>
              <a:t>ФИНАНСОВАЯ</a:t>
            </a:r>
          </a:p>
        </p:txBody>
      </p:sp>
    </p:spTree>
    <p:extLst>
      <p:ext uri="{BB962C8B-B14F-4D97-AF65-F5344CB8AC3E}">
        <p14:creationId xmlns:p14="http://schemas.microsoft.com/office/powerpoint/2010/main" val="2571572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DD0A0-6E98-41FC-A841-82C419812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РАЗДЕЛ «ЧИТАТЕЛЬСКАЯ ГРАМОТНОСТЬ»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104B4DDA-8E92-45E0-A7D1-7D78D60201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838200" y="1594619"/>
            <a:ext cx="3888606" cy="5180473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9DF23B5-5DA2-4DEF-AC15-A1E73400A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66" y="1901988"/>
            <a:ext cx="7889075" cy="45657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F90615E-59B5-4898-AEE9-218FE37E2CF9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74282" y="1594619"/>
            <a:ext cx="10250905" cy="518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868EF1-F254-4060-B155-AEAB1458B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B0F0"/>
                </a:solidFill>
              </a:rPr>
              <a:t>РАБОТА НАД ТЕКСТОМ</a:t>
            </a:r>
            <a:endParaRPr lang="ru-RU" sz="6000" b="1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3801BF8-7B46-4D2E-B6CA-F2250668B0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838200" y="2082800"/>
            <a:ext cx="10515600" cy="3505199"/>
          </a:xfrm>
        </p:spPr>
      </p:pic>
    </p:spTree>
    <p:extLst>
      <p:ext uri="{BB962C8B-B14F-4D97-AF65-F5344CB8AC3E}">
        <p14:creationId xmlns:p14="http://schemas.microsoft.com/office/powerpoint/2010/main" val="2660270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E4CA2B-176B-4283-BE84-9ED1C162B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1757"/>
            <a:ext cx="10515600" cy="124165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00B0F0"/>
                </a:solidFill>
              </a:rPr>
              <a:t>РАБОТА НАД ТЕКСТОМ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E6C0DA5-A3F0-4874-8CB5-62C51F4130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253" y="1319763"/>
            <a:ext cx="11999494" cy="482115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3EE44D-BBC8-4974-A6CA-11F9298BA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3" y="1319763"/>
            <a:ext cx="11851907" cy="489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26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7B244B-4C97-4563-9B00-2189F3578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E49624"/>
                </a:solidFill>
              </a:rPr>
              <a:t>РАЗДЕЛ «МАТЕМАТИЧЕСКАЯ ГРАМОТНОСТЬ»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EAB198-D356-44A6-9669-D9CDAA8BD7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981200" y="1923062"/>
            <a:ext cx="8031995" cy="411742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88CDBA-47C0-4E18-AA7D-61B4CEC6300E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741925" y="1849120"/>
            <a:ext cx="8468875" cy="43688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5E9FCA9-A5B6-4FBA-A6BC-ACFC101F7855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55040" y="1690688"/>
            <a:ext cx="9704867" cy="501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92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0B6E88-E597-4E95-B134-6DBC9CF84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881"/>
            <a:ext cx="10515600" cy="863599"/>
          </a:xfrm>
        </p:spPr>
        <p:txBody>
          <a:bodyPr/>
          <a:lstStyle/>
          <a:p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E49624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МАТЕМАТИЧЕСКАЯ ГРАМОТНОСТЬ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492F145-509C-46ED-BDA9-D7B13F052C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335280" y="1046480"/>
            <a:ext cx="11328400" cy="383032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5777CA8-EA82-43FE-8C72-BD3931B04BCC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87120" y="4876800"/>
            <a:ext cx="10007600" cy="191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554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287</TotalTime>
  <Words>169</Words>
  <Application>Microsoft Office PowerPoint</Application>
  <PresentationFormat>Широкоэкранный</PresentationFormat>
  <Paragraphs>49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Wingdings</vt:lpstr>
      <vt:lpstr>Тема Office</vt:lpstr>
      <vt:lpstr>Районный семинар  «От формирования математической грамотности к грамотности функциональной»</vt:lpstr>
      <vt:lpstr>РАБОЧИЕ ТЕТРАДИ (1 – 4 класс)</vt:lpstr>
      <vt:lpstr>ПРОГРАММЫ ВНЕУРОЧНОЙ ДЕЯТЕЛЬНОСТИ 1 - 4 класс</vt:lpstr>
      <vt:lpstr>Направления формирования функциональной грамотности</vt:lpstr>
      <vt:lpstr>РАЗДЕЛ «ЧИТАТЕЛЬСКАЯ ГРАМОТНОСТЬ»</vt:lpstr>
      <vt:lpstr>РАБОТА НАД ТЕКСТОМ</vt:lpstr>
      <vt:lpstr>РАБОТА НАД ТЕКСТОМ</vt:lpstr>
      <vt:lpstr>РАЗДЕЛ «МАТЕМАТИЧЕСКАЯ ГРАМОТНОСТЬ» </vt:lpstr>
      <vt:lpstr>МАТЕМАТИЧЕСКАЯ ГРАМОТНОСТЬ</vt:lpstr>
      <vt:lpstr>МАТЕМАТИЧЕСКАЯ ГРАМОТНОСТЬ</vt:lpstr>
      <vt:lpstr>РАЗДЕЛ «ФИНАНСОВАЯ ГРАМОТНОСТЬ»</vt:lpstr>
      <vt:lpstr>ФИНАНСОВАЯ ГРАМОТНОСТЬ</vt:lpstr>
      <vt:lpstr>ФИНАНСОВАЯ ГРАМОТНОСТЬ</vt:lpstr>
      <vt:lpstr>ФИНАНСОВАЯ ГРАМОТНОСТЬ</vt:lpstr>
      <vt:lpstr>ФИНАНСОВАЯ ГРАМОТНОСТЬ</vt:lpstr>
      <vt:lpstr>РАЗДЕЛ «ЕСТЕСТВЕННО-НАУЧНАЯ ГРАМОТНОСТЬ»</vt:lpstr>
      <vt:lpstr>РАЗДЕЛ «ЕСТЕСТВЕННО-НАУЧНАЯ ГРАМОТНОСТЬ»</vt:lpstr>
      <vt:lpstr>РАЗДЕЛ «ЕСТЕСТВЕННО-НАУЧНАЯ ГРАМОТНОСТЬ»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Liuda Kirik</dc:creator>
  <cp:lastModifiedBy>Наталья Сергеевна</cp:lastModifiedBy>
  <cp:revision>23</cp:revision>
  <dcterms:created xsi:type="dcterms:W3CDTF">2023-02-19T15:13:17Z</dcterms:created>
  <dcterms:modified xsi:type="dcterms:W3CDTF">2023-04-06T18:55:09Z</dcterms:modified>
</cp:coreProperties>
</file>