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040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07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2791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94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3927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313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564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633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706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439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88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05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915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75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700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51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1C641-67F2-4017-9E97-5F4797D38963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A67799-A8A3-410F-AFF9-44B2F21F8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36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655219"/>
              </p:ext>
            </p:extLst>
          </p:nvPr>
        </p:nvGraphicFramePr>
        <p:xfrm>
          <a:off x="133816" y="1483112"/>
          <a:ext cx="9634652" cy="34345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34652">
                  <a:extLst>
                    <a:ext uri="{9D8B030D-6E8A-4147-A177-3AD203B41FA5}">
                      <a16:colId xmlns:a16="http://schemas.microsoft.com/office/drawing/2014/main" val="3436728234"/>
                    </a:ext>
                  </a:extLst>
                </a:gridCol>
              </a:tblGrid>
              <a:tr h="3434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Практико-ориентированный семинар</a:t>
                      </a:r>
                      <a:r>
                        <a:rPr lang="ru-RU" sz="3200" kern="1800" dirty="0">
                          <a:effectLst/>
                        </a:rPr>
                        <a:t> </a:t>
                      </a:r>
                      <a:r>
                        <a:rPr lang="ru-RU" sz="3600" dirty="0" smtClean="0">
                          <a:effectLst/>
                        </a:rPr>
                        <a:t>«</a:t>
                      </a:r>
                      <a:r>
                        <a:rPr lang="ru-RU" sz="3600" dirty="0">
                          <a:effectLst/>
                        </a:rPr>
                        <a:t>Формирование практических умений, необходимых для построения </a:t>
                      </a:r>
                      <a:endParaRPr lang="ru-RU" sz="36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устных </a:t>
                      </a:r>
                      <a:r>
                        <a:rPr lang="ru-RU" sz="3600" dirty="0">
                          <a:effectLst/>
                        </a:rPr>
                        <a:t>и письменных высказываний»</a:t>
                      </a:r>
                      <a:endParaRPr lang="ru-RU" sz="4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5840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34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-857250"/>
            <a:ext cx="15240000" cy="85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5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-857250"/>
            <a:ext cx="15240000" cy="85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5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048" y="517413"/>
            <a:ext cx="1011485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Особенности методики </a:t>
            </a:r>
          </a:p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обучения написанию</a:t>
            </a:r>
          </a:p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сочинений в начальной школе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4213" y="2918275"/>
            <a:ext cx="829818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Полноценная устная подготовка к письменной работе.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На начальном этапе обучения не следует предлагать детям составлять план сочинения. 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Не нужно создавать для детей барьеров в виде предупреждений: «Пользуйся только теми словами, которые знаешь»…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Не рекомендуется выписывать ключевые слова и словосочетания, которые «могут помочь» школьникам…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Проверяя работы, учитель не должен исправлять грамматические и речевые ошибки.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57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0986" y="517412"/>
            <a:ext cx="73789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Целевое назначение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устных вопросов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7735" y="2505679"/>
            <a:ext cx="86073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Помогают объёмно проанализировать художественное произведение.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Приучают вчитываться и всматриваться в произведение, чтобы не упустить ничего важного для понимания его смысла. 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Помогают раздвинуть рамки произведения: осознать широкий внешний контекст.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2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0986" y="517412"/>
            <a:ext cx="73789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Целевое назначение 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отового плана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7735" y="2505679"/>
            <a:ext cx="880807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Научить школьников отвечать на вопросы по содержанию произведения, соблюдая причинно-следственные связи.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Побуждает сравнивать две позиции, две точки зрения между собой.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Обратить внимание школьников на те подробности и детали, которые могут послужить для характеристики событий и героев.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Создаёт условия для сравнения впечатлений и переживаний, о которых рассказывается в тексте, с теми, которые являются частью опыта самого школьника.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5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0037" y="1435162"/>
            <a:ext cx="880807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Сочинение по серии рисунков.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dirty="0"/>
              <a:t>Сочинение по </a:t>
            </a:r>
            <a:r>
              <a:rPr lang="ru-RU" sz="2400" dirty="0" smtClean="0"/>
              <a:t>сюжетному рисунку.</a:t>
            </a:r>
          </a:p>
          <a:p>
            <a:pPr marL="342900" indent="-342900">
              <a:buAutoNum type="arabicPeriod"/>
            </a:pPr>
            <a:endParaRPr lang="ru-RU" sz="2400" dirty="0"/>
          </a:p>
          <a:p>
            <a:pPr marL="342900" indent="-342900">
              <a:buAutoNum type="arabicPeriod"/>
            </a:pPr>
            <a:r>
              <a:rPr lang="ru-RU" sz="2400" dirty="0" smtClean="0"/>
              <a:t>Сочинение по литературным текстам (стихам).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FontTx/>
              <a:buAutoNum type="arabicPeriod"/>
            </a:pPr>
            <a:r>
              <a:rPr lang="ru-RU" sz="2400" dirty="0"/>
              <a:t>Сочинение по </a:t>
            </a:r>
            <a:r>
              <a:rPr lang="ru-RU" sz="2400" dirty="0" smtClean="0"/>
              <a:t>фантазиям.</a:t>
            </a:r>
          </a:p>
          <a:p>
            <a:pPr marL="342900" indent="-342900">
              <a:buFontTx/>
              <a:buAutoNum type="arabicPeriod"/>
            </a:pPr>
            <a:endParaRPr lang="ru-RU" sz="2400" dirty="0"/>
          </a:p>
          <a:p>
            <a:pPr marL="342900" indent="-342900">
              <a:buAutoNum type="arabicPeriod"/>
            </a:pPr>
            <a:r>
              <a:rPr lang="ru-RU" sz="2400" dirty="0"/>
              <a:t>Сочинение по </a:t>
            </a:r>
            <a:r>
              <a:rPr lang="ru-RU" sz="2400" dirty="0" smtClean="0"/>
              <a:t>живописным произведениям.</a:t>
            </a:r>
            <a:endParaRPr lang="ru-RU" sz="2400" dirty="0"/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72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61" y="123166"/>
            <a:ext cx="10361281" cy="673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33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41849" t="31356" r="38749" b="7639"/>
          <a:stretch/>
        </p:blipFill>
        <p:spPr bwMode="auto">
          <a:xfrm>
            <a:off x="3054738" y="334422"/>
            <a:ext cx="4182404" cy="66239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7548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199</TotalTime>
  <Words>221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15</cp:revision>
  <dcterms:created xsi:type="dcterms:W3CDTF">2024-04-22T14:46:35Z</dcterms:created>
  <dcterms:modified xsi:type="dcterms:W3CDTF">2024-04-24T09:26:24Z</dcterms:modified>
</cp:coreProperties>
</file>