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9"/>
  </p:notesMasterIdLst>
  <p:sldIdLst>
    <p:sldId id="264" r:id="rId2"/>
    <p:sldId id="265" r:id="rId3"/>
    <p:sldId id="267" r:id="rId4"/>
    <p:sldId id="268" r:id="rId5"/>
    <p:sldId id="269" r:id="rId6"/>
    <p:sldId id="270" r:id="rId7"/>
    <p:sldId id="266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9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221EEB-FF30-47C2-A36D-08B40AC8E4FD}" type="datetimeFigureOut">
              <a:rPr lang="ru-RU" smtClean="0"/>
              <a:t>14.05.2024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A6B6BD-FF54-4E9B-BDB1-AA1A5522A9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73669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8C4FF4-6EE1-4A76-9B8F-B2F594D6C874}" type="datetimeFigureOut">
              <a:rPr lang="ru-RU"/>
              <a:pPr>
                <a:defRPr/>
              </a:pPr>
              <a:t>14.05.2024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F7A747-1B53-4B3F-B8D2-D8AB0E1281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28533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4BD201-5F9C-4593-BEFD-74C971F0B552}" type="datetimeFigureOut">
              <a:rPr lang="ru-RU"/>
              <a:pPr>
                <a:defRPr/>
              </a:pPr>
              <a:t>14.05.2024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22E6F0-797A-404D-B2F0-96032D2C16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34711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7A3035-02C7-4538-A480-C6887B19F5A6}" type="datetimeFigureOut">
              <a:rPr lang="ru-RU"/>
              <a:pPr>
                <a:defRPr/>
              </a:pPr>
              <a:t>14.05.2024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18664C-3B03-4311-A452-8E87A1DF2E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68767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52DDE1-E9F2-4B50-AB95-1A36B28481DE}" type="datetimeFigureOut">
              <a:rPr lang="ru-RU"/>
              <a:pPr>
                <a:defRPr/>
              </a:pPr>
              <a:t>14.05.2024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87BA6C-DE82-4922-A007-5CB817EE4E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03886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011FA9-72D4-4D0D-AA04-5200C8F96D1C}" type="datetimeFigureOut">
              <a:rPr lang="ru-RU"/>
              <a:pPr>
                <a:defRPr/>
              </a:pPr>
              <a:t>14.05.2024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CBFCBB-F7D8-4AD9-B5F9-93687358CA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35143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8AA105-3B9A-485F-A7BD-B3B1C1BFF994}" type="datetimeFigureOut">
              <a:rPr lang="ru-RU"/>
              <a:pPr>
                <a:defRPr/>
              </a:pPr>
              <a:t>14.05.2024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217202-91A5-4841-8837-12B3422A9C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43874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03E727-7E97-4B76-A273-97C117DFD6DE}" type="datetimeFigureOut">
              <a:rPr lang="ru-RU"/>
              <a:pPr>
                <a:defRPr/>
              </a:pPr>
              <a:t>14.05.2024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F140D1-42AB-456C-B3EB-2E58162D29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94177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2FDA9A-A9AF-4522-BA4E-959710ABA8F2}" type="datetimeFigureOut">
              <a:rPr lang="ru-RU"/>
              <a:pPr>
                <a:defRPr/>
              </a:pPr>
              <a:t>14.05.2024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C4C3DF-49FF-4AA4-A1AB-8615103FAE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36831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1C31E6-6AC6-4E62-806B-D0CB1E8C6262}" type="datetimeFigureOut">
              <a:rPr lang="ru-RU"/>
              <a:pPr>
                <a:defRPr/>
              </a:pPr>
              <a:t>14.05.2024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B0E188-B191-46AC-99B7-5113417AE6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68875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E59BE0-226E-4980-AAF5-F1A9DF7C7AE8}" type="datetimeFigureOut">
              <a:rPr lang="ru-RU"/>
              <a:pPr>
                <a:defRPr/>
              </a:pPr>
              <a:t>14.05.2024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D8319C-EFFD-43A6-A723-9E31BBA50F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50908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94FB44-2B3A-4EA5-B708-4FEB9F41BBF1}" type="datetimeFigureOut">
              <a:rPr lang="ru-RU"/>
              <a:pPr>
                <a:defRPr/>
              </a:pPr>
              <a:t>14.05.2024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C51498-F984-481A-8E8C-4DDFA9BC91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38663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Рисунок2.png"/>
          <p:cNvPicPr>
            <a:picLocks noChangeAspect="1"/>
          </p:cNvPicPr>
          <p:nvPr userDrawn="1"/>
        </p:nvPicPr>
        <p:blipFill>
          <a:blip r:embed="rId13" cstate="email">
            <a:lum/>
          </a:blip>
          <a:stretch>
            <a:fillRect/>
          </a:stretch>
        </p:blipFill>
        <p:spPr>
          <a:xfrm>
            <a:off x="0" y="357166"/>
            <a:ext cx="12192000" cy="6500834"/>
          </a:xfrm>
          <a:prstGeom prst="rect">
            <a:avLst/>
          </a:prstGeom>
          <a:effectLst>
            <a:outerShdw blurRad="50800" dist="38100" dir="16200000" rotWithShape="0">
              <a:schemeClr val="bg1">
                <a:alpha val="40000"/>
              </a:schemeClr>
            </a:outerShdw>
          </a:effectLst>
        </p:spPr>
      </p:pic>
      <p:sp>
        <p:nvSpPr>
          <p:cNvPr id="15" name="Прямоугольник 14"/>
          <p:cNvSpPr/>
          <p:nvPr userDrawn="1"/>
        </p:nvSpPr>
        <p:spPr>
          <a:xfrm>
            <a:off x="0" y="6572272"/>
            <a:ext cx="12192000" cy="285728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/>
          </a:p>
        </p:txBody>
      </p:sp>
      <p:sp>
        <p:nvSpPr>
          <p:cNvPr id="16" name="Прямоугольник 15"/>
          <p:cNvSpPr/>
          <p:nvPr userDrawn="1"/>
        </p:nvSpPr>
        <p:spPr>
          <a:xfrm>
            <a:off x="0" y="1285860"/>
            <a:ext cx="12192000" cy="5214974"/>
          </a:xfrm>
          <a:prstGeom prst="rect">
            <a:avLst/>
          </a:prstGeom>
          <a:solidFill>
            <a:schemeClr val="bg1">
              <a:alpha val="72000"/>
            </a:schemeClr>
          </a:solidFill>
          <a:ln>
            <a:noFill/>
          </a:ln>
          <a:effectLst>
            <a:outerShdw blurRad="1270000" dist="50800" dir="5400000" algn="ctr" rotWithShape="0">
              <a:schemeClr val="bg1">
                <a:alpha val="43000"/>
              </a:schemeClr>
            </a:outerShdw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/>
          </a:p>
        </p:txBody>
      </p:sp>
      <p:sp>
        <p:nvSpPr>
          <p:cNvPr id="10" name="Прямоугольник 9"/>
          <p:cNvSpPr/>
          <p:nvPr userDrawn="1"/>
        </p:nvSpPr>
        <p:spPr>
          <a:xfrm>
            <a:off x="1" y="6642556"/>
            <a:ext cx="1199367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00" dirty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rPr>
              <a:t>http://linda6035.ucoz.ru/</a:t>
            </a:r>
            <a:endParaRPr lang="ru-RU" sz="800" dirty="0">
              <a:solidFill>
                <a:schemeClr val="bg1">
                  <a:lumMod val="6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70" name="Picture 10" descr="http://s3.pic4you.ru/allimage/y2013/10-24/12216/3925123.png"/>
          <p:cNvPicPr>
            <a:picLocks noChangeAspect="1" noChangeArrowheads="1"/>
          </p:cNvPicPr>
          <p:nvPr userDrawn="1"/>
        </p:nvPicPr>
        <p:blipFill>
          <a:blip r:embed="rId14" cstate="email"/>
          <a:srcRect/>
          <a:stretch>
            <a:fillRect/>
          </a:stretch>
        </p:blipFill>
        <p:spPr bwMode="auto">
          <a:xfrm>
            <a:off x="8858269" y="4872646"/>
            <a:ext cx="3111464" cy="198535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2111320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g"/><Relationship Id="rId3" Type="http://schemas.openxmlformats.org/officeDocument/2006/relationships/image" Target="../media/image6.png"/><Relationship Id="rId7" Type="http://schemas.openxmlformats.org/officeDocument/2006/relationships/hyperlink" Target="https://joyteka.com/r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vk.com/chtenie_nachalka?w=wall-222659315_6124" TargetMode="External"/><Relationship Id="rId5" Type="http://schemas.openxmlformats.org/officeDocument/2006/relationships/hyperlink" Target="https://vk.com/wall-151545012_112418" TargetMode="Externa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joyteka.com/ru" TargetMode="External"/><Relationship Id="rId3" Type="http://schemas.openxmlformats.org/officeDocument/2006/relationships/hyperlink" Target="https://joyteka.com/100281075" TargetMode="External"/><Relationship Id="rId7" Type="http://schemas.openxmlformats.org/officeDocument/2006/relationships/hyperlink" Target="https://joyteka.com/100158706" TargetMode="External"/><Relationship Id="rId2" Type="http://schemas.openxmlformats.org/officeDocument/2006/relationships/hyperlink" Target="https://joyteka.com/100343369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joyteka.com/100166244" TargetMode="External"/><Relationship Id="rId5" Type="http://schemas.openxmlformats.org/officeDocument/2006/relationships/hyperlink" Target="https://joyteka.com/100168055" TargetMode="External"/><Relationship Id="rId4" Type="http://schemas.openxmlformats.org/officeDocument/2006/relationships/hyperlink" Target="https://joyteka.com/100171453" TargetMode="External"/><Relationship Id="rId9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yandex.ru/images/search?from=tabbar&amp;img_url=https://pdnr.ru/poisk-ruru/baza24/7595181790455.files/image002.jpg&amp;lr=2&amp;pos=21&amp;rpt=simage&amp;text=&#1089;&#1086;&#1073;&#1077;&#1088;&#1080;%20&#1082;&#1072;&#1088;&#1090;&#1080;&#1085;&#1082;&#1091;%20&#1085;&#1072;&#1095;&#1072;&#1083;&#1100;&#1085;&#1099;&#1077;%20&#1082;&#1083;&#1072;&#1089;&#1089;&#1099;" TargetMode="External"/><Relationship Id="rId2" Type="http://schemas.openxmlformats.org/officeDocument/2006/relationships/hyperlink" Target="https://vk.com/chtenie_nachalka?w=wall-222659315_6124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s3.pic4you.ru/allimage/y2013/10-24/12216/3925123.png" TargetMode="External"/><Relationship Id="rId5" Type="http://schemas.openxmlformats.org/officeDocument/2006/relationships/hyperlink" Target="http://linda6035.ucoz.ru/" TargetMode="External"/><Relationship Id="rId4" Type="http://schemas.openxmlformats.org/officeDocument/2006/relationships/hyperlink" Target="https://vk.com/wall-151545012_112418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227966" y="480203"/>
            <a:ext cx="7736065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6000" b="1" dirty="0">
                <a:ln w="19050">
                  <a:solidFill>
                    <a:prstClr val="white"/>
                  </a:solidFill>
                  <a:prstDash val="solid"/>
                </a:ln>
                <a:solidFill>
                  <a:srgbClr val="F79646">
                    <a:lumMod val="50000"/>
                  </a:srgb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  <a:cs typeface="Arial" charset="0"/>
              </a:rPr>
              <a:t>Универсальные приемы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6000" b="1" dirty="0">
                <a:ln w="19050">
                  <a:solidFill>
                    <a:prstClr val="white"/>
                  </a:solidFill>
                  <a:prstDash val="solid"/>
                </a:ln>
                <a:solidFill>
                  <a:srgbClr val="F79646">
                    <a:lumMod val="50000"/>
                  </a:srgb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  <a:cs typeface="Arial" charset="0"/>
              </a:rPr>
              <a:t>на уроке и не только </a:t>
            </a:r>
            <a:br>
              <a:rPr lang="ru-RU" sz="6000" b="1" dirty="0">
                <a:ln w="19050">
                  <a:solidFill>
                    <a:prstClr val="white"/>
                  </a:solidFill>
                  <a:prstDash val="solid"/>
                </a:ln>
                <a:solidFill>
                  <a:srgbClr val="F79646">
                    <a:lumMod val="50000"/>
                  </a:srgb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  <a:cs typeface="Arial" charset="0"/>
              </a:rPr>
            </a:br>
            <a:r>
              <a:rPr lang="ru-RU" sz="6000" b="1" dirty="0">
                <a:ln w="19050">
                  <a:solidFill>
                    <a:prstClr val="white"/>
                  </a:solidFill>
                  <a:prstDash val="solid"/>
                </a:ln>
                <a:solidFill>
                  <a:srgbClr val="F79646">
                    <a:lumMod val="50000"/>
                  </a:srgb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  <a:cs typeface="Arial" charset="0"/>
              </a:rPr>
              <a:t>(из опыта работы).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F00FD6-A674-4CCC-847B-6B5D89BBCB63}"/>
              </a:ext>
            </a:extLst>
          </p:cNvPr>
          <p:cNvSpPr txBox="1">
            <a:spLocks/>
          </p:cNvSpPr>
          <p:nvPr/>
        </p:nvSpPr>
        <p:spPr>
          <a:xfrm>
            <a:off x="3586506" y="2967345"/>
            <a:ext cx="5093368" cy="1245532"/>
          </a:xfrm>
          <a:prstGeom prst="rect">
            <a:avLst/>
          </a:prstGeom>
        </p:spPr>
        <p:txBody>
          <a:bodyPr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3600" b="1" kern="1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600" b="1" kern="1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US" sz="36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lt"/>
            </a:endParaRPr>
          </a:p>
        </p:txBody>
      </p:sp>
      <p:pic>
        <p:nvPicPr>
          <p:cNvPr id="8" name="Объект 12">
            <a:extLst>
              <a:ext uri="{FF2B5EF4-FFF2-40B4-BE49-F238E27FC236}">
                <a16:creationId xmlns:a16="http://schemas.microsoft.com/office/drawing/2014/main" id="{EFAD5E67-DFF7-48F8-8333-93CC4408DC85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574" y="1612220"/>
            <a:ext cx="2293761" cy="3334416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2FC98A43-B129-4BC9-A4D7-5D401B3C6F3D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2105" y="1761792"/>
            <a:ext cx="2491318" cy="3334416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33C51D09-FC35-4B68-B275-8E3FAF94E350}"/>
              </a:ext>
            </a:extLst>
          </p:cNvPr>
          <p:cNvSpPr txBox="1">
            <a:spLocks/>
          </p:cNvSpPr>
          <p:nvPr/>
        </p:nvSpPr>
        <p:spPr>
          <a:xfrm>
            <a:off x="231901" y="4864411"/>
            <a:ext cx="3540222" cy="124553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kern="1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Учитель начальных классов </a:t>
            </a:r>
          </a:p>
          <a:p>
            <a:r>
              <a:rPr lang="ru-RU" sz="2000" b="1" kern="1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Гимназии № 261</a:t>
            </a:r>
          </a:p>
          <a:p>
            <a:r>
              <a:rPr lang="ru-RU" sz="2000" b="1" kern="1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Павлова Лариса Петровна</a:t>
            </a:r>
            <a:endParaRPr lang="en-US" sz="2000" dirty="0">
              <a:ln w="0"/>
              <a:solidFill>
                <a:schemeClr val="accent6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lt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8A2A7A4-4A3C-4E77-A16A-70BC18FAC646}"/>
              </a:ext>
            </a:extLst>
          </p:cNvPr>
          <p:cNvSpPr txBox="1">
            <a:spLocks/>
          </p:cNvSpPr>
          <p:nvPr/>
        </p:nvSpPr>
        <p:spPr>
          <a:xfrm>
            <a:off x="5650719" y="3783329"/>
            <a:ext cx="3612503" cy="124553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kern="1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Учитель начальных классов </a:t>
            </a:r>
          </a:p>
          <a:p>
            <a:r>
              <a:rPr lang="ru-RU" sz="2000" b="1" kern="1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Гимназии № 261</a:t>
            </a:r>
          </a:p>
          <a:p>
            <a:r>
              <a:rPr lang="ru-RU" sz="2000" b="1" kern="1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Смирнова </a:t>
            </a:r>
          </a:p>
          <a:p>
            <a:r>
              <a:rPr lang="ru-RU" sz="2000" b="1" kern="1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Наталья Анатольевна</a:t>
            </a:r>
            <a:endParaRPr lang="en-US" sz="2000" dirty="0">
              <a:ln w="0"/>
              <a:solidFill>
                <a:schemeClr val="accent6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C8AD0A56-ACAF-4910-A310-B97270B10395}"/>
              </a:ext>
            </a:extLst>
          </p:cNvPr>
          <p:cNvSpPr txBox="1">
            <a:spLocks/>
          </p:cNvSpPr>
          <p:nvPr/>
        </p:nvSpPr>
        <p:spPr>
          <a:xfrm>
            <a:off x="4128446" y="5973536"/>
            <a:ext cx="3189843" cy="58670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600" b="1" kern="1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г. Санкт-Петербург</a:t>
            </a:r>
          </a:p>
          <a:p>
            <a:r>
              <a:rPr lang="ru-RU" sz="1600" b="1" kern="100" dirty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endParaRPr lang="en-US" sz="1600" dirty="0">
              <a:ln w="0"/>
              <a:solidFill>
                <a:schemeClr val="accent6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8B05477-88BA-42DD-8CEC-8FB0EDFB930B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896" y="732808"/>
            <a:ext cx="4716379" cy="1974298"/>
          </a:xfrm>
          <a:prstGeom prst="rect">
            <a:avLst/>
          </a:prstGeom>
        </p:spPr>
      </p:pic>
      <p:pic>
        <p:nvPicPr>
          <p:cNvPr id="8" name="Объект 4">
            <a:extLst>
              <a:ext uri="{FF2B5EF4-FFF2-40B4-BE49-F238E27FC236}">
                <a16:creationId xmlns:a16="http://schemas.microsoft.com/office/drawing/2014/main" id="{73A1F5BB-7134-4DE1-9960-332548CF3F3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9527" y="689446"/>
            <a:ext cx="3422065" cy="2231579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EAC0021C-BF13-43B1-BA26-114F6C19E4F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1077" y="3379343"/>
            <a:ext cx="3964849" cy="2959768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E01BFF4F-B9FA-46B0-88DC-592DF26AB9E1}"/>
              </a:ext>
            </a:extLst>
          </p:cNvPr>
          <p:cNvSpPr txBox="1"/>
          <p:nvPr/>
        </p:nvSpPr>
        <p:spPr>
          <a:xfrm>
            <a:off x="488483" y="2921026"/>
            <a:ext cx="396484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hlinkClick r:id="rId5"/>
              </a:rPr>
              <a:t>https://vk.com/wall-151545012_112418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ru-RU" b="1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5007C9F-59A4-4CFD-B840-15EDD26DBD56}"/>
              </a:ext>
            </a:extLst>
          </p:cNvPr>
          <p:cNvSpPr txBox="1"/>
          <p:nvPr/>
        </p:nvSpPr>
        <p:spPr>
          <a:xfrm>
            <a:off x="5925953" y="2921025"/>
            <a:ext cx="577756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800" b="1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hlinkClick r:id="rId6"/>
              </a:rPr>
              <a:t>https://vk.com/chtenie_nachalka?w=wall-222659315_6124</a:t>
            </a:r>
            <a:r>
              <a:rPr lang="ru-RU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8FE9875-407D-42BC-B891-C0D705D59795}"/>
              </a:ext>
            </a:extLst>
          </p:cNvPr>
          <p:cNvSpPr txBox="1"/>
          <p:nvPr/>
        </p:nvSpPr>
        <p:spPr>
          <a:xfrm>
            <a:off x="5134275" y="5940526"/>
            <a:ext cx="24615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kern="0" dirty="0">
                <a:solidFill>
                  <a:schemeClr val="accent6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hlinkClick r:id="rId7"/>
              </a:rPr>
              <a:t>https://joyteka.com/ru</a:t>
            </a:r>
            <a:r>
              <a:rPr lang="ru-RU" sz="1800" b="1" kern="0" dirty="0">
                <a:solidFill>
                  <a:schemeClr val="accent6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6386190-BED8-4E5C-9B06-5A5B1A82CBB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911" y="3700736"/>
            <a:ext cx="3537889" cy="231698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4E80D32-9331-4B7C-9CA4-06D5122AA451}"/>
              </a:ext>
            </a:extLst>
          </p:cNvPr>
          <p:cNvSpPr txBox="1"/>
          <p:nvPr/>
        </p:nvSpPr>
        <p:spPr>
          <a:xfrm>
            <a:off x="1295590" y="6103081"/>
            <a:ext cx="19961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Собери картинку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3E29A90-5841-49CF-B5C3-7A7959B4F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7901" y="804618"/>
            <a:ext cx="3707439" cy="1143000"/>
          </a:xfrm>
        </p:spPr>
        <p:txBody>
          <a:bodyPr/>
          <a:lstStyle/>
          <a:p>
            <a:r>
              <a:rPr lang="en-US" b="1" dirty="0" err="1">
                <a:solidFill>
                  <a:schemeClr val="accent6">
                    <a:lumMod val="50000"/>
                  </a:schemeClr>
                </a:solidFill>
              </a:rPr>
              <a:t>Joyteka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1A1F660-97D5-44E6-BDF8-975D19A216A7}"/>
              </a:ext>
            </a:extLst>
          </p:cNvPr>
          <p:cNvSpPr txBox="1"/>
          <p:nvPr/>
        </p:nvSpPr>
        <p:spPr>
          <a:xfrm>
            <a:off x="500204" y="3347147"/>
            <a:ext cx="7374046" cy="29615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u="sng" kern="100" dirty="0">
                <a:solidFill>
                  <a:srgbClr val="006666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https://joyteka.com/100343369</a:t>
            </a:r>
            <a:r>
              <a:rPr lang="ru-RU" sz="1800" u="sng" kern="100" dirty="0">
                <a:solidFill>
                  <a:srgbClr val="006666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Русский язык «Разделительный мягкий знак» 3 класс</a:t>
            </a:r>
            <a:endParaRPr lang="ru-RU" sz="1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u="sng" kern="100" dirty="0">
                <a:solidFill>
                  <a:srgbClr val="006666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https://joyteka.com/100281075</a:t>
            </a:r>
            <a:r>
              <a:rPr lang="ru-RU" sz="1800" kern="100" dirty="0">
                <a:solidFill>
                  <a:srgbClr val="006666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Подготовка к годовой </a:t>
            </a:r>
            <a:r>
              <a:rPr lang="ru-RU" sz="1800" kern="1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к.р</a:t>
            </a:r>
            <a:r>
              <a:rPr lang="ru-RU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по математике 2 </a:t>
            </a:r>
            <a:r>
              <a:rPr lang="ru-RU" sz="1800" kern="1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кл</a:t>
            </a:r>
            <a:r>
              <a:rPr lang="ru-RU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Петерсон</a:t>
            </a:r>
            <a:endParaRPr lang="ru-RU" sz="1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u="none" strike="noStrike" kern="100" dirty="0">
                <a:solidFill>
                  <a:srgbClr val="006666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https://joyteka.com/100171453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Части речи 2 </a:t>
            </a:r>
            <a:r>
              <a:rPr lang="ru-RU" sz="1800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кл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1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u="none" strike="noStrike" kern="100" dirty="0">
                <a:solidFill>
                  <a:srgbClr val="006666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https://joyteka.com/100168055</a:t>
            </a:r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Повторение терминов 2 </a:t>
            </a:r>
            <a:r>
              <a:rPr lang="ru-RU" sz="1800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кл</a:t>
            </a:r>
            <a:endParaRPr lang="ru-RU" sz="1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u="sng" kern="100" dirty="0">
                <a:solidFill>
                  <a:srgbClr val="006666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6"/>
              </a:rPr>
              <a:t>https://joyteka.com/100166244</a:t>
            </a:r>
            <a:r>
              <a:rPr lang="ru-RU" sz="1800" kern="100" dirty="0">
                <a:solidFill>
                  <a:srgbClr val="006666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Глагол, существительное</a:t>
            </a:r>
            <a:endParaRPr lang="ru-RU" sz="1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u="sng" kern="100" dirty="0">
                <a:solidFill>
                  <a:srgbClr val="006666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7"/>
              </a:rPr>
              <a:t>https://joyteka.com/100158706</a:t>
            </a:r>
            <a:r>
              <a:rPr lang="ru-RU" sz="1800" kern="100" dirty="0">
                <a:solidFill>
                  <a:srgbClr val="006666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Имя существительное</a:t>
            </a:r>
            <a:endParaRPr lang="ru-RU" sz="1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Объект 5">
            <a:hlinkClick r:id="rId8"/>
            <a:extLst>
              <a:ext uri="{FF2B5EF4-FFF2-40B4-BE49-F238E27FC236}">
                <a16:creationId xmlns:a16="http://schemas.microsoft.com/office/drawing/2014/main" id="{D6C724F5-E2B6-4511-BD2F-2A11FDD4D1E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6842" y="998587"/>
            <a:ext cx="3707439" cy="2767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7496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 descr="https://shkolaveka.ru/local/templates/new/images/advantages/boy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2250" y="2151519"/>
            <a:ext cx="533400" cy="466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 txBox="1">
            <a:spLocks/>
          </p:cNvSpPr>
          <p:nvPr/>
        </p:nvSpPr>
        <p:spPr>
          <a:xfrm>
            <a:off x="1423867" y="647224"/>
            <a:ext cx="9144000" cy="12284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Эффектное начало-залог успеха!</a:t>
            </a: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1576267" y="2097848"/>
            <a:ext cx="9144000" cy="12284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«Чёрный ящик»;</a:t>
            </a:r>
          </a:p>
        </p:txBody>
      </p:sp>
      <p:pic>
        <p:nvPicPr>
          <p:cNvPr id="5" name="Picture 10" descr="https://shkolaveka.ru/local/templates/new/images/advantages/boy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0472" y="2902230"/>
            <a:ext cx="533400" cy="466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одзаголовок 2"/>
          <p:cNvSpPr txBox="1">
            <a:spLocks/>
          </p:cNvSpPr>
          <p:nvPr/>
        </p:nvSpPr>
        <p:spPr>
          <a:xfrm>
            <a:off x="1627067" y="2859848"/>
            <a:ext cx="9144000" cy="12284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«Чемоданчик знаний».</a:t>
            </a:r>
          </a:p>
        </p:txBody>
      </p:sp>
      <p:pic>
        <p:nvPicPr>
          <p:cNvPr id="3074" name="Picture 2" descr="Picture backgrou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8981" y="3866444"/>
            <a:ext cx="3303882" cy="24779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076" name="AutoShape 4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36533" y="4058385"/>
            <a:ext cx="3508552" cy="21037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91015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2"/>
          <p:cNvSpPr txBox="1">
            <a:spLocks/>
          </p:cNvSpPr>
          <p:nvPr/>
        </p:nvSpPr>
        <p:spPr>
          <a:xfrm>
            <a:off x="148223" y="511757"/>
            <a:ext cx="9144000" cy="12284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Интерактивная форма работы      с информацией</a:t>
            </a:r>
          </a:p>
        </p:txBody>
      </p:sp>
      <p:pic>
        <p:nvPicPr>
          <p:cNvPr id="3" name="Picture 10" descr="https://shkolaveka.ru/local/templates/new/images/advantages/boy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2250" y="2151519"/>
            <a:ext cx="533400" cy="466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одзаголовок 2"/>
          <p:cNvSpPr txBox="1">
            <a:spLocks/>
          </p:cNvSpPr>
          <p:nvPr/>
        </p:nvSpPr>
        <p:spPr>
          <a:xfrm>
            <a:off x="1576267" y="2097848"/>
            <a:ext cx="9144000" cy="12284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«</a:t>
            </a:r>
            <a:r>
              <a:rPr lang="ru-RU" sz="4000" b="1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Лэпбук</a:t>
            </a: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»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1206643" y="2246490"/>
            <a:ext cx="2089183" cy="39398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446599">
            <a:off x="4259347" y="1863053"/>
            <a:ext cx="3616702" cy="28488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15110" y="1140178"/>
            <a:ext cx="2413529" cy="32180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05956" y="4504269"/>
            <a:ext cx="3138308" cy="23537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2170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5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2"/>
          <p:cNvSpPr txBox="1">
            <a:spLocks/>
          </p:cNvSpPr>
          <p:nvPr/>
        </p:nvSpPr>
        <p:spPr>
          <a:xfrm>
            <a:off x="970845" y="1821269"/>
            <a:ext cx="10454978" cy="122845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66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2712708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6"/>
          <p:cNvGrpSpPr/>
          <p:nvPr/>
        </p:nvGrpSpPr>
        <p:grpSpPr>
          <a:xfrm>
            <a:off x="380647" y="1219251"/>
            <a:ext cx="11299546" cy="5328263"/>
            <a:chOff x="246879" y="-390229"/>
            <a:chExt cx="8706959" cy="6350660"/>
          </a:xfrm>
        </p:grpSpPr>
        <p:grpSp>
          <p:nvGrpSpPr>
            <p:cNvPr id="3" name="Группа 1"/>
            <p:cNvGrpSpPr>
              <a:grpSpLocks/>
            </p:cNvGrpSpPr>
            <p:nvPr/>
          </p:nvGrpSpPr>
          <p:grpSpPr bwMode="auto">
            <a:xfrm>
              <a:off x="246879" y="-390229"/>
              <a:ext cx="8706959" cy="4734371"/>
              <a:chOff x="246687" y="-2983357"/>
              <a:chExt cx="8706768" cy="5918214"/>
            </a:xfrm>
          </p:grpSpPr>
          <p:sp>
            <p:nvSpPr>
              <p:cNvPr id="5" name="Прямоугольник 4"/>
              <p:cNvSpPr/>
              <p:nvPr/>
            </p:nvSpPr>
            <p:spPr>
              <a:xfrm>
                <a:off x="246687" y="-2983357"/>
                <a:ext cx="8706768" cy="385191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ru-RU" dirty="0">
                    <a:solidFill>
                      <a:prstClr val="black"/>
                    </a:solidFill>
                    <a:latin typeface="Monotype Corsiva" pitchFamily="66" charset="0"/>
                    <a:cs typeface="Arial" charset="0"/>
                  </a:rPr>
                  <a:t>Источник шаблона: </a:t>
                </a:r>
                <a:r>
                  <a:rPr lang="ru-RU" dirty="0">
                    <a:solidFill>
                      <a:srgbClr val="F79646">
                        <a:lumMod val="50000"/>
                      </a:srgb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Monotype Corsiva" pitchFamily="66" charset="0"/>
                    <a:cs typeface="Arial" charset="0"/>
                  </a:rPr>
                  <a:t>Фокина Лидия Петровна, учитель начальных классов МКОУ «СОШ ст. Евсино», Искитимского района</a:t>
                </a:r>
              </a:p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ru-RU" dirty="0">
                    <a:solidFill>
                      <a:srgbClr val="F79646">
                        <a:lumMod val="50000"/>
                      </a:srgb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Monotype Corsiva" pitchFamily="66" charset="0"/>
                    <a:cs typeface="Arial" charset="0"/>
                  </a:rPr>
                  <a:t>Новосибирской области</a:t>
                </a:r>
              </a:p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ru-RU" sz="1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Крестики-нолики </a:t>
                </a:r>
                <a:r>
                  <a:rPr lang="ru-RU" sz="1800" u="none" strike="noStrike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hlinkClick r:id="rId2"/>
                  </a:rPr>
                  <a:t>https://vk.com/chtenie_nachalka?w=wall-222659315_6124</a:t>
                </a:r>
                <a:r>
                  <a:rPr lang="ru-RU" sz="1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 </a:t>
                </a:r>
              </a:p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ru-RU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Пазл</a:t>
                </a:r>
                <a:r>
                  <a:rPr lang="ru-RU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 </a:t>
                </a:r>
                <a:r>
                  <a:rPr lang="en-US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hlinkClick r:id="rId3"/>
                  </a:rPr>
                  <a:t>https://yandex.ru/images/search?from=tabbar&amp;img_url=https%3A%2F%2Fpdnr.ru%2Fpoisk-ruru%2Fbaza24%2F7595181790455.files%2Fimage002.jpg&amp;lr=2&amp;pos=21&amp;rpt=simage&amp;text=</a:t>
                </a:r>
                <a:r>
                  <a:rPr lang="ru-RU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hlinkClick r:id="rId3"/>
                  </a:rPr>
                  <a:t>собери%20картинку%20начальные%20классы</a:t>
                </a:r>
                <a:r>
                  <a:rPr lang="ru-RU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 </a:t>
                </a:r>
              </a:p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ru-RU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Парковка вопросов </a:t>
                </a:r>
                <a:r>
                  <a:rPr lang="en-US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hlinkClick r:id="rId4"/>
                  </a:rPr>
                  <a:t>https://vk.com/wall-151545012_112418</a:t>
                </a:r>
                <a:r>
                  <a:rPr lang="ru-RU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 </a:t>
                </a:r>
              </a:p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ru-RU" sz="1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/>
                </a:r>
                <a:br>
                  <a:rPr lang="ru-RU" sz="18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</a:br>
                <a:endParaRPr lang="ru-RU" dirty="0">
                  <a:solidFill>
                    <a:srgbClr val="F79646">
                      <a:lumMod val="50000"/>
                    </a:srgbClr>
                  </a:solidFill>
                  <a:latin typeface="Arial" charset="0"/>
                  <a:cs typeface="Arial" charset="0"/>
                </a:endParaRPr>
              </a:p>
            </p:txBody>
          </p:sp>
          <p:sp>
            <p:nvSpPr>
              <p:cNvPr id="6" name="Прямоугольник 3"/>
              <p:cNvSpPr>
                <a:spLocks noChangeArrowheads="1"/>
              </p:cNvSpPr>
              <p:nvPr/>
            </p:nvSpPr>
            <p:spPr bwMode="auto">
              <a:xfrm>
                <a:off x="2315228" y="2338727"/>
                <a:ext cx="3628503" cy="5961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ru-RU" sz="2000" b="1" dirty="0">
                    <a:solidFill>
                      <a:prstClr val="black"/>
                    </a:solidFill>
                    <a:latin typeface="Monotype Corsiva" pitchFamily="66" charset="0"/>
                    <a:cs typeface="Arial" charset="0"/>
                  </a:rPr>
                  <a:t>Сайт </a:t>
                </a:r>
                <a:r>
                  <a:rPr lang="en-US" sz="2000" b="1" dirty="0">
                    <a:solidFill>
                      <a:prstClr val="black"/>
                    </a:solidFill>
                    <a:latin typeface="Monotype Corsiva" pitchFamily="66" charset="0"/>
                    <a:cs typeface="Arial" charset="0"/>
                    <a:hlinkClick r:id="rId5"/>
                  </a:rPr>
                  <a:t>http://linda6035.ucoz.ru/</a:t>
                </a:r>
                <a:r>
                  <a:rPr lang="ru-RU" sz="2000" b="1" dirty="0">
                    <a:solidFill>
                      <a:prstClr val="black"/>
                    </a:solidFill>
                    <a:latin typeface="Monotype Corsiva" pitchFamily="66" charset="0"/>
                    <a:cs typeface="Arial" charset="0"/>
                  </a:rPr>
                  <a:t>    </a:t>
                </a:r>
                <a:r>
                  <a:rPr lang="ru-RU" sz="2000" b="1" i="1" dirty="0">
                    <a:solidFill>
                      <a:prstClr val="black"/>
                    </a:solidFill>
                    <a:latin typeface="Monotype Corsiva" pitchFamily="66" charset="0"/>
                    <a:cs typeface="Arial" charset="0"/>
                  </a:rPr>
                  <a:t>  </a:t>
                </a:r>
                <a:endParaRPr lang="ru-RU" sz="2000" b="1" dirty="0">
                  <a:solidFill>
                    <a:prstClr val="black"/>
                  </a:solidFill>
                  <a:latin typeface="Monotype Corsiva" pitchFamily="66" charset="0"/>
                  <a:cs typeface="Arial" charset="0"/>
                </a:endParaRPr>
              </a:p>
            </p:txBody>
          </p:sp>
        </p:grpSp>
        <p:sp>
          <p:nvSpPr>
            <p:cNvPr id="4" name="TextBox 3"/>
            <p:cNvSpPr txBox="1"/>
            <p:nvPr/>
          </p:nvSpPr>
          <p:spPr>
            <a:xfrm>
              <a:off x="2202598" y="5520231"/>
              <a:ext cx="4795520" cy="4402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b="1" dirty="0">
                  <a:solidFill>
                    <a:srgbClr val="F79646">
                      <a:lumMod val="50000"/>
                    </a:srgbClr>
                  </a:solidFill>
                  <a:latin typeface="Arial" charset="0"/>
                  <a:cs typeface="Arial" charset="0"/>
                </a:rPr>
                <a:t>СПАСИБО АВТОРАМ ФОНОВ И КАРТИНОК</a:t>
              </a:r>
            </a:p>
          </p:txBody>
        </p:sp>
      </p:grpSp>
      <p:sp>
        <p:nvSpPr>
          <p:cNvPr id="7" name="Прямоугольник 6"/>
          <p:cNvSpPr/>
          <p:nvPr/>
        </p:nvSpPr>
        <p:spPr>
          <a:xfrm>
            <a:off x="990006" y="380752"/>
            <a:ext cx="8577953" cy="8384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rgbClr val="F79646">
                    <a:lumMod val="50000"/>
                  </a:srgb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Интернет-ресурсы:</a:t>
            </a: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Школьный клипарт </a:t>
            </a:r>
            <a:r>
              <a:rPr lang="en-US" sz="1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hlinkClick r:id="rId6"/>
              </a:rPr>
              <a:t>http://s3.pic4you.ru/allimage/y2013/10-24/12216/3925123.png</a:t>
            </a:r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Другая 17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974806"/>
      </a:hlink>
      <a:folHlink>
        <a:srgbClr val="E36C09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</TotalTime>
  <Words>169</Words>
  <Application>Microsoft Office PowerPoint</Application>
  <PresentationFormat>Широкоэкранный</PresentationFormat>
  <Paragraphs>39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3" baseType="lpstr">
      <vt:lpstr>Arial</vt:lpstr>
      <vt:lpstr>Calibri</vt:lpstr>
      <vt:lpstr>Comic Sans MS</vt:lpstr>
      <vt:lpstr>Monotype Corsiva</vt:lpstr>
      <vt:lpstr>Times New Roman</vt:lpstr>
      <vt:lpstr>1_Тема Office</vt:lpstr>
      <vt:lpstr>Презентация PowerPoint</vt:lpstr>
      <vt:lpstr>Презентация PowerPoint</vt:lpstr>
      <vt:lpstr>Joyteka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Универсальные приемы на уроке и не только (из опыта работы).</dc:title>
  <dc:creator>Пользователь</dc:creator>
  <cp:lastModifiedBy>Павлова Лариса</cp:lastModifiedBy>
  <cp:revision>15</cp:revision>
  <dcterms:created xsi:type="dcterms:W3CDTF">2024-05-12T17:29:52Z</dcterms:created>
  <dcterms:modified xsi:type="dcterms:W3CDTF">2024-05-14T11:01:16Z</dcterms:modified>
</cp:coreProperties>
</file>