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94" r:id="rId2"/>
    <p:sldId id="257" r:id="rId3"/>
    <p:sldId id="288" r:id="rId4"/>
    <p:sldId id="289" r:id="rId5"/>
    <p:sldId id="274" r:id="rId6"/>
    <p:sldId id="275" r:id="rId7"/>
    <p:sldId id="290" r:id="rId8"/>
    <p:sldId id="264" r:id="rId9"/>
    <p:sldId id="265" r:id="rId10"/>
    <p:sldId id="276" r:id="rId11"/>
    <p:sldId id="277" r:id="rId12"/>
    <p:sldId id="292" r:id="rId13"/>
    <p:sldId id="281" r:id="rId14"/>
    <p:sldId id="278" r:id="rId15"/>
    <p:sldId id="282" r:id="rId16"/>
    <p:sldId id="283" r:id="rId17"/>
    <p:sldId id="284" r:id="rId18"/>
    <p:sldId id="285" r:id="rId19"/>
    <p:sldId id="286" r:id="rId20"/>
    <p:sldId id="293" r:id="rId21"/>
    <p:sldId id="291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8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0" autoAdjust="0"/>
    <p:restoredTop sz="94660"/>
  </p:normalViewPr>
  <p:slideViewPr>
    <p:cSldViewPr snapToGrid="0">
      <p:cViewPr varScale="1">
        <p:scale>
          <a:sx n="90" d="100"/>
          <a:sy n="90" d="100"/>
        </p:scale>
        <p:origin x="9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1AA6A-5535-CD40-BA6F-EF5E160B4B3F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3DDF6-7C83-AE43-BA6F-BD54CBAE7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810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32d8de18fa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32d8de18fa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2d8de18fa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32d8de18fa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2d8de18fa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32d8de18fa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7523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32d8de18fa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32d8de18fa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1268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AF572B-1776-4C62-ABA6-11249F8DEE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274" y="495894"/>
            <a:ext cx="7805821" cy="2387600"/>
          </a:xfrm>
        </p:spPr>
        <p:txBody>
          <a:bodyPr anchor="b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9A5479-32F7-40D5-AEAA-86AD2F2CF3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8548" y="2531662"/>
            <a:ext cx="5633452" cy="4345805"/>
          </a:xfrm>
          <a:prstGeom prst="rect">
            <a:avLst/>
          </a:prstGeom>
        </p:spPr>
      </p:pic>
      <p:sp>
        <p:nvSpPr>
          <p:cNvPr id="9" name="Блок-схема: подготовка 8">
            <a:extLst>
              <a:ext uri="{FF2B5EF4-FFF2-40B4-BE49-F238E27FC236}">
                <a16:creationId xmlns:a16="http://schemas.microsoft.com/office/drawing/2014/main" id="{E3C34BD0-1739-4B50-B134-8638CC270C9A}"/>
              </a:ext>
            </a:extLst>
          </p:cNvPr>
          <p:cNvSpPr/>
          <p:nvPr userDrawn="1"/>
        </p:nvSpPr>
        <p:spPr>
          <a:xfrm rot="2913810">
            <a:off x="-527302" y="4390960"/>
            <a:ext cx="4256654" cy="3746927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6" h="10645">
                <a:moveTo>
                  <a:pt x="52" y="5542"/>
                </a:moveTo>
                <a:cubicBezTo>
                  <a:pt x="395" y="3852"/>
                  <a:pt x="2820" y="1227"/>
                  <a:pt x="4241" y="395"/>
                </a:cubicBezTo>
                <a:cubicBezTo>
                  <a:pt x="5661" y="-437"/>
                  <a:pt x="7617" y="259"/>
                  <a:pt x="8577" y="548"/>
                </a:cubicBezTo>
                <a:cubicBezTo>
                  <a:pt x="9537" y="837"/>
                  <a:pt x="10362" y="814"/>
                  <a:pt x="10000" y="2128"/>
                </a:cubicBezTo>
                <a:cubicBezTo>
                  <a:pt x="9638" y="3442"/>
                  <a:pt x="7704" y="7032"/>
                  <a:pt x="6402" y="8433"/>
                </a:cubicBezTo>
                <a:cubicBezTo>
                  <a:pt x="5100" y="9834"/>
                  <a:pt x="3241" y="11018"/>
                  <a:pt x="2183" y="10536"/>
                </a:cubicBezTo>
                <a:cubicBezTo>
                  <a:pt x="1125" y="10054"/>
                  <a:pt x="-291" y="7232"/>
                  <a:pt x="52" y="5542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одготовка 8">
            <a:extLst>
              <a:ext uri="{FF2B5EF4-FFF2-40B4-BE49-F238E27FC236}">
                <a16:creationId xmlns:a16="http://schemas.microsoft.com/office/drawing/2014/main" id="{236813F1-B720-46AD-9B75-B1051773447F}"/>
              </a:ext>
            </a:extLst>
          </p:cNvPr>
          <p:cNvSpPr/>
          <p:nvPr userDrawn="1"/>
        </p:nvSpPr>
        <p:spPr>
          <a:xfrm rot="2913810">
            <a:off x="124171" y="-771090"/>
            <a:ext cx="2171177" cy="2533966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  <a:gd name="connsiteX0" fmla="*/ 52 w 8994"/>
              <a:gd name="connsiteY0" fmla="*/ 5623 h 10710"/>
              <a:gd name="connsiteX1" fmla="*/ 4241 w 8994"/>
              <a:gd name="connsiteY1" fmla="*/ 476 h 10710"/>
              <a:gd name="connsiteX2" fmla="*/ 8577 w 8994"/>
              <a:gd name="connsiteY2" fmla="*/ 629 h 10710"/>
              <a:gd name="connsiteX3" fmla="*/ 8577 w 8994"/>
              <a:gd name="connsiteY3" fmla="*/ 4037 h 10710"/>
              <a:gd name="connsiteX4" fmla="*/ 6402 w 8994"/>
              <a:gd name="connsiteY4" fmla="*/ 8514 h 10710"/>
              <a:gd name="connsiteX5" fmla="*/ 2183 w 8994"/>
              <a:gd name="connsiteY5" fmla="*/ 10617 h 10710"/>
              <a:gd name="connsiteX6" fmla="*/ 52 w 8994"/>
              <a:gd name="connsiteY6" fmla="*/ 5623 h 10710"/>
              <a:gd name="connsiteX0" fmla="*/ 58 w 9593"/>
              <a:gd name="connsiteY0" fmla="*/ 5243 h 9993"/>
              <a:gd name="connsiteX1" fmla="*/ 4715 w 9593"/>
              <a:gd name="connsiteY1" fmla="*/ 437 h 9993"/>
              <a:gd name="connsiteX2" fmla="*/ 8488 w 9593"/>
              <a:gd name="connsiteY2" fmla="*/ 600 h 9993"/>
              <a:gd name="connsiteX3" fmla="*/ 9536 w 9593"/>
              <a:gd name="connsiteY3" fmla="*/ 3762 h 9993"/>
              <a:gd name="connsiteX4" fmla="*/ 7118 w 9593"/>
              <a:gd name="connsiteY4" fmla="*/ 7943 h 9993"/>
              <a:gd name="connsiteX5" fmla="*/ 2427 w 9593"/>
              <a:gd name="connsiteY5" fmla="*/ 9906 h 9993"/>
              <a:gd name="connsiteX6" fmla="*/ 58 w 9593"/>
              <a:gd name="connsiteY6" fmla="*/ 5243 h 9993"/>
              <a:gd name="connsiteX0" fmla="*/ 99 w 10039"/>
              <a:gd name="connsiteY0" fmla="*/ 5247 h 11325"/>
              <a:gd name="connsiteX1" fmla="*/ 4954 w 10039"/>
              <a:gd name="connsiteY1" fmla="*/ 437 h 11325"/>
              <a:gd name="connsiteX2" fmla="*/ 8887 w 10039"/>
              <a:gd name="connsiteY2" fmla="*/ 600 h 11325"/>
              <a:gd name="connsiteX3" fmla="*/ 9980 w 10039"/>
              <a:gd name="connsiteY3" fmla="*/ 3765 h 11325"/>
              <a:gd name="connsiteX4" fmla="*/ 7459 w 10039"/>
              <a:gd name="connsiteY4" fmla="*/ 7949 h 11325"/>
              <a:gd name="connsiteX5" fmla="*/ 2134 w 10039"/>
              <a:gd name="connsiteY5" fmla="*/ 11272 h 11325"/>
              <a:gd name="connsiteX6" fmla="*/ 99 w 10039"/>
              <a:gd name="connsiteY6" fmla="*/ 5247 h 1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39" h="11325">
                <a:moveTo>
                  <a:pt x="99" y="5247"/>
                </a:moveTo>
                <a:cubicBezTo>
                  <a:pt x="569" y="3441"/>
                  <a:pt x="3489" y="1212"/>
                  <a:pt x="4954" y="437"/>
                </a:cubicBezTo>
                <a:cubicBezTo>
                  <a:pt x="6419" y="-337"/>
                  <a:pt x="8049" y="47"/>
                  <a:pt x="8887" y="600"/>
                </a:cubicBezTo>
                <a:cubicBezTo>
                  <a:pt x="9725" y="1155"/>
                  <a:pt x="10217" y="2540"/>
                  <a:pt x="9980" y="3765"/>
                </a:cubicBezTo>
                <a:cubicBezTo>
                  <a:pt x="9742" y="4989"/>
                  <a:pt x="8767" y="6698"/>
                  <a:pt x="7459" y="7949"/>
                </a:cubicBezTo>
                <a:cubicBezTo>
                  <a:pt x="6151" y="9200"/>
                  <a:pt x="3361" y="11722"/>
                  <a:pt x="2134" y="11272"/>
                </a:cubicBezTo>
                <a:cubicBezTo>
                  <a:pt x="908" y="10822"/>
                  <a:pt x="-371" y="7053"/>
                  <a:pt x="99" y="5247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1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82FE4-32C6-4F9A-A230-D5D65B90A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3C670A2-7899-49D4-9F67-0EDBA803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D9A588C-A8E1-4E2D-BA65-82D6C5E9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68F747C-8840-4300-B4A0-F9000DE9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56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5618C-67AC-4E53-B57E-463193B84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93BAF7-0882-4463-B233-5A8B52593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B4B30EB-BEC5-4F8D-8508-276675531C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C870581-0A58-4EA4-96A0-1107B6F75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18C6F3-CB0A-45C1-899D-64B3D5BC6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67379B-76C9-4B87-AF63-7A2BA6D63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01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9CFF00-224A-4E89-88F7-48731CC35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622DE6D-4696-4FC2-8BE9-0ECDAC086E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7E5505-8404-4DC0-B245-5924C64F5F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5546A1-DAF6-4219-82D9-72CE8DF62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B1E86D-CC23-4496-9046-E6DFD7781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1CE338-46D3-4F0E-8307-C8E839EF5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67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A84133-19A6-41AC-98EA-1E9A49FCD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CBF3CEA-05A3-41C7-B7B9-F6F09F9273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B3CB37-107D-45E7-9627-EAD42509C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52E880-2D88-4C29-927A-491D1C445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C551D2-6D8A-4577-B662-B97B4D44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6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4059608-F023-4347-BE89-BA872A106A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D876AFF-6ACF-43A8-A68E-F3A58C5609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926CE7-850E-49BC-90B4-8F92719EA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7AC25D-C3FA-4ED3-B5DE-77FAF7159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C37F5C-3A15-48EC-943C-B1D0C8677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00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415600" y="390467"/>
            <a:ext cx="11360800" cy="10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415600" y="1638233"/>
            <a:ext cx="11360800" cy="4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650482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28139-48B5-494F-8CCD-700C8E4A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DFE504-D25C-4EF1-83E2-717ACC15A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Блок-схема: подготовка 8">
            <a:extLst>
              <a:ext uri="{FF2B5EF4-FFF2-40B4-BE49-F238E27FC236}">
                <a16:creationId xmlns:a16="http://schemas.microsoft.com/office/drawing/2014/main" id="{F9A0267F-C1EC-4886-81F1-F1B366ABF0E6}"/>
              </a:ext>
            </a:extLst>
          </p:cNvPr>
          <p:cNvSpPr/>
          <p:nvPr userDrawn="1"/>
        </p:nvSpPr>
        <p:spPr>
          <a:xfrm rot="2913810">
            <a:off x="8732202" y="-979937"/>
            <a:ext cx="4256654" cy="3746927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6" h="10645">
                <a:moveTo>
                  <a:pt x="52" y="5542"/>
                </a:moveTo>
                <a:cubicBezTo>
                  <a:pt x="395" y="3852"/>
                  <a:pt x="2820" y="1227"/>
                  <a:pt x="4241" y="395"/>
                </a:cubicBezTo>
                <a:cubicBezTo>
                  <a:pt x="5661" y="-437"/>
                  <a:pt x="7617" y="259"/>
                  <a:pt x="8577" y="548"/>
                </a:cubicBezTo>
                <a:cubicBezTo>
                  <a:pt x="9537" y="837"/>
                  <a:pt x="10362" y="814"/>
                  <a:pt x="10000" y="2128"/>
                </a:cubicBezTo>
                <a:cubicBezTo>
                  <a:pt x="9638" y="3442"/>
                  <a:pt x="7704" y="7032"/>
                  <a:pt x="6402" y="8433"/>
                </a:cubicBezTo>
                <a:cubicBezTo>
                  <a:pt x="5100" y="9834"/>
                  <a:pt x="3241" y="11018"/>
                  <a:pt x="2183" y="10536"/>
                </a:cubicBezTo>
                <a:cubicBezTo>
                  <a:pt x="1125" y="10054"/>
                  <a:pt x="-291" y="7232"/>
                  <a:pt x="52" y="5542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одготовка 8">
            <a:extLst>
              <a:ext uri="{FF2B5EF4-FFF2-40B4-BE49-F238E27FC236}">
                <a16:creationId xmlns:a16="http://schemas.microsoft.com/office/drawing/2014/main" id="{66D259D0-2C82-4856-BA4F-64F4DDF012A3}"/>
              </a:ext>
            </a:extLst>
          </p:cNvPr>
          <p:cNvSpPr/>
          <p:nvPr userDrawn="1"/>
        </p:nvSpPr>
        <p:spPr>
          <a:xfrm rot="2913810">
            <a:off x="-414448" y="4390823"/>
            <a:ext cx="4195111" cy="4158183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  <a:gd name="connsiteX0" fmla="*/ 209 w 10218"/>
              <a:gd name="connsiteY0" fmla="*/ 6429 h 11532"/>
              <a:gd name="connsiteX1" fmla="*/ 7414 w 10218"/>
              <a:gd name="connsiteY1" fmla="*/ 239 h 11532"/>
              <a:gd name="connsiteX2" fmla="*/ 8734 w 10218"/>
              <a:gd name="connsiteY2" fmla="*/ 1435 h 11532"/>
              <a:gd name="connsiteX3" fmla="*/ 10157 w 10218"/>
              <a:gd name="connsiteY3" fmla="*/ 3015 h 11532"/>
              <a:gd name="connsiteX4" fmla="*/ 6559 w 10218"/>
              <a:gd name="connsiteY4" fmla="*/ 9320 h 11532"/>
              <a:gd name="connsiteX5" fmla="*/ 2340 w 10218"/>
              <a:gd name="connsiteY5" fmla="*/ 11423 h 11532"/>
              <a:gd name="connsiteX6" fmla="*/ 209 w 10218"/>
              <a:gd name="connsiteY6" fmla="*/ 6429 h 11532"/>
              <a:gd name="connsiteX0" fmla="*/ 209 w 10937"/>
              <a:gd name="connsiteY0" fmla="*/ 6698 h 11801"/>
              <a:gd name="connsiteX1" fmla="*/ 7414 w 10937"/>
              <a:gd name="connsiteY1" fmla="*/ 508 h 11801"/>
              <a:gd name="connsiteX2" fmla="*/ 10727 w 10937"/>
              <a:gd name="connsiteY2" fmla="*/ 679 h 11801"/>
              <a:gd name="connsiteX3" fmla="*/ 10157 w 10937"/>
              <a:gd name="connsiteY3" fmla="*/ 3284 h 11801"/>
              <a:gd name="connsiteX4" fmla="*/ 6559 w 10937"/>
              <a:gd name="connsiteY4" fmla="*/ 9589 h 11801"/>
              <a:gd name="connsiteX5" fmla="*/ 2340 w 10937"/>
              <a:gd name="connsiteY5" fmla="*/ 11692 h 11801"/>
              <a:gd name="connsiteX6" fmla="*/ 209 w 10937"/>
              <a:gd name="connsiteY6" fmla="*/ 6698 h 11801"/>
              <a:gd name="connsiteX0" fmla="*/ 334 w 9875"/>
              <a:gd name="connsiteY0" fmla="*/ 4034 h 11771"/>
              <a:gd name="connsiteX1" fmla="*/ 6352 w 9875"/>
              <a:gd name="connsiteY1" fmla="*/ 328 h 11771"/>
              <a:gd name="connsiteX2" fmla="*/ 9665 w 9875"/>
              <a:gd name="connsiteY2" fmla="*/ 499 h 11771"/>
              <a:gd name="connsiteX3" fmla="*/ 9095 w 9875"/>
              <a:gd name="connsiteY3" fmla="*/ 3104 h 11771"/>
              <a:gd name="connsiteX4" fmla="*/ 5497 w 9875"/>
              <a:gd name="connsiteY4" fmla="*/ 9409 h 11771"/>
              <a:gd name="connsiteX5" fmla="*/ 1278 w 9875"/>
              <a:gd name="connsiteY5" fmla="*/ 11512 h 11771"/>
              <a:gd name="connsiteX6" fmla="*/ 334 w 9875"/>
              <a:gd name="connsiteY6" fmla="*/ 4034 h 11771"/>
              <a:gd name="connsiteX0" fmla="*/ 338 w 10066"/>
              <a:gd name="connsiteY0" fmla="*/ 3478 h 10036"/>
              <a:gd name="connsiteX1" fmla="*/ 6432 w 10066"/>
              <a:gd name="connsiteY1" fmla="*/ 330 h 10036"/>
              <a:gd name="connsiteX2" fmla="*/ 9787 w 10066"/>
              <a:gd name="connsiteY2" fmla="*/ 475 h 10036"/>
              <a:gd name="connsiteX3" fmla="*/ 9396 w 10066"/>
              <a:gd name="connsiteY3" fmla="*/ 3694 h 10036"/>
              <a:gd name="connsiteX4" fmla="*/ 5567 w 10066"/>
              <a:gd name="connsiteY4" fmla="*/ 8044 h 10036"/>
              <a:gd name="connsiteX5" fmla="*/ 1294 w 10066"/>
              <a:gd name="connsiteY5" fmla="*/ 9831 h 10036"/>
              <a:gd name="connsiteX6" fmla="*/ 338 w 10066"/>
              <a:gd name="connsiteY6" fmla="*/ 3478 h 10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66" h="10036">
                <a:moveTo>
                  <a:pt x="338" y="3478"/>
                </a:moveTo>
                <a:cubicBezTo>
                  <a:pt x="1195" y="1895"/>
                  <a:pt x="4858" y="830"/>
                  <a:pt x="6432" y="330"/>
                </a:cubicBezTo>
                <a:cubicBezTo>
                  <a:pt x="8007" y="-171"/>
                  <a:pt x="9293" y="-86"/>
                  <a:pt x="9787" y="475"/>
                </a:cubicBezTo>
                <a:cubicBezTo>
                  <a:pt x="10281" y="1036"/>
                  <a:pt x="10100" y="2432"/>
                  <a:pt x="9396" y="3694"/>
                </a:cubicBezTo>
                <a:cubicBezTo>
                  <a:pt x="8692" y="4956"/>
                  <a:pt x="6917" y="7021"/>
                  <a:pt x="5567" y="8044"/>
                </a:cubicBezTo>
                <a:cubicBezTo>
                  <a:pt x="4217" y="9067"/>
                  <a:pt x="2165" y="10592"/>
                  <a:pt x="1294" y="9831"/>
                </a:cubicBezTo>
                <a:cubicBezTo>
                  <a:pt x="423" y="9070"/>
                  <a:pt x="-518" y="5062"/>
                  <a:pt x="338" y="3478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36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28139-48B5-494F-8CCD-700C8E4A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DFE504-D25C-4EF1-83E2-717ACC15A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Блок-схема: подготовка 8">
            <a:extLst>
              <a:ext uri="{FF2B5EF4-FFF2-40B4-BE49-F238E27FC236}">
                <a16:creationId xmlns:a16="http://schemas.microsoft.com/office/drawing/2014/main" id="{66D259D0-2C82-4856-BA4F-64F4DDF012A3}"/>
              </a:ext>
            </a:extLst>
          </p:cNvPr>
          <p:cNvSpPr/>
          <p:nvPr userDrawn="1"/>
        </p:nvSpPr>
        <p:spPr>
          <a:xfrm rot="2913810">
            <a:off x="969905" y="1677471"/>
            <a:ext cx="9361037" cy="9884930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  <a:gd name="connsiteX0" fmla="*/ 209 w 10218"/>
              <a:gd name="connsiteY0" fmla="*/ 6429 h 11532"/>
              <a:gd name="connsiteX1" fmla="*/ 7414 w 10218"/>
              <a:gd name="connsiteY1" fmla="*/ 239 h 11532"/>
              <a:gd name="connsiteX2" fmla="*/ 8734 w 10218"/>
              <a:gd name="connsiteY2" fmla="*/ 1435 h 11532"/>
              <a:gd name="connsiteX3" fmla="*/ 10157 w 10218"/>
              <a:gd name="connsiteY3" fmla="*/ 3015 h 11532"/>
              <a:gd name="connsiteX4" fmla="*/ 6559 w 10218"/>
              <a:gd name="connsiteY4" fmla="*/ 9320 h 11532"/>
              <a:gd name="connsiteX5" fmla="*/ 2340 w 10218"/>
              <a:gd name="connsiteY5" fmla="*/ 11423 h 11532"/>
              <a:gd name="connsiteX6" fmla="*/ 209 w 10218"/>
              <a:gd name="connsiteY6" fmla="*/ 6429 h 11532"/>
              <a:gd name="connsiteX0" fmla="*/ 209 w 10937"/>
              <a:gd name="connsiteY0" fmla="*/ 6698 h 11801"/>
              <a:gd name="connsiteX1" fmla="*/ 7414 w 10937"/>
              <a:gd name="connsiteY1" fmla="*/ 508 h 11801"/>
              <a:gd name="connsiteX2" fmla="*/ 10727 w 10937"/>
              <a:gd name="connsiteY2" fmla="*/ 679 h 11801"/>
              <a:gd name="connsiteX3" fmla="*/ 10157 w 10937"/>
              <a:gd name="connsiteY3" fmla="*/ 3284 h 11801"/>
              <a:gd name="connsiteX4" fmla="*/ 6559 w 10937"/>
              <a:gd name="connsiteY4" fmla="*/ 9589 h 11801"/>
              <a:gd name="connsiteX5" fmla="*/ 2340 w 10937"/>
              <a:gd name="connsiteY5" fmla="*/ 11692 h 11801"/>
              <a:gd name="connsiteX6" fmla="*/ 209 w 10937"/>
              <a:gd name="connsiteY6" fmla="*/ 6698 h 11801"/>
              <a:gd name="connsiteX0" fmla="*/ 334 w 9875"/>
              <a:gd name="connsiteY0" fmla="*/ 4034 h 11771"/>
              <a:gd name="connsiteX1" fmla="*/ 6352 w 9875"/>
              <a:gd name="connsiteY1" fmla="*/ 328 h 11771"/>
              <a:gd name="connsiteX2" fmla="*/ 9665 w 9875"/>
              <a:gd name="connsiteY2" fmla="*/ 499 h 11771"/>
              <a:gd name="connsiteX3" fmla="*/ 9095 w 9875"/>
              <a:gd name="connsiteY3" fmla="*/ 3104 h 11771"/>
              <a:gd name="connsiteX4" fmla="*/ 5497 w 9875"/>
              <a:gd name="connsiteY4" fmla="*/ 9409 h 11771"/>
              <a:gd name="connsiteX5" fmla="*/ 1278 w 9875"/>
              <a:gd name="connsiteY5" fmla="*/ 11512 h 11771"/>
              <a:gd name="connsiteX6" fmla="*/ 334 w 9875"/>
              <a:gd name="connsiteY6" fmla="*/ 4034 h 11771"/>
              <a:gd name="connsiteX0" fmla="*/ 338 w 10066"/>
              <a:gd name="connsiteY0" fmla="*/ 3478 h 10036"/>
              <a:gd name="connsiteX1" fmla="*/ 6432 w 10066"/>
              <a:gd name="connsiteY1" fmla="*/ 330 h 10036"/>
              <a:gd name="connsiteX2" fmla="*/ 9787 w 10066"/>
              <a:gd name="connsiteY2" fmla="*/ 475 h 10036"/>
              <a:gd name="connsiteX3" fmla="*/ 9396 w 10066"/>
              <a:gd name="connsiteY3" fmla="*/ 3694 h 10036"/>
              <a:gd name="connsiteX4" fmla="*/ 5567 w 10066"/>
              <a:gd name="connsiteY4" fmla="*/ 8044 h 10036"/>
              <a:gd name="connsiteX5" fmla="*/ 1294 w 10066"/>
              <a:gd name="connsiteY5" fmla="*/ 9831 h 10036"/>
              <a:gd name="connsiteX6" fmla="*/ 338 w 10066"/>
              <a:gd name="connsiteY6" fmla="*/ 3478 h 10036"/>
              <a:gd name="connsiteX0" fmla="*/ 338 w 24670"/>
              <a:gd name="connsiteY0" fmla="*/ 19909 h 26467"/>
              <a:gd name="connsiteX1" fmla="*/ 6432 w 24670"/>
              <a:gd name="connsiteY1" fmla="*/ 16761 h 26467"/>
              <a:gd name="connsiteX2" fmla="*/ 24656 w 24670"/>
              <a:gd name="connsiteY2" fmla="*/ 16 h 26467"/>
              <a:gd name="connsiteX3" fmla="*/ 9396 w 24670"/>
              <a:gd name="connsiteY3" fmla="*/ 20125 h 26467"/>
              <a:gd name="connsiteX4" fmla="*/ 5567 w 24670"/>
              <a:gd name="connsiteY4" fmla="*/ 24475 h 26467"/>
              <a:gd name="connsiteX5" fmla="*/ 1294 w 24670"/>
              <a:gd name="connsiteY5" fmla="*/ 26262 h 26467"/>
              <a:gd name="connsiteX6" fmla="*/ 338 w 24670"/>
              <a:gd name="connsiteY6" fmla="*/ 19909 h 26467"/>
              <a:gd name="connsiteX0" fmla="*/ 1348 w 26296"/>
              <a:gd name="connsiteY0" fmla="*/ 21151 h 27709"/>
              <a:gd name="connsiteX1" fmla="*/ 21193 w 26296"/>
              <a:gd name="connsiteY1" fmla="*/ 4186 h 27709"/>
              <a:gd name="connsiteX2" fmla="*/ 25666 w 26296"/>
              <a:gd name="connsiteY2" fmla="*/ 1258 h 27709"/>
              <a:gd name="connsiteX3" fmla="*/ 10406 w 26296"/>
              <a:gd name="connsiteY3" fmla="*/ 21367 h 27709"/>
              <a:gd name="connsiteX4" fmla="*/ 6577 w 26296"/>
              <a:gd name="connsiteY4" fmla="*/ 25717 h 27709"/>
              <a:gd name="connsiteX5" fmla="*/ 2304 w 26296"/>
              <a:gd name="connsiteY5" fmla="*/ 27504 h 27709"/>
              <a:gd name="connsiteX6" fmla="*/ 1348 w 26296"/>
              <a:gd name="connsiteY6" fmla="*/ 21151 h 27709"/>
              <a:gd name="connsiteX0" fmla="*/ 2150 w 24499"/>
              <a:gd name="connsiteY0" fmla="*/ 22474 h 27676"/>
              <a:gd name="connsiteX1" fmla="*/ 19448 w 24499"/>
              <a:gd name="connsiteY1" fmla="*/ 4229 h 27676"/>
              <a:gd name="connsiteX2" fmla="*/ 23921 w 24499"/>
              <a:gd name="connsiteY2" fmla="*/ 1301 h 27676"/>
              <a:gd name="connsiteX3" fmla="*/ 8661 w 24499"/>
              <a:gd name="connsiteY3" fmla="*/ 21410 h 27676"/>
              <a:gd name="connsiteX4" fmla="*/ 4832 w 24499"/>
              <a:gd name="connsiteY4" fmla="*/ 25760 h 27676"/>
              <a:gd name="connsiteX5" fmla="*/ 559 w 24499"/>
              <a:gd name="connsiteY5" fmla="*/ 27547 h 27676"/>
              <a:gd name="connsiteX6" fmla="*/ 2150 w 24499"/>
              <a:gd name="connsiteY6" fmla="*/ 22474 h 27676"/>
              <a:gd name="connsiteX0" fmla="*/ 1636 w 25371"/>
              <a:gd name="connsiteY0" fmla="*/ 21613 h 27696"/>
              <a:gd name="connsiteX1" fmla="*/ 20293 w 25371"/>
              <a:gd name="connsiteY1" fmla="*/ 4201 h 27696"/>
              <a:gd name="connsiteX2" fmla="*/ 24766 w 25371"/>
              <a:gd name="connsiteY2" fmla="*/ 1273 h 27696"/>
              <a:gd name="connsiteX3" fmla="*/ 9506 w 25371"/>
              <a:gd name="connsiteY3" fmla="*/ 21382 h 27696"/>
              <a:gd name="connsiteX4" fmla="*/ 5677 w 25371"/>
              <a:gd name="connsiteY4" fmla="*/ 25732 h 27696"/>
              <a:gd name="connsiteX5" fmla="*/ 1404 w 25371"/>
              <a:gd name="connsiteY5" fmla="*/ 27519 h 27696"/>
              <a:gd name="connsiteX6" fmla="*/ 1636 w 25371"/>
              <a:gd name="connsiteY6" fmla="*/ 21613 h 27696"/>
              <a:gd name="connsiteX0" fmla="*/ 1636 w 25139"/>
              <a:gd name="connsiteY0" fmla="*/ 21214 h 27297"/>
              <a:gd name="connsiteX1" fmla="*/ 18466 w 25139"/>
              <a:gd name="connsiteY1" fmla="*/ 5445 h 27297"/>
              <a:gd name="connsiteX2" fmla="*/ 20293 w 25139"/>
              <a:gd name="connsiteY2" fmla="*/ 3802 h 27297"/>
              <a:gd name="connsiteX3" fmla="*/ 24766 w 25139"/>
              <a:gd name="connsiteY3" fmla="*/ 874 h 27297"/>
              <a:gd name="connsiteX4" fmla="*/ 9506 w 25139"/>
              <a:gd name="connsiteY4" fmla="*/ 20983 h 27297"/>
              <a:gd name="connsiteX5" fmla="*/ 5677 w 25139"/>
              <a:gd name="connsiteY5" fmla="*/ 25333 h 27297"/>
              <a:gd name="connsiteX6" fmla="*/ 1404 w 25139"/>
              <a:gd name="connsiteY6" fmla="*/ 27120 h 27297"/>
              <a:gd name="connsiteX7" fmla="*/ 1636 w 25139"/>
              <a:gd name="connsiteY7" fmla="*/ 21214 h 27297"/>
              <a:gd name="connsiteX0" fmla="*/ 1154 w 24706"/>
              <a:gd name="connsiteY0" fmla="*/ 21357 h 27440"/>
              <a:gd name="connsiteX1" fmla="*/ 13076 w 24706"/>
              <a:gd name="connsiteY1" fmla="*/ 12398 h 27440"/>
              <a:gd name="connsiteX2" fmla="*/ 19811 w 24706"/>
              <a:gd name="connsiteY2" fmla="*/ 3945 h 27440"/>
              <a:gd name="connsiteX3" fmla="*/ 24284 w 24706"/>
              <a:gd name="connsiteY3" fmla="*/ 1017 h 27440"/>
              <a:gd name="connsiteX4" fmla="*/ 9024 w 24706"/>
              <a:gd name="connsiteY4" fmla="*/ 21126 h 27440"/>
              <a:gd name="connsiteX5" fmla="*/ 5195 w 24706"/>
              <a:gd name="connsiteY5" fmla="*/ 25476 h 27440"/>
              <a:gd name="connsiteX6" fmla="*/ 922 w 24706"/>
              <a:gd name="connsiteY6" fmla="*/ 27263 h 27440"/>
              <a:gd name="connsiteX7" fmla="*/ 1154 w 24706"/>
              <a:gd name="connsiteY7" fmla="*/ 21357 h 27440"/>
              <a:gd name="connsiteX0" fmla="*/ 1154 w 24692"/>
              <a:gd name="connsiteY0" fmla="*/ 21628 h 27711"/>
              <a:gd name="connsiteX1" fmla="*/ 13076 w 24692"/>
              <a:gd name="connsiteY1" fmla="*/ 12669 h 27711"/>
              <a:gd name="connsiteX2" fmla="*/ 19698 w 24692"/>
              <a:gd name="connsiteY2" fmla="*/ 3181 h 27711"/>
              <a:gd name="connsiteX3" fmla="*/ 24284 w 24692"/>
              <a:gd name="connsiteY3" fmla="*/ 1288 h 27711"/>
              <a:gd name="connsiteX4" fmla="*/ 9024 w 24692"/>
              <a:gd name="connsiteY4" fmla="*/ 21397 h 27711"/>
              <a:gd name="connsiteX5" fmla="*/ 5195 w 24692"/>
              <a:gd name="connsiteY5" fmla="*/ 25747 h 27711"/>
              <a:gd name="connsiteX6" fmla="*/ 922 w 24692"/>
              <a:gd name="connsiteY6" fmla="*/ 27534 h 27711"/>
              <a:gd name="connsiteX7" fmla="*/ 1154 w 24692"/>
              <a:gd name="connsiteY7" fmla="*/ 21628 h 2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692" h="27711">
                <a:moveTo>
                  <a:pt x="1154" y="21628"/>
                </a:moveTo>
                <a:cubicBezTo>
                  <a:pt x="3180" y="19151"/>
                  <a:pt x="9967" y="15571"/>
                  <a:pt x="13076" y="12669"/>
                </a:cubicBezTo>
                <a:cubicBezTo>
                  <a:pt x="16185" y="9767"/>
                  <a:pt x="17830" y="5078"/>
                  <a:pt x="19698" y="3181"/>
                </a:cubicBezTo>
                <a:cubicBezTo>
                  <a:pt x="21566" y="1284"/>
                  <a:pt x="26063" y="-1748"/>
                  <a:pt x="24284" y="1288"/>
                </a:cubicBezTo>
                <a:cubicBezTo>
                  <a:pt x="22505" y="4324"/>
                  <a:pt x="12205" y="17321"/>
                  <a:pt x="9024" y="21397"/>
                </a:cubicBezTo>
                <a:cubicBezTo>
                  <a:pt x="5843" y="25473"/>
                  <a:pt x="6545" y="24724"/>
                  <a:pt x="5195" y="25747"/>
                </a:cubicBezTo>
                <a:cubicBezTo>
                  <a:pt x="3845" y="26770"/>
                  <a:pt x="1595" y="28220"/>
                  <a:pt x="922" y="27534"/>
                </a:cubicBezTo>
                <a:cubicBezTo>
                  <a:pt x="249" y="26848"/>
                  <a:pt x="-872" y="24106"/>
                  <a:pt x="1154" y="21628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98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28139-48B5-494F-8CCD-700C8E4A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DE0D9D-BAE9-41EE-8920-C823CE5D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570C94-9031-4668-9A60-3DD2B919F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27F1ED-D46C-447A-ADF8-DE236AE88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 descr="Изображение выглядит как человек, катается на лыжах&#10;&#10;Автоматически созданное описание">
            <a:extLst>
              <a:ext uri="{FF2B5EF4-FFF2-40B4-BE49-F238E27FC236}">
                <a16:creationId xmlns:a16="http://schemas.microsoft.com/office/drawing/2014/main" id="{84230BBA-38F7-42F1-8EEA-87BA1C014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743" y="4180114"/>
            <a:ext cx="6565743" cy="2677885"/>
          </a:xfrm>
          <a:prstGeom prst="rect">
            <a:avLst/>
          </a:prstGeom>
        </p:spPr>
      </p:pic>
      <p:sp>
        <p:nvSpPr>
          <p:cNvPr id="9" name="Блок-схема: подготовка 8">
            <a:extLst>
              <a:ext uri="{FF2B5EF4-FFF2-40B4-BE49-F238E27FC236}">
                <a16:creationId xmlns:a16="http://schemas.microsoft.com/office/drawing/2014/main" id="{BE916754-89D7-474D-BCEA-2F050316A7C1}"/>
              </a:ext>
            </a:extLst>
          </p:cNvPr>
          <p:cNvSpPr/>
          <p:nvPr userDrawn="1"/>
        </p:nvSpPr>
        <p:spPr>
          <a:xfrm rot="2913810">
            <a:off x="8732202" y="-979937"/>
            <a:ext cx="4256654" cy="3746927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0624"/>
              <a:gd name="connsiteX1" fmla="*/ 2000 w 10000"/>
              <a:gd name="connsiteY1" fmla="*/ 624 h 10624"/>
              <a:gd name="connsiteX2" fmla="*/ 8000 w 10000"/>
              <a:gd name="connsiteY2" fmla="*/ 624 h 10624"/>
              <a:gd name="connsiteX3" fmla="*/ 10000 w 10000"/>
              <a:gd name="connsiteY3" fmla="*/ 5624 h 10624"/>
              <a:gd name="connsiteX4" fmla="*/ 8000 w 10000"/>
              <a:gd name="connsiteY4" fmla="*/ 10624 h 10624"/>
              <a:gd name="connsiteX5" fmla="*/ 2000 w 10000"/>
              <a:gd name="connsiteY5" fmla="*/ 10624 h 10624"/>
              <a:gd name="connsiteX6" fmla="*/ 0 w 10000"/>
              <a:gd name="connsiteY6" fmla="*/ 5624 h 10624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000"/>
              <a:gd name="connsiteY0" fmla="*/ 5624 h 11248"/>
              <a:gd name="connsiteX1" fmla="*/ 2000 w 10000"/>
              <a:gd name="connsiteY1" fmla="*/ 624 h 11248"/>
              <a:gd name="connsiteX2" fmla="*/ 8000 w 10000"/>
              <a:gd name="connsiteY2" fmla="*/ 624 h 11248"/>
              <a:gd name="connsiteX3" fmla="*/ 10000 w 10000"/>
              <a:gd name="connsiteY3" fmla="*/ 5624 h 11248"/>
              <a:gd name="connsiteX4" fmla="*/ 8000 w 10000"/>
              <a:gd name="connsiteY4" fmla="*/ 10624 h 11248"/>
              <a:gd name="connsiteX5" fmla="*/ 2000 w 10000"/>
              <a:gd name="connsiteY5" fmla="*/ 10624 h 11248"/>
              <a:gd name="connsiteX6" fmla="*/ 0 w 10000"/>
              <a:gd name="connsiteY6" fmla="*/ 5624 h 11248"/>
              <a:gd name="connsiteX0" fmla="*/ 0 w 10177"/>
              <a:gd name="connsiteY0" fmla="*/ 5624 h 11248"/>
              <a:gd name="connsiteX1" fmla="*/ 2000 w 10177"/>
              <a:gd name="connsiteY1" fmla="*/ 624 h 11248"/>
              <a:gd name="connsiteX2" fmla="*/ 8000 w 10177"/>
              <a:gd name="connsiteY2" fmla="*/ 624 h 11248"/>
              <a:gd name="connsiteX3" fmla="*/ 10000 w 10177"/>
              <a:gd name="connsiteY3" fmla="*/ 5624 h 11248"/>
              <a:gd name="connsiteX4" fmla="*/ 8000 w 10177"/>
              <a:gd name="connsiteY4" fmla="*/ 10624 h 11248"/>
              <a:gd name="connsiteX5" fmla="*/ 2000 w 10177"/>
              <a:gd name="connsiteY5" fmla="*/ 10624 h 11248"/>
              <a:gd name="connsiteX6" fmla="*/ 0 w 10177"/>
              <a:gd name="connsiteY6" fmla="*/ 5624 h 11248"/>
              <a:gd name="connsiteX0" fmla="*/ 0 w 10177"/>
              <a:gd name="connsiteY0" fmla="*/ 5962 h 11586"/>
              <a:gd name="connsiteX1" fmla="*/ 2000 w 10177"/>
              <a:gd name="connsiteY1" fmla="*/ 962 h 11586"/>
              <a:gd name="connsiteX2" fmla="*/ 8000 w 10177"/>
              <a:gd name="connsiteY2" fmla="*/ 962 h 11586"/>
              <a:gd name="connsiteX3" fmla="*/ 10000 w 10177"/>
              <a:gd name="connsiteY3" fmla="*/ 5962 h 11586"/>
              <a:gd name="connsiteX4" fmla="*/ 8000 w 10177"/>
              <a:gd name="connsiteY4" fmla="*/ 10962 h 11586"/>
              <a:gd name="connsiteX5" fmla="*/ 2000 w 10177"/>
              <a:gd name="connsiteY5" fmla="*/ 10962 h 11586"/>
              <a:gd name="connsiteX6" fmla="*/ 0 w 10177"/>
              <a:gd name="connsiteY6" fmla="*/ 5962 h 11586"/>
              <a:gd name="connsiteX0" fmla="*/ 0 w 10177"/>
              <a:gd name="connsiteY0" fmla="*/ 6106 h 11730"/>
              <a:gd name="connsiteX1" fmla="*/ 2000 w 10177"/>
              <a:gd name="connsiteY1" fmla="*/ 1106 h 11730"/>
              <a:gd name="connsiteX2" fmla="*/ 8000 w 10177"/>
              <a:gd name="connsiteY2" fmla="*/ 1106 h 11730"/>
              <a:gd name="connsiteX3" fmla="*/ 10000 w 10177"/>
              <a:gd name="connsiteY3" fmla="*/ 6106 h 11730"/>
              <a:gd name="connsiteX4" fmla="*/ 8000 w 10177"/>
              <a:gd name="connsiteY4" fmla="*/ 11106 h 11730"/>
              <a:gd name="connsiteX5" fmla="*/ 2000 w 10177"/>
              <a:gd name="connsiteY5" fmla="*/ 11106 h 11730"/>
              <a:gd name="connsiteX6" fmla="*/ 0 w 10177"/>
              <a:gd name="connsiteY6" fmla="*/ 6106 h 11730"/>
              <a:gd name="connsiteX0" fmla="*/ 0 w 13283"/>
              <a:gd name="connsiteY0" fmla="*/ 5461 h 11278"/>
              <a:gd name="connsiteX1" fmla="*/ 2000 w 13283"/>
              <a:gd name="connsiteY1" fmla="*/ 461 h 11278"/>
              <a:gd name="connsiteX2" fmla="*/ 8000 w 13283"/>
              <a:gd name="connsiteY2" fmla="*/ 461 h 11278"/>
              <a:gd name="connsiteX3" fmla="*/ 13209 w 13283"/>
              <a:gd name="connsiteY3" fmla="*/ 2549 h 11278"/>
              <a:gd name="connsiteX4" fmla="*/ 8000 w 13283"/>
              <a:gd name="connsiteY4" fmla="*/ 10461 h 11278"/>
              <a:gd name="connsiteX5" fmla="*/ 2000 w 13283"/>
              <a:gd name="connsiteY5" fmla="*/ 10461 h 11278"/>
              <a:gd name="connsiteX6" fmla="*/ 0 w 13283"/>
              <a:gd name="connsiteY6" fmla="*/ 5461 h 11278"/>
              <a:gd name="connsiteX0" fmla="*/ 1 w 13284"/>
              <a:gd name="connsiteY0" fmla="*/ 5030 h 10847"/>
              <a:gd name="connsiteX1" fmla="*/ 1780 w 13284"/>
              <a:gd name="connsiteY1" fmla="*/ 1181 h 10847"/>
              <a:gd name="connsiteX2" fmla="*/ 8001 w 13284"/>
              <a:gd name="connsiteY2" fmla="*/ 30 h 10847"/>
              <a:gd name="connsiteX3" fmla="*/ 13210 w 13284"/>
              <a:gd name="connsiteY3" fmla="*/ 2118 h 10847"/>
              <a:gd name="connsiteX4" fmla="*/ 8001 w 13284"/>
              <a:gd name="connsiteY4" fmla="*/ 10030 h 10847"/>
              <a:gd name="connsiteX5" fmla="*/ 2001 w 13284"/>
              <a:gd name="connsiteY5" fmla="*/ 10030 h 10847"/>
              <a:gd name="connsiteX6" fmla="*/ 1 w 13284"/>
              <a:gd name="connsiteY6" fmla="*/ 5030 h 10847"/>
              <a:gd name="connsiteX0" fmla="*/ 1 w 13216"/>
              <a:gd name="connsiteY0" fmla="*/ 5030 h 10033"/>
              <a:gd name="connsiteX1" fmla="*/ 1780 w 13216"/>
              <a:gd name="connsiteY1" fmla="*/ 1181 h 10033"/>
              <a:gd name="connsiteX2" fmla="*/ 8001 w 13216"/>
              <a:gd name="connsiteY2" fmla="*/ 30 h 10033"/>
              <a:gd name="connsiteX3" fmla="*/ 13210 w 13216"/>
              <a:gd name="connsiteY3" fmla="*/ 2118 h 10033"/>
              <a:gd name="connsiteX4" fmla="*/ 6960 w 13216"/>
              <a:gd name="connsiteY4" fmla="*/ 5720 h 10033"/>
              <a:gd name="connsiteX5" fmla="*/ 2001 w 13216"/>
              <a:gd name="connsiteY5" fmla="*/ 10030 h 10033"/>
              <a:gd name="connsiteX6" fmla="*/ 1 w 13216"/>
              <a:gd name="connsiteY6" fmla="*/ 5030 h 10033"/>
              <a:gd name="connsiteX0" fmla="*/ 1 w 9384"/>
              <a:gd name="connsiteY0" fmla="*/ 5009 h 10012"/>
              <a:gd name="connsiteX1" fmla="*/ 1780 w 9384"/>
              <a:gd name="connsiteY1" fmla="*/ 1160 h 10012"/>
              <a:gd name="connsiteX2" fmla="*/ 8001 w 9384"/>
              <a:gd name="connsiteY2" fmla="*/ 9 h 10012"/>
              <a:gd name="connsiteX3" fmla="*/ 9336 w 9384"/>
              <a:gd name="connsiteY3" fmla="*/ 1591 h 10012"/>
              <a:gd name="connsiteX4" fmla="*/ 6960 w 9384"/>
              <a:gd name="connsiteY4" fmla="*/ 5699 h 10012"/>
              <a:gd name="connsiteX5" fmla="*/ 2001 w 9384"/>
              <a:gd name="connsiteY5" fmla="*/ 10009 h 10012"/>
              <a:gd name="connsiteX6" fmla="*/ 1 w 9384"/>
              <a:gd name="connsiteY6" fmla="*/ 5009 h 10012"/>
              <a:gd name="connsiteX0" fmla="*/ 2 w 10071"/>
              <a:gd name="connsiteY0" fmla="*/ 5003 h 10106"/>
              <a:gd name="connsiteX1" fmla="*/ 1898 w 10071"/>
              <a:gd name="connsiteY1" fmla="*/ 1159 h 10106"/>
              <a:gd name="connsiteX2" fmla="*/ 8527 w 10071"/>
              <a:gd name="connsiteY2" fmla="*/ 9 h 10106"/>
              <a:gd name="connsiteX3" fmla="*/ 9950 w 10071"/>
              <a:gd name="connsiteY3" fmla="*/ 1589 h 10106"/>
              <a:gd name="connsiteX4" fmla="*/ 6352 w 10071"/>
              <a:gd name="connsiteY4" fmla="*/ 7894 h 10106"/>
              <a:gd name="connsiteX5" fmla="*/ 2133 w 10071"/>
              <a:gd name="connsiteY5" fmla="*/ 9997 h 10106"/>
              <a:gd name="connsiteX6" fmla="*/ 2 w 10071"/>
              <a:gd name="connsiteY6" fmla="*/ 5003 h 10106"/>
              <a:gd name="connsiteX0" fmla="*/ 52 w 10086"/>
              <a:gd name="connsiteY0" fmla="*/ 5542 h 10645"/>
              <a:gd name="connsiteX1" fmla="*/ 4241 w 10086"/>
              <a:gd name="connsiteY1" fmla="*/ 395 h 10645"/>
              <a:gd name="connsiteX2" fmla="*/ 8577 w 10086"/>
              <a:gd name="connsiteY2" fmla="*/ 548 h 10645"/>
              <a:gd name="connsiteX3" fmla="*/ 10000 w 10086"/>
              <a:gd name="connsiteY3" fmla="*/ 2128 h 10645"/>
              <a:gd name="connsiteX4" fmla="*/ 6402 w 10086"/>
              <a:gd name="connsiteY4" fmla="*/ 8433 h 10645"/>
              <a:gd name="connsiteX5" fmla="*/ 2183 w 10086"/>
              <a:gd name="connsiteY5" fmla="*/ 10536 h 10645"/>
              <a:gd name="connsiteX6" fmla="*/ 52 w 10086"/>
              <a:gd name="connsiteY6" fmla="*/ 5542 h 1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6" h="10645">
                <a:moveTo>
                  <a:pt x="52" y="5542"/>
                </a:moveTo>
                <a:cubicBezTo>
                  <a:pt x="395" y="3852"/>
                  <a:pt x="2820" y="1227"/>
                  <a:pt x="4241" y="395"/>
                </a:cubicBezTo>
                <a:cubicBezTo>
                  <a:pt x="5661" y="-437"/>
                  <a:pt x="7617" y="259"/>
                  <a:pt x="8577" y="548"/>
                </a:cubicBezTo>
                <a:cubicBezTo>
                  <a:pt x="9537" y="837"/>
                  <a:pt x="10362" y="814"/>
                  <a:pt x="10000" y="2128"/>
                </a:cubicBezTo>
                <a:cubicBezTo>
                  <a:pt x="9638" y="3442"/>
                  <a:pt x="7704" y="7032"/>
                  <a:pt x="6402" y="8433"/>
                </a:cubicBezTo>
                <a:cubicBezTo>
                  <a:pt x="5100" y="9834"/>
                  <a:pt x="3241" y="11018"/>
                  <a:pt x="2183" y="10536"/>
                </a:cubicBezTo>
                <a:cubicBezTo>
                  <a:pt x="1125" y="10054"/>
                  <a:pt x="-291" y="7232"/>
                  <a:pt x="52" y="5542"/>
                </a:cubicBezTo>
                <a:close/>
              </a:path>
            </a:pathLst>
          </a:custGeom>
          <a:solidFill>
            <a:srgbClr val="C4D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DFE504-D25C-4EF1-83E2-717ACC15A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3257" y="2112694"/>
            <a:ext cx="7091259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523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человек, катается на лыжах&#10;&#10;Автоматически созданное описание">
            <a:extLst>
              <a:ext uri="{FF2B5EF4-FFF2-40B4-BE49-F238E27FC236}">
                <a16:creationId xmlns:a16="http://schemas.microsoft.com/office/drawing/2014/main" id="{A4DD0ED0-EB2E-492A-96B3-D7E000F1E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917" y="4077196"/>
            <a:ext cx="6818083" cy="278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3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B1C2B7B-7142-47F9-AF11-2C9EBDC2B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9054209-3BE7-4368-A9EF-E600887F3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01D74B9-95DE-48D5-9B58-79F99AC5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37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F41152-4C68-4D00-AF86-91B0CEECC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A9E78C-E6B3-420F-AB20-68BB2A0CFB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0AA42B-6821-40D1-87E4-85525481E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DA0864-7692-4562-8E27-D5BF4199A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762803-F3E9-4358-BF9C-9D900299F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212CDC-EF1F-49E1-AAFA-51AE3F772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145883-C223-4357-8EAB-6E2FB5C12F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E12D9F-3544-4F7D-B895-5A141FF09E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5AC944-3F9B-4171-B94F-809956423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C8BBA4-3561-4386-B297-85B000CB0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8F86D95-1EF4-4D86-8C24-26D6CB84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1E40CC-2DEF-492D-8BD7-0AB04A53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15BD96-B477-40AD-B52D-704AF96CD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EC4CE4-584C-4A80-9BA6-81710A9A3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07D77F5-BC67-4395-B0FE-786C5A9A83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7CCD36F-50A3-4879-9A16-CBC0BFAFD2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11ED1A-D852-44D1-B814-8E782F8BA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F88F2A8-C2E9-4969-9E9A-D14AB805D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A6B4217-CB1E-425F-BBAF-FEBE1FCD2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9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3F097B-DB91-4A3D-BBE2-0527D8937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BC59C2-76F8-47C8-B192-E3EB630BA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F1B5A6-812C-4F0E-A9CB-2A88D278EE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46F94-6A76-4546-AB4E-8591D96FEACB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D50E00-61C0-4B29-B7D8-FC936E63E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B8AB7E-74FF-4748-81E1-8481B38CAE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C5A66-5B41-48C7-9F9E-806A7D2587C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:a16="http://schemas.microsoft.com/office/drawing/2014/main" id="{2A6D8B76-6E1C-4995-A072-EAA7935A06C7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061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5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6" r:id="rId11"/>
    <p:sldLayoutId id="2147483657" r:id="rId12"/>
    <p:sldLayoutId id="2147483658" r:id="rId13"/>
    <p:sldLayoutId id="2147483659" r:id="rId14"/>
    <p:sldLayoutId id="2147483663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6C722F-1249-4DE4-9AA4-23E22521E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3228" y="995625"/>
            <a:ext cx="7805821" cy="2387600"/>
          </a:xfrm>
        </p:spPr>
        <p:txBody>
          <a:bodyPr>
            <a:noAutofit/>
          </a:bodyPr>
          <a:lstStyle/>
          <a:p>
            <a:r>
              <a:rPr lang="ru-RU" sz="5400" dirty="0"/>
              <a:t>Развитие функциональной грамотности у младших школьников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4166396"/>
            <a:ext cx="706418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Шанина Арина Михайловна,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Лицей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№387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имени Н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В. Белоусова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Разина Ольга Валентиновна,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</a:t>
            </a:r>
            <a:r>
              <a:rPr lang="ru-RU" sz="2400">
                <a:latin typeface="Arial" panose="020B0604020202020204" pitchFamily="34" charset="0"/>
                <a:cs typeface="Arial" panose="020B0604020202020204" pitchFamily="34" charset="0"/>
              </a:rPr>
              <a:t>классов </a:t>
            </a:r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Лицей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387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имени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Н. В. Белоусова 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25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406400" y="412466"/>
            <a:ext cx="11383600" cy="1460937"/>
          </a:xfrm>
          <a:prstGeom prst="rect">
            <a:avLst/>
          </a:prstGeom>
          <a:ln w="28575" cap="flat" cmpd="sng">
            <a:solidFill>
              <a:srgbClr val="6D9EE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3200" b="1" dirty="0">
                <a:latin typeface="Amatic SC" pitchFamily="2" charset="-79"/>
                <a:cs typeface="Amatic SC" pitchFamily="2" charset="-79"/>
              </a:rPr>
              <a:t>Решение стандартных задач с  </a:t>
            </a:r>
            <a:r>
              <a:rPr lang="ru-RU" sz="3200" b="1" dirty="0">
                <a:solidFill>
                  <a:srgbClr val="000000"/>
                </a:solidFill>
                <a:latin typeface="Amatic SC" pitchFamily="2" charset="-79"/>
                <a:ea typeface="Calibri" panose="020F0502020204030204" pitchFamily="34" charset="0"/>
                <a:cs typeface="Amatic SC" pitchFamily="2" charset="-79"/>
              </a:rPr>
              <a:t>использованием различных величин с добавлением </a:t>
            </a:r>
            <a:br>
              <a:rPr lang="ru-RU" sz="3200" b="1" dirty="0">
                <a:solidFill>
                  <a:srgbClr val="000000"/>
                </a:solidFill>
                <a:latin typeface="Amatic SC" pitchFamily="2" charset="-79"/>
                <a:ea typeface="Calibri" panose="020F0502020204030204" pitchFamily="34" charset="0"/>
                <a:cs typeface="Amatic SC" pitchFamily="2" charset="-79"/>
              </a:rPr>
            </a:br>
            <a:r>
              <a:rPr lang="ru-RU" sz="3200" b="1" dirty="0">
                <a:solidFill>
                  <a:srgbClr val="000000"/>
                </a:solidFill>
                <a:latin typeface="Amatic SC" pitchFamily="2" charset="-79"/>
                <a:ea typeface="Calibri" panose="020F0502020204030204" pitchFamily="34" charset="0"/>
                <a:cs typeface="Amatic SC" pitchFamily="2" charset="-79"/>
              </a:rPr>
              <a:t>специальных вопросов</a:t>
            </a:r>
            <a:endParaRPr lang="ru-RU" sz="3200" b="1" dirty="0">
              <a:latin typeface="Amatic SC" pitchFamily="2" charset="-79"/>
              <a:cs typeface="Amatic SC" pitchFamily="2" charset="-79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AFF2D5-013B-56FA-2A3C-5962652C8023}"/>
              </a:ext>
            </a:extLst>
          </p:cNvPr>
          <p:cNvSpPr txBox="1"/>
          <p:nvPr/>
        </p:nvSpPr>
        <p:spPr>
          <a:xfrm>
            <a:off x="406400" y="1891529"/>
            <a:ext cx="11383600" cy="1260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667" dirty="0">
                <a:ea typeface="Times New Roman" panose="02020603050405020304" pitchFamily="18" charset="0"/>
              </a:rPr>
              <a:t>Цена одной столовой ложки-        р., а чайной-       р., купили по 3 тех и других ложек. Сколько рублей стоила покупка?</a:t>
            </a:r>
            <a:r>
              <a:rPr lang="ru-RU" sz="2667" b="1" dirty="0">
                <a:ea typeface="Times New Roman" panose="02020603050405020304" pitchFamily="18" charset="0"/>
              </a:rPr>
              <a:t> </a:t>
            </a:r>
            <a:endParaRPr lang="ru-RU" sz="2667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5C5C55-2F61-2E25-DC61-8791398F5C7B}"/>
              </a:ext>
            </a:extLst>
          </p:cNvPr>
          <p:cNvSpPr/>
          <p:nvPr/>
        </p:nvSpPr>
        <p:spPr>
          <a:xfrm>
            <a:off x="5225145" y="1891529"/>
            <a:ext cx="435428" cy="5686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1AFDE28-01A5-A81D-2642-CE86E6E18660}"/>
              </a:ext>
            </a:extLst>
          </p:cNvPr>
          <p:cNvSpPr/>
          <p:nvPr/>
        </p:nvSpPr>
        <p:spPr>
          <a:xfrm>
            <a:off x="7888517" y="1961993"/>
            <a:ext cx="435428" cy="5686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pic>
        <p:nvPicPr>
          <p:cNvPr id="11" name="Рисунок 10" descr="Изображение выглядит как Кухонная утварь, посуда, инструмент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44852580-E4E7-F367-DECE-453CDE65F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1923" y="3169743"/>
            <a:ext cx="4784876" cy="352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87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7EF52-3FE0-1F00-49EE-1D8462BE1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  <a:ln w="50800">
            <a:solidFill>
              <a:srgbClr val="6D9EEB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dirty="0">
                <a:solidFill>
                  <a:schemeClr val="tx1"/>
                </a:solidFill>
                <a:effectLst/>
                <a:latin typeface="Amatic SC" pitchFamily="2" charset="-79"/>
                <a:ea typeface="Times New Roman" panose="02020603050405020304" pitchFamily="18" charset="0"/>
                <a:cs typeface="Amatic SC" pitchFamily="2" charset="-79"/>
              </a:rPr>
              <a:t>Формирование функциональной грамотности младших школьников в процессе обучения окружающему миру</a:t>
            </a:r>
            <a:endParaRPr lang="ru-RU" sz="3200" dirty="0">
              <a:solidFill>
                <a:schemeClr val="tx1"/>
              </a:solidFill>
              <a:latin typeface="Amatic SC" pitchFamily="2" charset="-79"/>
              <a:cs typeface="Amatic SC" pitchFamily="2" charset="-79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947EEC-637A-F67E-CC6E-0B3EAF6FD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8217"/>
            <a:ext cx="10515600" cy="3588746"/>
          </a:xfrm>
        </p:spPr>
        <p:txBody>
          <a:bodyPr>
            <a:normAutofit fontScale="92500" lnSpcReduction="10000"/>
          </a:bodyPr>
          <a:lstStyle/>
          <a:p>
            <a:pPr marL="0" indent="457200" algn="just">
              <a:buNone/>
            </a:pPr>
            <a:r>
              <a:rPr lang="ru-RU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Окружающий мир </a:t>
            </a:r>
            <a:r>
              <a:rPr lang="ru-RU" sz="3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это предмет, который интегрирует знания из разных областей: естествознания, обществознания, истории, географии. Это создает прекрасные возможности для формирования у учащихся целостного представления о мире и развития различных аспектов функциональной грамотности. Важно развивать у детей умение наблюдать за явлениями природы, проводить простые эксперименты, формулировать гипотезы, делать выводы на основе полученных данных. </a:t>
            </a:r>
            <a:endParaRPr lang="ru-RU" sz="3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151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7EF52-3FE0-1F00-49EE-1D8462BE1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  <a:ln w="50800">
            <a:solidFill>
              <a:srgbClr val="6D9EEB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dirty="0">
                <a:solidFill>
                  <a:schemeClr val="tx1"/>
                </a:solidFill>
                <a:effectLst/>
                <a:latin typeface="Amatic SC" pitchFamily="2" charset="-79"/>
                <a:ea typeface="Times New Roman" panose="02020603050405020304" pitchFamily="18" charset="0"/>
                <a:cs typeface="Amatic SC" pitchFamily="2" charset="-79"/>
              </a:rPr>
              <a:t>Чем отличаются продуктивные задания от традиционных, то есть репродуктивных?</a:t>
            </a:r>
            <a:endParaRPr lang="ru-RU" sz="3600" dirty="0">
              <a:solidFill>
                <a:schemeClr val="tx1"/>
              </a:solidFill>
              <a:latin typeface="Amatic SC" pitchFamily="2" charset="-79"/>
              <a:cs typeface="Amatic SC" pitchFamily="2" charset="-79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947EEC-637A-F67E-CC6E-0B3EAF6FD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54344"/>
            <a:ext cx="10515600" cy="358874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Репродуктивные задания – это задания, результат выполнения которых (ответ на вопрос) содержится в учебнике в готовом, легко воспроизводимом виде.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Продуктивные задания – это задания, результат выполнения которых (ответ на вопрос) не содержится в учебнике в готовом, но в тексте и иллюстрациях есть подсказки, помогающие их выполнить. При помощи данных заданий проверяют, сможет ли ученик в жизни воспользоваться полученными знаниями, и поэтому они, как правило, более интересные.  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51584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Человеческое лицо, снимок экран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8C5EA602-A4DA-E6B3-09B4-A2E0201F2E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71" y="611621"/>
            <a:ext cx="11744657" cy="563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31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A9A0E0CC-91BA-E726-4954-3B29F9E8F4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5"/>
          <a:stretch/>
        </p:blipFill>
        <p:spPr>
          <a:xfrm>
            <a:off x="241300" y="202018"/>
            <a:ext cx="11950700" cy="3185608"/>
          </a:xfrm>
          <a:prstGeom prst="rect">
            <a:avLst/>
          </a:prstGeom>
          <a:noFill/>
        </p:spPr>
      </p:pic>
      <p:pic>
        <p:nvPicPr>
          <p:cNvPr id="3" name="Рисунок 2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A9A0E0CC-91BA-E726-4954-3B29F9E8F4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34"/>
          <a:stretch/>
        </p:blipFill>
        <p:spPr>
          <a:xfrm>
            <a:off x="0" y="3837633"/>
            <a:ext cx="11950700" cy="24462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807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4;p22">
            <a:extLst>
              <a:ext uri="{FF2B5EF4-FFF2-40B4-BE49-F238E27FC236}">
                <a16:creationId xmlns:a16="http://schemas.microsoft.com/office/drawing/2014/main" id="{8D1877DA-5154-3BF4-9055-94EF20FA7E22}"/>
              </a:ext>
            </a:extLst>
          </p:cNvPr>
          <p:cNvSpPr txBox="1">
            <a:spLocks/>
          </p:cNvSpPr>
          <p:nvPr/>
        </p:nvSpPr>
        <p:spPr>
          <a:xfrm>
            <a:off x="406400" y="412467"/>
            <a:ext cx="11383600" cy="778380"/>
          </a:xfrm>
          <a:prstGeom prst="rect">
            <a:avLst/>
          </a:prstGeom>
          <a:ln w="28575" cap="flat" cmpd="sng">
            <a:solidFill>
              <a:srgbClr val="6D9EE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dirty="0">
                <a:latin typeface="Amatic SC" pitchFamily="2" charset="-79"/>
                <a:cs typeface="Amatic SC" pitchFamily="2" charset="-79"/>
              </a:rPr>
              <a:t>Пример задания</a:t>
            </a:r>
          </a:p>
        </p:txBody>
      </p:sp>
      <p:pic>
        <p:nvPicPr>
          <p:cNvPr id="4" name="Рисунок 3" descr="Изображение выглядит как текст, снимок экрана, диаграмм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33F9FB44-2D02-FAD0-B0FE-E8968F11E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31" y="1507973"/>
            <a:ext cx="10058400" cy="503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диаграмма, карта&#10;&#10;Автоматически созданное описание">
            <a:extLst>
              <a:ext uri="{FF2B5EF4-FFF2-40B4-BE49-F238E27FC236}">
                <a16:creationId xmlns:a16="http://schemas.microsoft.com/office/drawing/2014/main" id="{3E17D228-942A-03B2-5D5D-418A68DF0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9812"/>
            <a:ext cx="11949063" cy="491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1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диаграмма&#10;&#10;Автоматически созданное описание">
            <a:extLst>
              <a:ext uri="{FF2B5EF4-FFF2-40B4-BE49-F238E27FC236}">
                <a16:creationId xmlns:a16="http://schemas.microsoft.com/office/drawing/2014/main" id="{D770F4FC-93C6-B26B-C0BA-85B789BC2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" y="356461"/>
            <a:ext cx="11950700" cy="60133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692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7CCEEF05-AEFB-E18A-E971-941658679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00266"/>
            <a:ext cx="12250289" cy="548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1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4;p22">
            <a:extLst>
              <a:ext uri="{FF2B5EF4-FFF2-40B4-BE49-F238E27FC236}">
                <a16:creationId xmlns:a16="http://schemas.microsoft.com/office/drawing/2014/main" id="{8D1877DA-5154-3BF4-9055-94EF20FA7E22}"/>
              </a:ext>
            </a:extLst>
          </p:cNvPr>
          <p:cNvSpPr txBox="1">
            <a:spLocks/>
          </p:cNvSpPr>
          <p:nvPr/>
        </p:nvSpPr>
        <p:spPr>
          <a:xfrm>
            <a:off x="406400" y="412467"/>
            <a:ext cx="11383600" cy="810277"/>
          </a:xfrm>
          <a:prstGeom prst="rect">
            <a:avLst/>
          </a:prstGeom>
          <a:ln w="28575" cap="flat" cmpd="sng">
            <a:solidFill>
              <a:srgbClr val="6D9EE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dirty="0">
                <a:latin typeface="Amatic SC" pitchFamily="2" charset="-79"/>
                <a:cs typeface="Amatic SC" pitchFamily="2" charset="-79"/>
              </a:rPr>
              <a:t>Пример задания</a:t>
            </a:r>
          </a:p>
        </p:txBody>
      </p:sp>
      <p:pic>
        <p:nvPicPr>
          <p:cNvPr id="5" name="Рисунок 4" descr="Изображение выглядит как текст, снимок экрана, Шрифт, число&#10;&#10;Автоматически созданное описание">
            <a:extLst>
              <a:ext uri="{FF2B5EF4-FFF2-40B4-BE49-F238E27FC236}">
                <a16:creationId xmlns:a16="http://schemas.microsoft.com/office/drawing/2014/main" id="{B36D0F23-F796-8B12-0725-F35D65DD4B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3"/>
          <a:stretch/>
        </p:blipFill>
        <p:spPr>
          <a:xfrm>
            <a:off x="1667869" y="1477926"/>
            <a:ext cx="8515683" cy="4419447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алгебра, чек&#10;&#10;Автоматически созданное описание">
            <a:extLst>
              <a:ext uri="{FF2B5EF4-FFF2-40B4-BE49-F238E27FC236}">
                <a16:creationId xmlns:a16="http://schemas.microsoft.com/office/drawing/2014/main" id="{10D5EECE-F928-A1C1-CBEA-6036DDE72C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7" b="29206"/>
          <a:stretch/>
        </p:blipFill>
        <p:spPr>
          <a:xfrm>
            <a:off x="3198958" y="5794744"/>
            <a:ext cx="6366359" cy="106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8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ГОС НОО — МБОУ Воротынская средняя школа">
            <a:extLst>
              <a:ext uri="{FF2B5EF4-FFF2-40B4-BE49-F238E27FC236}">
                <a16:creationId xmlns:a16="http://schemas.microsoft.com/office/drawing/2014/main" id="{4BE2BC7F-26CC-DF7B-D34A-BDFE37541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18" y="1820743"/>
            <a:ext cx="5264182" cy="26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Федеральный государственный образовательный стандарт начального общего  образования (ФГОС НОО).">
            <a:extLst>
              <a:ext uri="{FF2B5EF4-FFF2-40B4-BE49-F238E27FC236}">
                <a16:creationId xmlns:a16="http://schemas.microsoft.com/office/drawing/2014/main" id="{56D05224-189F-914D-7C08-89EAADD9E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45780"/>
            <a:ext cx="3479800" cy="536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63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6C722F-1249-4DE4-9AA4-23E22521E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3228" y="995625"/>
            <a:ext cx="7805821" cy="2387600"/>
          </a:xfrm>
        </p:spPr>
        <p:txBody>
          <a:bodyPr>
            <a:noAutofit/>
          </a:bodyPr>
          <a:lstStyle/>
          <a:p>
            <a:r>
              <a:rPr lang="ru-RU" sz="5400" dirty="0"/>
              <a:t>Развитие функциональной грамотности у младших школьников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4166396"/>
            <a:ext cx="70641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Шанина Арина Михайловна,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 Лицея №387 имени Н. В. Белоусова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Разина Ольга Валентиновна,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 Лицея №387 имени Н. В. Белоусова 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43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34925">
            <a:solidFill>
              <a:srgbClr val="6D9EEB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8000" dirty="0">
                <a:solidFill>
                  <a:schemeClr val="tx1"/>
                </a:solidFill>
                <a:latin typeface="Amatic SC" pitchFamily="2" charset="-79"/>
                <a:cs typeface="Amatic SC" pitchFamily="2" charset="-79"/>
              </a:rPr>
              <a:t>Используемая 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8" y="1825625"/>
            <a:ext cx="10515601" cy="4351338"/>
          </a:xfrm>
        </p:spPr>
        <p:txBody>
          <a:bodyPr>
            <a:noAutofit/>
          </a:bodyPr>
          <a:lstStyle/>
          <a:p>
            <a:pPr lvl="0" algn="just">
              <a:lnSpc>
                <a:spcPct val="10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Попрыгина</a:t>
            </a:r>
            <a:r>
              <a:rPr lang="ru-RU" sz="2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А. А. 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Интеграция предметных областей как средство освоения младшими школьниками метапредметных понятий / А. А. </a:t>
            </a:r>
            <a:r>
              <a:rPr lang="ru-RU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Попрыгина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Л. В. Воронина. – Текст : непосредственный // Педагогическое образование в России. – 2020. – № 3. – С. 140-147. – 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DOI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10.26170/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20-03-16.</a:t>
            </a:r>
            <a:endParaRPr lang="ru-RU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lnSpc>
                <a:spcPct val="10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Сурикова С. В. 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Особенности формирования функциональной грамотности младших школьников на математическом содержании // Герценовские чтения. Начальное образование. 2023.№14. С.66-70. 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URL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item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asp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=50392703 (дата обращения: 18.02.25)</a:t>
            </a:r>
            <a:endParaRPr lang="ru-RU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lnSpc>
                <a:spcPct val="10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r>
              <a:rPr lang="ru-RU" sz="2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Сурикова С. В., Шанина А.М. 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Возможности формирования функциональной грамотности младших школьников на уроках математики// Герценовские чтения. Начальное образование. 2025. Т. 16. №1. С. 161-166. </a:t>
            </a:r>
            <a:endParaRPr lang="ru-RU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lnSpc>
                <a:spcPct val="10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2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Чичуга</a:t>
            </a:r>
            <a:r>
              <a:rPr lang="ru-RU" sz="2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Г.А. 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Продуктивные и репродуктивные задания 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https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://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multiurok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ru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blog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produktivnye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reproduktivnye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zadaniia</a:t>
            </a:r>
            <a:r>
              <a:rPr lang="ru-RU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html </a:t>
            </a:r>
            <a:endParaRPr lang="ru-RU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72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снимок экрана, Человеческое лиц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44DD54BC-1112-D16B-E4A4-0A30F25D7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422"/>
            <a:ext cx="11938539" cy="623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30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7EF52-3FE0-1F00-49EE-1D8462BE1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814"/>
            <a:ext cx="10515600" cy="1559811"/>
          </a:xfrm>
          <a:ln w="50800">
            <a:solidFill>
              <a:srgbClr val="6D9EEB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" sz="7200" dirty="0">
                <a:solidFill>
                  <a:schemeClr val="tx1"/>
                </a:solidFill>
                <a:latin typeface="Amatic SC" pitchFamily="2" charset="-79"/>
                <a:cs typeface="Amatic SC" pitchFamily="2" charset="-79"/>
              </a:rPr>
              <a:t>Функциональная грамотность </a:t>
            </a:r>
            <a:endParaRPr lang="ru-RU" sz="7200" dirty="0">
              <a:solidFill>
                <a:schemeClr val="tx1"/>
              </a:solidFill>
              <a:latin typeface="Amatic SC" pitchFamily="2" charset="-79"/>
              <a:cs typeface="Amatic SC" pitchFamily="2" charset="-79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947EEC-637A-F67E-CC6E-0B3EAF6FD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8217"/>
            <a:ext cx="10515600" cy="3588746"/>
          </a:xfrm>
        </p:spPr>
        <p:txBody>
          <a:bodyPr/>
          <a:lstStyle/>
          <a:p>
            <a:pPr marL="0" indent="0" algn="just">
              <a:spcAft>
                <a:spcPts val="1600"/>
              </a:spcAft>
              <a:buSzPts val="358"/>
              <a:buNone/>
            </a:pPr>
            <a:r>
              <a:rPr lang="ru-RU" sz="3200" b="1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Функциональная грамотность </a:t>
            </a:r>
            <a:r>
              <a:rPr lang="ru-RU" sz="3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- способность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отношений.</a:t>
            </a:r>
          </a:p>
          <a:p>
            <a:pPr marL="0" indent="0" algn="r">
              <a:spcAft>
                <a:spcPts val="1600"/>
              </a:spcAft>
              <a:buSzPts val="358"/>
              <a:buNone/>
            </a:pPr>
            <a:r>
              <a:rPr lang="ru-RU" sz="3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[А. А. Леонтьев]</a:t>
            </a:r>
            <a:r>
              <a:rPr lang="ru-RU" sz="3200" dirty="0"/>
              <a:t> </a:t>
            </a:r>
            <a:endParaRPr lang="ru-RU" sz="1067" dirty="0"/>
          </a:p>
        </p:txBody>
      </p:sp>
    </p:spTree>
    <p:extLst>
      <p:ext uri="{BB962C8B-B14F-4D97-AF65-F5344CB8AC3E}">
        <p14:creationId xmlns:p14="http://schemas.microsoft.com/office/powerpoint/2010/main" val="168641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Функциональная грамотность | МБОУ «Лицей №8 имени академика Е.К. Федорова»">
            <a:extLst>
              <a:ext uri="{FF2B5EF4-FFF2-40B4-BE49-F238E27FC236}">
                <a16:creationId xmlns:a16="http://schemas.microsoft.com/office/drawing/2014/main" id="{B0CD7D98-ED3C-927F-A173-7F7FBF4B0A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6" t="35518" r="31533" b="37303"/>
          <a:stretch/>
        </p:blipFill>
        <p:spPr bwMode="auto">
          <a:xfrm>
            <a:off x="4338879" y="2394838"/>
            <a:ext cx="3514241" cy="191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3C33F1D7-AB87-50D2-25EE-911ED5699FA4}"/>
              </a:ext>
            </a:extLst>
          </p:cNvPr>
          <p:cNvSpPr/>
          <p:nvPr/>
        </p:nvSpPr>
        <p:spPr>
          <a:xfrm>
            <a:off x="4453178" y="185979"/>
            <a:ext cx="2908517" cy="159632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языковая функциональная грамотность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9002627D-B551-58AB-3369-90AFEA5D21BB}"/>
              </a:ext>
            </a:extLst>
          </p:cNvPr>
          <p:cNvSpPr/>
          <p:nvPr/>
        </p:nvSpPr>
        <p:spPr>
          <a:xfrm>
            <a:off x="8402663" y="1330270"/>
            <a:ext cx="2908517" cy="159632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читательская грамотность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82FAA0A6-1257-4C5B-5BA9-5CA64B7C2681}"/>
              </a:ext>
            </a:extLst>
          </p:cNvPr>
          <p:cNvSpPr/>
          <p:nvPr/>
        </p:nvSpPr>
        <p:spPr>
          <a:xfrm>
            <a:off x="8666134" y="3931404"/>
            <a:ext cx="2908517" cy="159632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математическая грамотность </a:t>
            </a:r>
            <a:endParaRPr lang="ru-RU" dirty="0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B9491A0E-5193-6679-AA2A-6A3A9838240D}"/>
              </a:ext>
            </a:extLst>
          </p:cNvPr>
          <p:cNvSpPr/>
          <p:nvPr/>
        </p:nvSpPr>
        <p:spPr>
          <a:xfrm>
            <a:off x="6170908" y="5098943"/>
            <a:ext cx="2908517" cy="159632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естественно-научная грамотность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CDBDF83C-5D1D-2CF9-1E22-E09E12CAC276}"/>
              </a:ext>
            </a:extLst>
          </p:cNvPr>
          <p:cNvSpPr/>
          <p:nvPr/>
        </p:nvSpPr>
        <p:spPr>
          <a:xfrm>
            <a:off x="389394" y="1330270"/>
            <a:ext cx="2908517" cy="159632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социальная и общекультурная грамотность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1A815AEB-FE23-25C2-22BB-43F8E185D7BE}"/>
              </a:ext>
            </a:extLst>
          </p:cNvPr>
          <p:cNvSpPr/>
          <p:nvPr/>
        </p:nvSpPr>
        <p:spPr>
          <a:xfrm>
            <a:off x="389394" y="3931404"/>
            <a:ext cx="2908517" cy="159632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финансовая грамотность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1A874B00-F9DE-7B0C-4A00-14A47192402F}"/>
              </a:ext>
            </a:extLst>
          </p:cNvPr>
          <p:cNvSpPr/>
          <p:nvPr/>
        </p:nvSpPr>
        <p:spPr>
          <a:xfrm>
            <a:off x="2998919" y="5075695"/>
            <a:ext cx="2908517" cy="159632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информационная грамотность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7EAD8604-660E-DC3E-83D2-1024922B26C2}"/>
              </a:ext>
            </a:extLst>
          </p:cNvPr>
          <p:cNvCxnSpPr>
            <a:endCxn id="7" idx="4"/>
          </p:cNvCxnSpPr>
          <p:nvPr/>
        </p:nvCxnSpPr>
        <p:spPr>
          <a:xfrm flipH="1" flipV="1">
            <a:off x="5907437" y="1782305"/>
            <a:ext cx="56826" cy="612533"/>
          </a:xfrm>
          <a:prstGeom prst="straightConnector1">
            <a:avLst/>
          </a:prstGeom>
          <a:ln w="698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C72AA0C6-6560-0B87-FA63-14873DEA2AAF}"/>
              </a:ext>
            </a:extLst>
          </p:cNvPr>
          <p:cNvCxnSpPr>
            <a:cxnSpLocks/>
          </p:cNvCxnSpPr>
          <p:nvPr/>
        </p:nvCxnSpPr>
        <p:spPr>
          <a:xfrm flipV="1">
            <a:off x="7561234" y="2394838"/>
            <a:ext cx="962189" cy="431719"/>
          </a:xfrm>
          <a:prstGeom prst="straightConnector1">
            <a:avLst/>
          </a:prstGeom>
          <a:ln w="698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E3409BCF-CEB4-720D-3B3F-17C813E502C7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7625166" y="3831365"/>
            <a:ext cx="1040968" cy="898202"/>
          </a:xfrm>
          <a:prstGeom prst="straightConnector1">
            <a:avLst/>
          </a:prstGeom>
          <a:ln w="698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66BA39EA-6DC5-849A-A3D1-C878098F8F8C}"/>
              </a:ext>
            </a:extLst>
          </p:cNvPr>
          <p:cNvCxnSpPr>
            <a:cxnSpLocks/>
          </p:cNvCxnSpPr>
          <p:nvPr/>
        </p:nvCxnSpPr>
        <p:spPr>
          <a:xfrm>
            <a:off x="6584198" y="4311698"/>
            <a:ext cx="628135" cy="911231"/>
          </a:xfrm>
          <a:prstGeom prst="straightConnector1">
            <a:avLst/>
          </a:prstGeom>
          <a:ln w="698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D0B4FF78-062F-3618-615A-A5E43347A4AE}"/>
              </a:ext>
            </a:extLst>
          </p:cNvPr>
          <p:cNvCxnSpPr>
            <a:cxnSpLocks/>
          </p:cNvCxnSpPr>
          <p:nvPr/>
        </p:nvCxnSpPr>
        <p:spPr>
          <a:xfrm flipH="1">
            <a:off x="4716649" y="4300074"/>
            <a:ext cx="727130" cy="798869"/>
          </a:xfrm>
          <a:prstGeom prst="straightConnector1">
            <a:avLst/>
          </a:prstGeom>
          <a:ln w="698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C19B1B09-0401-CD53-CF94-3EABFF280AE0}"/>
              </a:ext>
            </a:extLst>
          </p:cNvPr>
          <p:cNvCxnSpPr>
            <a:cxnSpLocks/>
            <a:endCxn id="14" idx="6"/>
          </p:cNvCxnSpPr>
          <p:nvPr/>
        </p:nvCxnSpPr>
        <p:spPr>
          <a:xfrm flipH="1">
            <a:off x="3297911" y="3694879"/>
            <a:ext cx="1212092" cy="1034688"/>
          </a:xfrm>
          <a:prstGeom prst="straightConnector1">
            <a:avLst/>
          </a:prstGeom>
          <a:ln w="698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89DFA6A8-BBD7-C954-DD49-BF099DE63175}"/>
              </a:ext>
            </a:extLst>
          </p:cNvPr>
          <p:cNvCxnSpPr>
            <a:cxnSpLocks/>
          </p:cNvCxnSpPr>
          <p:nvPr/>
        </p:nvCxnSpPr>
        <p:spPr>
          <a:xfrm flipH="1" flipV="1">
            <a:off x="3119680" y="2394838"/>
            <a:ext cx="1402597" cy="582888"/>
          </a:xfrm>
          <a:prstGeom prst="straightConnector1">
            <a:avLst/>
          </a:prstGeom>
          <a:ln w="698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31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7EF52-3FE0-1F00-49EE-1D8462BE1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814"/>
            <a:ext cx="10515600" cy="1559811"/>
          </a:xfrm>
          <a:ln w="50800">
            <a:solidFill>
              <a:srgbClr val="6D9EEB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dirty="0">
                <a:solidFill>
                  <a:schemeClr val="tx1"/>
                </a:solidFill>
                <a:effectLst/>
                <a:latin typeface="Amatic SC" pitchFamily="2" charset="-79"/>
                <a:ea typeface="Times New Roman" panose="02020603050405020304" pitchFamily="18" charset="0"/>
                <a:cs typeface="Amatic SC" pitchFamily="2" charset="-79"/>
              </a:rPr>
              <a:t>Формирование функциональной грамотности младших школьников в процессе обучения математике</a:t>
            </a:r>
            <a:r>
              <a:rPr lang="ru-RU" sz="3600" dirty="0">
                <a:solidFill>
                  <a:schemeClr val="tx1"/>
                </a:solidFill>
                <a:effectLst/>
                <a:latin typeface="Amatic SC" pitchFamily="2" charset="-79"/>
                <a:cs typeface="Amatic SC" pitchFamily="2" charset="-79"/>
              </a:rPr>
              <a:t> </a:t>
            </a:r>
            <a:endParaRPr lang="ru-RU" sz="3600" dirty="0">
              <a:solidFill>
                <a:schemeClr val="tx1"/>
              </a:solidFill>
              <a:latin typeface="Amatic SC" pitchFamily="2" charset="-79"/>
              <a:cs typeface="Amatic SC" pitchFamily="2" charset="-79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947EEC-637A-F67E-CC6E-0B3EAF6FD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8217"/>
            <a:ext cx="10515600" cy="3588746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Математическая грамотность-</a:t>
            </a:r>
            <a:r>
              <a:rPr lang="ru-RU" sz="3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умение интерпретировать математические знания для решения задач в различных практических контекстах [С. В. Сурикова] </a:t>
            </a:r>
            <a:endParaRPr lang="ru-RU" sz="3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31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rgbClr val="6D9EEB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" sz="4000" dirty="0">
                <a:solidFill>
                  <a:schemeClr val="tx1"/>
                </a:solidFill>
                <a:latin typeface="Amatic SC" pitchFamily="2" charset="-79"/>
                <a:cs typeface="Amatic SC" pitchFamily="2" charset="-79"/>
              </a:rPr>
              <a:t>Проанализирован учебно-методический комплекс по математике</a:t>
            </a:r>
            <a:br>
              <a:rPr lang="ru" sz="4000" dirty="0">
                <a:solidFill>
                  <a:schemeClr val="tx1"/>
                </a:solidFill>
                <a:latin typeface="Amatic SC" pitchFamily="2" charset="-79"/>
                <a:cs typeface="Amatic SC" pitchFamily="2" charset="-79"/>
              </a:rPr>
            </a:br>
            <a:r>
              <a:rPr lang="ru" sz="4000" dirty="0">
                <a:solidFill>
                  <a:schemeClr val="tx1"/>
                </a:solidFill>
                <a:latin typeface="Amatic SC" pitchFamily="2" charset="-79"/>
                <a:cs typeface="Amatic SC" pitchFamily="2" charset="-79"/>
              </a:rPr>
              <a:t> «Школа России» 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Математика 1 класс. Учебник в 2-х частях. Часть 2. ФГОС. УМК &quot;Школа России&quot;  - Межрегиональный Центр «Глобус»">
            <a:extLst>
              <a:ext uri="{FF2B5EF4-FFF2-40B4-BE49-F238E27FC236}">
                <a16:creationId xmlns:a16="http://schemas.microsoft.com/office/drawing/2014/main" id="{3930F75E-0EFE-8875-9B83-AC9780CC9EC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73" y="2010002"/>
            <a:ext cx="2396053" cy="319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Математика 2 класс. Учебник в 2 частях. Часть 2. ФГОС. УМК &quot;Школа России&quot; -  Межрегиональный Центр «Глобус»">
            <a:extLst>
              <a:ext uri="{FF2B5EF4-FFF2-40B4-BE49-F238E27FC236}">
                <a16:creationId xmlns:a16="http://schemas.microsoft.com/office/drawing/2014/main" id="{2D5623C2-381F-642D-45AA-2A2AF1AF2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510" y="3429000"/>
            <a:ext cx="2557233" cy="340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Учебник Моро. Математика. 3 кл. В 2-х Ч.Ч 1. С OnlIne поддер ФГОС (Умк  Школа России - купить школьного учебника в интернет-магазинах, цены на  Мегамаркет |">
            <a:extLst>
              <a:ext uri="{FF2B5EF4-FFF2-40B4-BE49-F238E27FC236}">
                <a16:creationId xmlns:a16="http://schemas.microsoft.com/office/drawing/2014/main" id="{563F0227-6209-37F9-F5B1-1C6B5FD64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427" y="2010002"/>
            <a:ext cx="2557233" cy="319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Учебник 4 класс Математика часть № 1 (Моро) УМ.учебники 173698914 купить в  интернет-магазине Wildberries">
            <a:extLst>
              <a:ext uri="{FF2B5EF4-FFF2-40B4-BE49-F238E27FC236}">
                <a16:creationId xmlns:a16="http://schemas.microsoft.com/office/drawing/2014/main" id="{E56D757E-1D8C-7F38-EAC8-E1A72FD48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4344" y="3429000"/>
            <a:ext cx="2780968" cy="346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82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>
            <a:spLocks noGrp="1"/>
          </p:cNvSpPr>
          <p:nvPr>
            <p:ph type="title"/>
          </p:nvPr>
        </p:nvSpPr>
        <p:spPr>
          <a:xfrm>
            <a:off x="406400" y="191386"/>
            <a:ext cx="11383600" cy="1818167"/>
          </a:xfrm>
          <a:prstGeom prst="rect">
            <a:avLst/>
          </a:prstGeom>
          <a:ln w="28575" cap="flat" cmpd="sng">
            <a:solidFill>
              <a:srgbClr val="6D9EE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1600"/>
              </a:spcBef>
            </a:pPr>
            <a:r>
              <a:rPr lang="ru-RU" sz="4000" b="1" kern="0" dirty="0">
                <a:solidFill>
                  <a:srgbClr val="000000"/>
                </a:solidFill>
                <a:latin typeface="Amatic SC" pitchFamily="2" charset="-79"/>
                <a:ea typeface="Times New Roman" panose="02020603050405020304" pitchFamily="18" charset="0"/>
                <a:cs typeface="Amatic SC" pitchFamily="2" charset="-79"/>
              </a:rPr>
              <a:t>Организация работы по формированию функциональной математической грамотности учащихся 3 классов на уроках математики</a:t>
            </a:r>
            <a:endParaRPr lang="ru-RU" sz="4000" b="1" kern="0" dirty="0">
              <a:solidFill>
                <a:srgbClr val="2F5496"/>
              </a:solidFill>
              <a:latin typeface="Amatic SC" pitchFamily="2" charset="-79"/>
              <a:ea typeface="Times New Roman" panose="02020603050405020304" pitchFamily="18" charset="0"/>
              <a:cs typeface="Amatic SC" pitchFamily="2" charset="-79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9AC5FB-ABAA-0B70-D815-4F653113B06F}"/>
              </a:ext>
            </a:extLst>
          </p:cNvPr>
          <p:cNvSpPr txBox="1"/>
          <p:nvPr/>
        </p:nvSpPr>
        <p:spPr>
          <a:xfrm>
            <a:off x="406401" y="2157737"/>
            <a:ext cx="113836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189" indent="-457189" algn="just">
              <a:spcBef>
                <a:spcPts val="1600"/>
              </a:spcBef>
              <a:buFont typeface="Wingdings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Первый блок представляет собой набор стандартных задач с добавлением специальных вопросов, например «хватит ли?». </a:t>
            </a:r>
            <a:endParaRPr lang="ru-RU" sz="2400" dirty="0">
              <a:ea typeface="Times New Roman" panose="02020603050405020304" pitchFamily="18" charset="0"/>
            </a:endParaRPr>
          </a:p>
          <a:p>
            <a:pPr marL="457189" indent="-457189" algn="just">
              <a:spcBef>
                <a:spcPts val="1600"/>
              </a:spcBef>
              <a:buFont typeface="Wingdings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Второй блок представляет набор стандартных задач, требующих прикидки, анализа и оценки информации, основной вопрос таких задач формулируются специальным образом ( "Достаточно ли?", "Успеет ли?", "Поместится ли?" и т.д.)</a:t>
            </a:r>
            <a:endParaRPr lang="ru-RU" sz="2400" dirty="0">
              <a:ea typeface="Times New Roman" panose="02020603050405020304" pitchFamily="18" charset="0"/>
            </a:endParaRPr>
          </a:p>
          <a:p>
            <a:pPr marL="457189" indent="-457189" algn="just">
              <a:spcBef>
                <a:spcPts val="1600"/>
              </a:spcBef>
              <a:buFont typeface="Wingdings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Третий блок представляет собой стандартные задачи с лишними данными, направленные на формирование  читательской грамотности.</a:t>
            </a:r>
            <a:endParaRPr lang="ru-RU" sz="2400" dirty="0">
              <a:ea typeface="Times New Roman" panose="02020603050405020304" pitchFamily="18" charset="0"/>
            </a:endParaRPr>
          </a:p>
          <a:p>
            <a:pPr marL="457189" indent="-457189" algn="just">
              <a:spcBef>
                <a:spcPts val="1600"/>
              </a:spcBef>
              <a:buFont typeface="Wingdings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Четвертый блок представляет собой арифметические задачи с попущенными данными, сопровождаемые рисунками, схемами, фотографиями, таблицами. направленные на формирование информационной грамотности. </a:t>
            </a:r>
            <a:endParaRPr lang="ru-RU" sz="2400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406400" y="412467"/>
            <a:ext cx="11383600" cy="1426966"/>
          </a:xfrm>
          <a:prstGeom prst="rect">
            <a:avLst/>
          </a:prstGeom>
          <a:ln w="28575" cap="flat" cmpd="sng">
            <a:solidFill>
              <a:srgbClr val="6D9EE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3200" b="1" dirty="0">
                <a:latin typeface="Amatic SC" pitchFamily="2" charset="-79"/>
                <a:cs typeface="Amatic SC" pitchFamily="2" charset="-79"/>
              </a:rPr>
              <a:t>Решение стандартных задач с  </a:t>
            </a:r>
            <a:r>
              <a:rPr lang="ru-RU" sz="3200" b="1" dirty="0">
                <a:solidFill>
                  <a:srgbClr val="000000"/>
                </a:solidFill>
                <a:latin typeface="Amatic SC" pitchFamily="2" charset="-79"/>
                <a:ea typeface="Calibri" panose="020F0502020204030204" pitchFamily="34" charset="0"/>
                <a:cs typeface="Amatic SC" pitchFamily="2" charset="-79"/>
              </a:rPr>
              <a:t>использованием различных величин с добавлением специальных вопросов</a:t>
            </a:r>
            <a:endParaRPr lang="ru-RU" sz="3200" b="1" dirty="0">
              <a:latin typeface="Amatic SC" pitchFamily="2" charset="-79"/>
              <a:cs typeface="Amatic SC" pitchFamily="2" charset="-79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72F794-CF1B-D477-5D37-1F701B8ECA4C}"/>
              </a:ext>
            </a:extLst>
          </p:cNvPr>
          <p:cNvSpPr txBox="1"/>
          <p:nvPr/>
        </p:nvSpPr>
        <p:spPr>
          <a:xfrm>
            <a:off x="406400" y="1656468"/>
            <a:ext cx="11383600" cy="2358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0272" algn="ctr">
              <a:lnSpc>
                <a:spcPct val="150000"/>
              </a:lnSpc>
            </a:pPr>
            <a:r>
              <a:rPr lang="ru-RU" sz="2533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Блок  1.</a:t>
            </a:r>
            <a:r>
              <a:rPr lang="ru-RU" sz="25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533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indent="600272" algn="just">
              <a:lnSpc>
                <a:spcPct val="150000"/>
              </a:lnSpc>
            </a:pPr>
            <a:r>
              <a:rPr lang="ru-RU" sz="25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 Коли было 50 р. и 20 р. Он купил билет в музей за 40 р. Сколько рублей осталось у Коли? </a:t>
            </a:r>
            <a:r>
              <a:rPr lang="ru-RU" sz="2533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Хватит ли ему денег, чтобы купить еще сувенир за 35 рублей?</a:t>
            </a:r>
            <a:endParaRPr lang="ru-RU" sz="25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DDA0FD-A934-E99F-CE3B-89F79C8CFB44}"/>
              </a:ext>
            </a:extLst>
          </p:cNvPr>
          <p:cNvSpPr txBox="1"/>
          <p:nvPr/>
        </p:nvSpPr>
        <p:spPr>
          <a:xfrm>
            <a:off x="504648" y="3803065"/>
            <a:ext cx="11280952" cy="237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0272" algn="ctr">
              <a:lnSpc>
                <a:spcPct val="150000"/>
              </a:lnSpc>
            </a:pPr>
            <a:r>
              <a:rPr lang="ru-RU" sz="2533" b="1" dirty="0">
                <a:ea typeface="Times New Roman" panose="02020603050405020304" pitchFamily="18" charset="0"/>
                <a:cs typeface="Arial" panose="020B0604020202020204" pitchFamily="34" charset="0"/>
              </a:rPr>
              <a:t>Блок  2.</a:t>
            </a:r>
          </a:p>
          <a:p>
            <a:pPr indent="600272" algn="just">
              <a:lnSpc>
                <a:spcPct val="150000"/>
              </a:lnSpc>
            </a:pPr>
            <a:r>
              <a:rPr lang="ru-RU" sz="2533" b="1" dirty="0">
                <a:ea typeface="Times New Roman" panose="02020603050405020304" pitchFamily="18" charset="0"/>
              </a:rPr>
              <a:t> </a:t>
            </a:r>
            <a:r>
              <a:rPr lang="ru-RU" sz="2533" dirty="0">
                <a:ea typeface="Times New Roman" panose="02020603050405020304" pitchFamily="18" charset="0"/>
              </a:rPr>
              <a:t>Две тетради стоят столько же, сколько 1 блокнот, а набор красок в 4 раза дороже, чем блокнот. Посчитай, хватит ли 100 рублей, чтобы купить 8 таких тетрадей, 2 блокнота и 1 набор красок, если 1 тетрадь стоит 4 рубля. </a:t>
            </a:r>
            <a:r>
              <a:rPr lang="ru-RU" sz="2533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533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</TotalTime>
  <Words>689</Words>
  <Application>Microsoft Office PowerPoint</Application>
  <PresentationFormat>Широкоэкранный</PresentationFormat>
  <Paragraphs>50</Paragraphs>
  <Slides>21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Amatic SC</vt:lpstr>
      <vt:lpstr>Aptos</vt:lpstr>
      <vt:lpstr>Arial</vt:lpstr>
      <vt:lpstr>Calibri</vt:lpstr>
      <vt:lpstr>Calibri Light</vt:lpstr>
      <vt:lpstr>Times New Roman</vt:lpstr>
      <vt:lpstr>Wingdings</vt:lpstr>
      <vt:lpstr>Тема Office</vt:lpstr>
      <vt:lpstr>Развитие функциональной грамотности у младших школьников </vt:lpstr>
      <vt:lpstr>Презентация PowerPoint</vt:lpstr>
      <vt:lpstr>Презентация PowerPoint</vt:lpstr>
      <vt:lpstr>Функциональная грамотность </vt:lpstr>
      <vt:lpstr>Презентация PowerPoint</vt:lpstr>
      <vt:lpstr>Формирование функциональной грамотности младших школьников в процессе обучения математике </vt:lpstr>
      <vt:lpstr>Проанализирован учебно-методический комплекс по математике  «Школа России» </vt:lpstr>
      <vt:lpstr>Организация работы по формированию функциональной математической грамотности учащихся 3 классов на уроках математики</vt:lpstr>
      <vt:lpstr>Решение стандартных задач с  использованием различных величин с добавлением специальных вопросов</vt:lpstr>
      <vt:lpstr>Решение стандартных задач с  использованием различных величин с добавлением  специальных вопросов</vt:lpstr>
      <vt:lpstr>Формирование функциональной грамотности младших школьников в процессе обучения окружающему миру</vt:lpstr>
      <vt:lpstr>Чем отличаются продуктивные задания от традиционных, то есть репродуктивных?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функциональной грамотности у младших школьников </vt:lpstr>
      <vt:lpstr>Используемая  литература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Administartor</cp:lastModifiedBy>
  <cp:revision>35</cp:revision>
  <dcterms:created xsi:type="dcterms:W3CDTF">2021-05-07T08:34:05Z</dcterms:created>
  <dcterms:modified xsi:type="dcterms:W3CDTF">2025-08-04T19:27:52Z</dcterms:modified>
</cp:coreProperties>
</file>