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ebp" ContentType="image/webp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7" r:id="rId10"/>
    <p:sldId id="266" r:id="rId11"/>
    <p:sldId id="268" r:id="rId12"/>
    <p:sldId id="269" r:id="rId13"/>
    <p:sldId id="272" r:id="rId14"/>
    <p:sldId id="271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47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32FA3-172A-4D36-982D-B4A7CBF59029}" type="datetimeFigureOut">
              <a:rPr lang="ru-RU" smtClean="0"/>
              <a:t>04.08.2025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95597-D779-4CA3-8A68-CDE6ABBCE35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eb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/>
              <a:t>Организуем работу в группах в начальной школе: секреты успешного сотрудничества.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3357562"/>
            <a:ext cx="6400800" cy="1752600"/>
          </a:xfrm>
        </p:spPr>
        <p:txBody>
          <a:bodyPr>
            <a:normAutofit/>
          </a:bodyPr>
          <a:lstStyle/>
          <a:p>
            <a:r>
              <a:rPr lang="ru-RU" sz="2800" dirty="0"/>
              <a:t>Андреева Татьяна Владимировна, учитель начальных классов</a:t>
            </a:r>
          </a:p>
          <a:p>
            <a:r>
              <a:rPr lang="ru-RU" sz="2800" dirty="0"/>
              <a:t> ГБОУ </a:t>
            </a:r>
            <a:r>
              <a:rPr lang="ru-RU" sz="2800" dirty="0" smtClean="0"/>
              <a:t>СОШ №</a:t>
            </a:r>
            <a:r>
              <a:rPr lang="ru-RU" sz="2800" dirty="0"/>
              <a:t>223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64294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Приемы деления на группы: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8215370" cy="3714776"/>
          </a:xfrm>
        </p:spPr>
        <p:txBody>
          <a:bodyPr>
            <a:normAutofit fontScale="62500" lnSpcReduction="20000"/>
          </a:bodyPr>
          <a:lstStyle/>
          <a:p>
            <a:pPr lvl="0" algn="l">
              <a:buFont typeface="Wingdings" pitchFamily="2" charset="2"/>
              <a:buChar char="v"/>
            </a:pPr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 времени года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в котором родился ребенок (зима, весна, лето, осень);</a:t>
            </a:r>
          </a:p>
          <a:p>
            <a:pPr lvl="0" algn="l">
              <a:buFont typeface="Wingdings" pitchFamily="2" charset="2"/>
              <a:buChar char="v"/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 дате рождения  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(четное, нечетное число);</a:t>
            </a:r>
          </a:p>
          <a:p>
            <a:pPr lvl="0" algn="l">
              <a:buFont typeface="Wingdings" pitchFamily="2" charset="2"/>
              <a:buChar char="v"/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 первой букве имени или фамилии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(гласные — согласные, звонкие — глухие и проч., Слово из букв- актуально для уроков русского языка);</a:t>
            </a:r>
          </a:p>
          <a:p>
            <a:pPr lvl="0" algn="l">
              <a:buFont typeface="Wingdings" pitchFamily="2" charset="2"/>
              <a:buChar char="v"/>
            </a:pPr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 жребию 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 корзине могут находиться:</a:t>
            </a:r>
          </a:p>
          <a:p>
            <a:pPr lvl="1" algn="l"/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листочки разного цвета </a:t>
            </a:r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— команды красных, желтых, синих;</a:t>
            </a:r>
          </a:p>
          <a:p>
            <a:pPr lvl="1" algn="l"/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предметы, заранее положенные учениками </a:t>
            </a:r>
          </a:p>
          <a:p>
            <a:pPr lvl="1" algn="l"/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геометрические фигуры </a:t>
            </a:r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— команды квадратов, треугольников, кругов и проч. </a:t>
            </a:r>
          </a:p>
          <a:p>
            <a:pPr lvl="1" algn="l"/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изображения животных </a:t>
            </a:r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— команды птиц, рыб, млекопитающих или травоядные.</a:t>
            </a:r>
          </a:p>
          <a:p>
            <a:endParaRPr lang="ru-RU" sz="2800" dirty="0"/>
          </a:p>
        </p:txBody>
      </p:sp>
      <p:pic>
        <p:nvPicPr>
          <p:cNvPr id="5" name="Picture 1" descr="C:\Users\Pirat XXI\Desktop\5124b74b-92cb-53fe-9924-135cbea5e54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5036331"/>
            <a:ext cx="2428892" cy="1821669"/>
          </a:xfrm>
          <a:prstGeom prst="rect">
            <a:avLst/>
          </a:prstGeom>
          <a:noFill/>
        </p:spPr>
      </p:pic>
      <p:pic>
        <p:nvPicPr>
          <p:cNvPr id="6" name="Picture 2" descr="C:\Users\Pirat XXI\Desktop\phpfCABDV_Analiticheskij-otchet-Verhovod-K.S_html_571065fa7ba27e9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929198"/>
            <a:ext cx="1546622" cy="1771625"/>
          </a:xfrm>
          <a:prstGeom prst="rect">
            <a:avLst/>
          </a:prstGeom>
          <a:noFill/>
        </p:spPr>
      </p:pic>
      <p:pic>
        <p:nvPicPr>
          <p:cNvPr id="7" name="Picture 5" descr="C:\Users\Pirat XXI\Desktop\bukvi_483_auto_jpg__9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5500702"/>
            <a:ext cx="2014536" cy="867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857256"/>
          </a:xfrm>
        </p:spPr>
        <p:txBody>
          <a:bodyPr>
            <a:normAutofit/>
          </a:bodyPr>
          <a:lstStyle/>
          <a:p>
            <a:r>
              <a:rPr lang="ru-RU" b="1" dirty="0"/>
              <a:t>Организационные моменты: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142984"/>
            <a:ext cx="8543940" cy="2643206"/>
          </a:xfrm>
        </p:spPr>
        <p:txBody>
          <a:bodyPr>
            <a:noAutofit/>
          </a:bodyPr>
          <a:lstStyle/>
          <a:p>
            <a:pPr lvl="0" algn="l">
              <a:buFont typeface="Wingdings" pitchFamily="2" charset="2"/>
              <a:buChar char="q"/>
            </a:pPr>
            <a:r>
              <a:rPr lang="ru-RU" sz="2400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Жесткая регламентация времени на группообразование.</a:t>
            </a:r>
          </a:p>
          <a:p>
            <a:pPr lvl="0" algn="l">
              <a:buFont typeface="Wingdings" pitchFamily="2" charset="2"/>
              <a:buChar char="q"/>
            </a:pP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</a:t>
            </a:r>
            <a:r>
              <a:rPr lang="ru-RU" sz="2400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Нормирование будущей работы.</a:t>
            </a:r>
          </a:p>
          <a:p>
            <a:pPr lvl="0" algn="l">
              <a:buFont typeface="Wingdings" pitchFamily="2" charset="2"/>
              <a:buChar char="q"/>
            </a:pP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Четкость и внятность поставленной задачи.</a:t>
            </a:r>
          </a:p>
          <a:p>
            <a:pPr lvl="0" algn="l">
              <a:buFont typeface="Wingdings" pitchFamily="2" charset="2"/>
              <a:buChar char="q"/>
            </a:pP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Распределение момента начала работы (например, </a:t>
            </a:r>
            <a:r>
              <a:rPr lang="ru-RU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онлайн</a:t>
            </a: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таймер).</a:t>
            </a:r>
          </a:p>
          <a:p>
            <a:pPr lvl="0" algn="l">
              <a:buFont typeface="Wingdings" pitchFamily="2" charset="2"/>
              <a:buChar char="q"/>
            </a:pP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</a:t>
            </a:r>
            <a:r>
              <a:rPr lang="ru-RU" sz="2400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Недопустима группа из одних только слабых учеников.</a:t>
            </a:r>
          </a:p>
          <a:p>
            <a:pPr lvl="0" algn="l">
              <a:buFont typeface="Wingdings" pitchFamily="2" charset="2"/>
              <a:buChar char="q"/>
            </a:pP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Групповая работа занимает не более 10-20 минут от урока.</a:t>
            </a:r>
          </a:p>
          <a:p>
            <a:pPr lvl="0" algn="l">
              <a:buFont typeface="Wingdings" pitchFamily="2" charset="2"/>
              <a:buChar char="q"/>
            </a:pP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Нельзя наказывать лишением права участвовать в групповой работе.</a:t>
            </a:r>
          </a:p>
        </p:txBody>
      </p:sp>
      <p:pic>
        <p:nvPicPr>
          <p:cNvPr id="25602" name="Picture 2" descr="C:\Users\Pirat XXI\Desktop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5072074"/>
            <a:ext cx="2794020" cy="1571636"/>
          </a:xfrm>
          <a:prstGeom prst="rect">
            <a:avLst/>
          </a:prstGeom>
          <a:noFill/>
        </p:spPr>
      </p:pic>
      <p:pic>
        <p:nvPicPr>
          <p:cNvPr id="25603" name="Picture 3" descr="C:\Users\Pirat XXI\Desktop\screensho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5214950"/>
            <a:ext cx="2922093" cy="1643050"/>
          </a:xfrm>
          <a:prstGeom prst="rect">
            <a:avLst/>
          </a:prstGeom>
          <a:noFill/>
        </p:spPr>
      </p:pic>
      <p:pic>
        <p:nvPicPr>
          <p:cNvPr id="25604" name="Picture 4" descr="C:\Users\Pirat XXI\Desktop\Pr09aAGMr2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4643446"/>
            <a:ext cx="2195511" cy="1463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857256"/>
          </a:xfrm>
        </p:spPr>
        <p:txBody>
          <a:bodyPr>
            <a:normAutofit/>
          </a:bodyPr>
          <a:lstStyle/>
          <a:p>
            <a:r>
              <a:rPr lang="ru-RU" dirty="0"/>
              <a:t>Роли в группе: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142984"/>
            <a:ext cx="8543940" cy="2643206"/>
          </a:xfrm>
        </p:spPr>
        <p:txBody>
          <a:bodyPr>
            <a:normAutofit fontScale="85000" lnSpcReduction="10000"/>
          </a:bodyPr>
          <a:lstStyle/>
          <a:p>
            <a:pPr lvl="0" algn="l">
              <a:buFont typeface="Wingdings" pitchFamily="2" charset="2"/>
              <a:buChar char="v"/>
            </a:pPr>
            <a:r>
              <a:rPr lang="ru-RU" sz="2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Секретарь</a:t>
            </a:r>
            <a:r>
              <a:rPr lang="ru-RU" sz="2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-записывает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решение;</a:t>
            </a:r>
          </a:p>
          <a:p>
            <a:pPr lvl="0" algn="l">
              <a:buFont typeface="Wingdings" pitchFamily="2" charset="2"/>
              <a:buChar char="v"/>
            </a:pP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Докладчик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рассказывает или озвучивает решение группы</a:t>
            </a:r>
          </a:p>
          <a:p>
            <a:pPr lvl="0" algn="l">
              <a:buFont typeface="Wingdings" pitchFamily="2" charset="2"/>
              <a:buChar char="v"/>
            </a:pP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Организатор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распределяет роли, организует работу группы;</a:t>
            </a:r>
          </a:p>
          <a:p>
            <a:pPr lvl="0" algn="l">
              <a:buFont typeface="Wingdings" pitchFamily="2" charset="2"/>
              <a:buChar char="v"/>
            </a:pP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Чтец «Консультант»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читает задания, поиск информации;</a:t>
            </a:r>
          </a:p>
          <a:p>
            <a:pPr algn="l">
              <a:buFont typeface="Wingdings" pitchFamily="2" charset="2"/>
              <a:buChar char="v"/>
            </a:pP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Контролер «Хранитель времени»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следит за временем, поведением, оценивает</a:t>
            </a:r>
          </a:p>
        </p:txBody>
      </p:sp>
      <p:pic>
        <p:nvPicPr>
          <p:cNvPr id="26626" name="Picture 2" descr="C:\Users\Pirat XXI\Desktop\img_user_file_5a7b284088331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929058"/>
            <a:ext cx="3905256" cy="2928942"/>
          </a:xfrm>
          <a:prstGeom prst="rect">
            <a:avLst/>
          </a:prstGeom>
          <a:noFill/>
        </p:spPr>
      </p:pic>
      <p:pic>
        <p:nvPicPr>
          <p:cNvPr id="26627" name="Picture 3" descr="C:\Users\Pirat XXI\Desktop\4924fe2141779fc570b83709600423e4-800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3929042"/>
            <a:ext cx="3905277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dirty="0"/>
              <a:t>Этапы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785794"/>
            <a:ext cx="8543940" cy="3000396"/>
          </a:xfrm>
        </p:spPr>
        <p:txBody>
          <a:bodyPr>
            <a:normAutofit/>
          </a:bodyPr>
          <a:lstStyle/>
          <a:p>
            <a:pPr algn="l"/>
            <a:r>
              <a:rPr lang="ru-RU" sz="28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I. Подготовка к выполнению группового задания.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ru-RU" sz="28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II.  Групповая работа.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ru-RU" sz="28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III. Заключительная часть.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 algn="l"/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7650" name="Picture 2" descr="C:\Users\Pirat XXI\Desktop\slide-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500306"/>
            <a:ext cx="6858048" cy="4357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6632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5855" y="35797"/>
            <a:ext cx="7772400" cy="857256"/>
          </a:xfrm>
        </p:spPr>
        <p:txBody>
          <a:bodyPr>
            <a:normAutofit/>
          </a:bodyPr>
          <a:lstStyle/>
          <a:p>
            <a:r>
              <a:rPr lang="ru-RU" dirty="0"/>
              <a:t>Мои уроки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4388" y="1098322"/>
            <a:ext cx="8543940" cy="2643206"/>
          </a:xfrm>
        </p:spPr>
        <p:txBody>
          <a:bodyPr>
            <a:normAutofit/>
          </a:bodyPr>
          <a:lstStyle/>
          <a:p>
            <a:pPr lvl="0" algn="l"/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328580-C436-6139-060B-A36477CDAF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028" y="3461777"/>
            <a:ext cx="4164618" cy="29445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A396F7-488A-D276-9FA9-C3A5465851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38498" y="1620443"/>
            <a:ext cx="2689362" cy="43776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7839D16-FF4D-A6F5-5269-79B56C6653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517565" y="125598"/>
            <a:ext cx="2353609" cy="41876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1"/>
            <a:ext cx="7986714" cy="1214446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/>
              <a:t>Для того, чтобы урок прошел успешно и продуктивно педагогу необходимо соблюдать ряд правил: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0060" y="1428736"/>
            <a:ext cx="8043906" cy="3571900"/>
          </a:xfrm>
        </p:spPr>
        <p:txBody>
          <a:bodyPr>
            <a:normAutofit fontScale="25000" lnSpcReduction="20000"/>
          </a:bodyPr>
          <a:lstStyle/>
          <a:p>
            <a:pPr algn="l">
              <a:lnSpc>
                <a:spcPct val="120000"/>
              </a:lnSpc>
              <a:buFont typeface="Wingdings" pitchFamily="2" charset="2"/>
              <a:buChar char="v"/>
            </a:pPr>
            <a:r>
              <a:rPr lang="ru-RU" sz="8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начальном этапе урока необходимо </a:t>
            </a:r>
            <a:r>
              <a:rPr lang="ru-RU" sz="8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создать мотивацию </a:t>
            </a:r>
            <a:r>
              <a:rPr lang="ru-RU" sz="8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для работы, совместно поставить задачи – для чего это нужно и определить правила поведения на уроке;</a:t>
            </a:r>
          </a:p>
          <a:p>
            <a:pPr algn="l">
              <a:lnSpc>
                <a:spcPct val="120000"/>
              </a:lnSpc>
              <a:buFont typeface="Wingdings" pitchFamily="2" charset="2"/>
              <a:buChar char="v"/>
            </a:pPr>
            <a:r>
              <a:rPr lang="ru-RU" sz="8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необходимо показать учащимся </a:t>
            </a:r>
            <a:r>
              <a:rPr lang="ru-RU" sz="8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разнообразие заданий</a:t>
            </a:r>
            <a:r>
              <a:rPr lang="ru-RU" sz="8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возможности выбора заданий;</a:t>
            </a:r>
          </a:p>
          <a:p>
            <a:pPr algn="l">
              <a:lnSpc>
                <a:spcPct val="120000"/>
              </a:lnSpc>
              <a:buFont typeface="Wingdings" pitchFamily="2" charset="2"/>
              <a:buChar char="v"/>
            </a:pPr>
            <a:r>
              <a:rPr lang="ru-RU" sz="8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определить время работы и четко </a:t>
            </a:r>
            <a:r>
              <a:rPr lang="ru-RU" sz="8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соблюдать временной интервал;</a:t>
            </a:r>
          </a:p>
          <a:p>
            <a:pPr algn="l">
              <a:lnSpc>
                <a:spcPct val="120000"/>
              </a:lnSpc>
              <a:buFont typeface="Wingdings" pitchFamily="2" charset="2"/>
              <a:buChar char="v"/>
            </a:pPr>
            <a:r>
              <a:rPr lang="ru-RU" sz="8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подготовить </a:t>
            </a:r>
            <a:r>
              <a:rPr lang="ru-RU" sz="8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четкие инструкции по выполнению заданий</a:t>
            </a:r>
            <a:r>
              <a:rPr lang="ru-RU" sz="8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в которых указываются режим работы, последовательность выполнения действий;</a:t>
            </a:r>
          </a:p>
          <a:p>
            <a:pPr algn="l">
              <a:lnSpc>
                <a:spcPct val="120000"/>
              </a:lnSpc>
              <a:buFont typeface="Wingdings" pitchFamily="2" charset="2"/>
              <a:buChar char="v"/>
            </a:pPr>
            <a:r>
              <a:rPr lang="ru-RU" sz="8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познакомить с источниками информации</a:t>
            </a:r>
            <a:r>
              <a:rPr lang="ru-RU" sz="8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которыми могут воспользоваться школьники.</a:t>
            </a:r>
          </a:p>
          <a:p>
            <a:pPr lvl="0" algn="l"/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Групповая работа</a:t>
            </a:r>
            <a:r>
              <a:rPr lang="ru-RU" sz="3100" dirty="0"/>
              <a:t> – одна из самых продуктивных форм организации учебного сотрудничества детей, так как она позволяет: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571612"/>
            <a:ext cx="8258188" cy="3538550"/>
          </a:xfrm>
        </p:spPr>
        <p:txBody>
          <a:bodyPr>
            <a:normAutofit lnSpcReduction="10000"/>
          </a:bodyPr>
          <a:lstStyle/>
          <a:p>
            <a:pPr lvl="0" algn="l" fontAlgn="base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</a:rPr>
              <a:t>дать каждому ребёнку эмоциональную и содержательную поддержку, без которой у робких и слабых детей развивается школьная тревожность, а у лидеров искажается становление характера;</a:t>
            </a:r>
          </a:p>
          <a:p>
            <a:pPr lvl="0" algn="l" fontAlgn="base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</a:rPr>
              <a:t>дать каждому ребёнку утвердиться в себе,</a:t>
            </a:r>
          </a:p>
          <a:p>
            <a:pPr lvl="0" algn="l" fontAlgn="base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</a:rPr>
              <a:t>дать каждому ребёнку опыт выполнения функций контроля и оценки,</a:t>
            </a:r>
          </a:p>
          <a:p>
            <a:pPr lvl="0" algn="l" fontAlgn="base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</a:rPr>
              <a:t>дать учителю дополнительные мотивационные средства вовлечь детей в содержание обучения.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785818"/>
          </a:xfrm>
        </p:spPr>
        <p:txBody>
          <a:bodyPr/>
          <a:lstStyle/>
          <a:p>
            <a:r>
              <a:rPr lang="ru-RU" dirty="0"/>
              <a:t>Правила работы в группе: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1643050"/>
            <a:ext cx="4071966" cy="1752600"/>
          </a:xfrm>
        </p:spPr>
        <p:txBody>
          <a:bodyPr/>
          <a:lstStyle/>
          <a:p>
            <a:pPr algn="l">
              <a:buFontTx/>
              <a:buChar char="-"/>
            </a:pPr>
            <a:r>
              <a:rPr lang="ru-RU" dirty="0"/>
              <a:t>правила этики</a:t>
            </a:r>
          </a:p>
          <a:p>
            <a:pPr algn="l">
              <a:buFontTx/>
              <a:buChar char="-"/>
            </a:pPr>
            <a:r>
              <a:rPr lang="ru-RU" dirty="0"/>
              <a:t> правила знаков</a:t>
            </a:r>
          </a:p>
        </p:txBody>
      </p:sp>
      <p:pic>
        <p:nvPicPr>
          <p:cNvPr id="2050" name="Picture 2" descr="C:\Users\Pirat XXI\Desktop\user_file_593552dbde6ce_0_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640320"/>
            <a:ext cx="4722878" cy="3217680"/>
          </a:xfrm>
          <a:prstGeom prst="rect">
            <a:avLst/>
          </a:prstGeom>
          <a:noFill/>
        </p:spPr>
      </p:pic>
      <p:pic>
        <p:nvPicPr>
          <p:cNvPr id="2052" name="Picture 4" descr="C:\Users\Pirat XXI\Desktop\c71ee1dfa90d178e79c30dfe352181b6-800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70"/>
            <a:ext cx="4595850" cy="3446888"/>
          </a:xfrm>
          <a:prstGeom prst="rect">
            <a:avLst/>
          </a:prstGeom>
          <a:noFill/>
        </p:spPr>
      </p:pic>
      <p:pic>
        <p:nvPicPr>
          <p:cNvPr id="8" name="Picture 2" descr="https://pp.userapi.com/c639322/v639322618/4e799/uKm7ZAS9fbw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5" t="28387" r="12890" b="21737"/>
          <a:stretch/>
        </p:blipFill>
        <p:spPr bwMode="auto">
          <a:xfrm>
            <a:off x="1571604" y="4429132"/>
            <a:ext cx="2639184" cy="212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5557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928694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В 1 классе могут быть предложены следующие задания: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000108"/>
            <a:ext cx="8501122" cy="3071834"/>
          </a:xfrm>
        </p:spPr>
        <p:txBody>
          <a:bodyPr>
            <a:noAutofit/>
          </a:bodyPr>
          <a:lstStyle/>
          <a:p>
            <a:pPr algn="l"/>
            <a:r>
              <a:rPr lang="ru-RU" sz="2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1.Раскрасить предметы так,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чтобы они были у обоих одинаковые</a:t>
            </a:r>
          </a:p>
          <a:p>
            <a:pPr algn="l"/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(мяч, варежки, сюжетные картинки)</a:t>
            </a:r>
          </a:p>
          <a:p>
            <a:pPr algn="l"/>
            <a:r>
              <a:rPr lang="ru-RU" sz="2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2.Заштриховать предметы одинаково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-должен совпадать, и цвет , и направление штриховки</a:t>
            </a:r>
          </a:p>
          <a:p>
            <a:pPr algn="l"/>
            <a:r>
              <a:rPr lang="ru-RU" sz="2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3.Устный счет в парах </a:t>
            </a: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учитель сам заранее готовит карточки и карточки с ответами, по которым дети будут проверять друг друга;</a:t>
            </a:r>
          </a:p>
          <a:p>
            <a:pPr algn="l"/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детям предлагается по желанию дома самим подготовить эти карточки для следующего урока  </a:t>
            </a:r>
          </a:p>
          <a:p>
            <a:pPr algn="l"/>
            <a:r>
              <a:rPr lang="ru-RU" sz="2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4.Также детям можно предложить раскрасить картинку при этом выполнять устные вычисления.</a:t>
            </a:r>
            <a:r>
              <a:rPr lang="ru-RU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Какая пара быстрее?</a:t>
            </a:r>
          </a:p>
          <a:p>
            <a:endParaRPr lang="ru-RU" sz="1600" dirty="0"/>
          </a:p>
        </p:txBody>
      </p:sp>
      <p:pic>
        <p:nvPicPr>
          <p:cNvPr id="5" name="Picture 4" descr="https://pp.userapi.com/c841321/v841321403/28c32/QRj1CpNX5A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2" t="5408" r="6024" b="5389"/>
          <a:stretch/>
        </p:blipFill>
        <p:spPr bwMode="auto">
          <a:xfrm rot="16200000">
            <a:off x="1897149" y="4032149"/>
            <a:ext cx="1860608" cy="2654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3" t="6490" r="20650" b="12011"/>
          <a:stretch/>
        </p:blipFill>
        <p:spPr bwMode="auto">
          <a:xfrm>
            <a:off x="4286248" y="4643446"/>
            <a:ext cx="1805341" cy="205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s://pp.userapi.com/c639824/v639824403/51aed/Aqv4fKk-2o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83"/>
          <a:stretch/>
        </p:blipFill>
        <p:spPr bwMode="auto">
          <a:xfrm>
            <a:off x="6357950" y="4500570"/>
            <a:ext cx="2214008" cy="189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642941"/>
          </a:xfrm>
        </p:spPr>
        <p:txBody>
          <a:bodyPr>
            <a:normAutofit fontScale="90000"/>
          </a:bodyPr>
          <a:lstStyle/>
          <a:p>
            <a:r>
              <a:rPr lang="ru-RU" dirty="0"/>
              <a:t>Обсуждение в парах…</a:t>
            </a:r>
          </a:p>
        </p:txBody>
      </p:sp>
      <p:pic>
        <p:nvPicPr>
          <p:cNvPr id="6" name="Picture 3" descr="G:\DCIM\108NIKON\DSCN01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6" t="10725" r="16613" b="35726"/>
          <a:stretch/>
        </p:blipFill>
        <p:spPr bwMode="auto">
          <a:xfrm>
            <a:off x="3929058" y="2714620"/>
            <a:ext cx="5214942" cy="4143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85720" y="1285860"/>
            <a:ext cx="2786050" cy="1643074"/>
            <a:chOff x="-2858921" y="-2867983"/>
            <a:chExt cx="4501052" cy="315059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-2858921" y="-2867983"/>
              <a:ext cx="4501052" cy="3150590"/>
            </a:xfrm>
            <a:prstGeom prst="roundRect">
              <a:avLst>
                <a:gd name="adj" fmla="val 166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-2858921" y="-2594019"/>
              <a:ext cx="4193398" cy="28429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900" kern="1200" dirty="0">
                  <a:solidFill>
                    <a:schemeClr val="tx1"/>
                  </a:solidFill>
                </a:rPr>
                <a:t>Что значит обсуждать в парах?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85720" y="3000372"/>
            <a:ext cx="2857520" cy="2071702"/>
            <a:chOff x="3760064" y="2152632"/>
            <a:chExt cx="4501052" cy="315059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760064" y="2152632"/>
              <a:ext cx="4501052" cy="3150590"/>
            </a:xfrm>
            <a:prstGeom prst="roundRect">
              <a:avLst>
                <a:gd name="adj" fmla="val 166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-5580973"/>
                <a:satOff val="-30571"/>
                <a:lumOff val="9412"/>
                <a:alphaOff val="0"/>
              </a:schemeClr>
            </a:fillRef>
            <a:effectRef idx="0">
              <a:schemeClr val="accent3">
                <a:hueOff val="-5580973"/>
                <a:satOff val="-30571"/>
                <a:lumOff val="941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3872590" y="2369914"/>
              <a:ext cx="4193398" cy="28429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>
                  <a:solidFill>
                    <a:schemeClr val="tx1"/>
                  </a:solidFill>
                </a:rPr>
                <a:t>Это говорить по данной теме, ставить вопросы и раскрывать их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571868" y="1785926"/>
            <a:ext cx="5429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Задайте друг другу по два вопроса по прочитанному или услышанному тексту и ответьте на них.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1071570"/>
          </a:xfrm>
        </p:spPr>
        <p:txBody>
          <a:bodyPr>
            <a:normAutofit/>
          </a:bodyPr>
          <a:lstStyle/>
          <a:p>
            <a:r>
              <a:rPr lang="ru-RU" sz="3200" dirty="0"/>
              <a:t>Во  2 классе могут быть предложены следующие задания: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428736"/>
            <a:ext cx="8686816" cy="3681426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 Взаимопроверка правила (устный опрос).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Ученик рассказывает соседу по парте правило, приводит примеры, объясняет их. Затем учащиеся меняются ролями, оценивают друг друга. </a:t>
            </a:r>
          </a:p>
          <a:p>
            <a:pPr algn="l"/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Изменить задание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один ученик задает вопрос по изученному материалу, а другой отвечает. Их диалог звучит у доски.  </a:t>
            </a:r>
          </a:p>
          <a:p>
            <a:pPr algn="l"/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 Аналогично с домашним заданием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один спрашивает, другой отвечает. Литературное чтение –составить вопросы по произведению.</a:t>
            </a:r>
          </a:p>
          <a:p>
            <a:pPr algn="l"/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Работа с карточками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На отдельной карточке каждый ученик пишет три слова на любые орфограммы. Сосед по парте объясняет орфограммы в данных словах, рассказывает правило, приводит свои примеры.</a:t>
            </a:r>
          </a:p>
          <a:p>
            <a:pPr algn="l"/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5. В письменных работах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в паре детям очень нравится такой вид работы, как «словарный диктант для соседа». 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9EEC90-E363-3859-6BCA-C979AF684D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722982"/>
            <a:ext cx="3675900" cy="20676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C98B605-C7D7-529F-8E40-7349252E9B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347" y="4698220"/>
            <a:ext cx="2747962" cy="146208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500065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Виды пар:</a:t>
            </a:r>
            <a:endParaRPr lang="ru-RU" dirty="0"/>
          </a:p>
        </p:txBody>
      </p:sp>
      <p:sp>
        <p:nvSpPr>
          <p:cNvPr id="5" name="Объект 1"/>
          <p:cNvSpPr>
            <a:spLocks noGrp="1"/>
          </p:cNvSpPr>
          <p:nvPr>
            <p:ph type="subTitle" idx="1"/>
          </p:nvPr>
        </p:nvSpPr>
        <p:spPr>
          <a:xfrm>
            <a:off x="571472" y="928670"/>
            <a:ext cx="8401078" cy="4429156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ru-RU" sz="2600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/>
                <a:cs typeface="Times New Roman"/>
              </a:rPr>
              <a:t>статическая пара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/>
                <a:cs typeface="Times New Roman"/>
              </a:rPr>
              <a:t> </a:t>
            </a:r>
          </a:p>
          <a:p>
            <a:pPr marL="109728" indent="0" algn="l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/>
                <a:cs typeface="Times New Roman"/>
              </a:rPr>
              <a:t>Объединяет по желанию двух учеников, меняющихся ролями (учитель- ученик);</a:t>
            </a:r>
          </a:p>
          <a:p>
            <a:pPr marL="109728" indent="0" algn="l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/>
                <a:cs typeface="Times New Roman"/>
              </a:rPr>
              <a:t>-динамическая пара</a:t>
            </a:r>
          </a:p>
          <a:p>
            <a:pPr marL="109728" algn="l">
              <a:lnSpc>
                <a:spcPct val="110000"/>
              </a:lnSpc>
              <a:spcBef>
                <a:spcPts val="0"/>
              </a:spcBef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/>
                <a:cs typeface="Times New Roman"/>
              </a:rPr>
              <a:t>Четверо учеников готовят одно задание, после подготовки своей части задания и самоконтроля, школьник обсуждает задание трижды (с каждым партнёром);</a:t>
            </a:r>
          </a:p>
          <a:p>
            <a:pPr marL="109728" indent="0" algn="l">
              <a:lnSpc>
                <a:spcPct val="115000"/>
              </a:lnSpc>
              <a:buNone/>
            </a:pPr>
            <a:endParaRPr lang="ru-RU" sz="2600" b="1" dirty="0">
              <a:solidFill>
                <a:schemeClr val="tx1">
                  <a:lumMod val="75000"/>
                  <a:lumOff val="25000"/>
                </a:schemeClr>
              </a:solidFill>
              <a:ea typeface="Times New Roman"/>
              <a:cs typeface="Times New Roman"/>
            </a:endParaRPr>
          </a:p>
          <a:p>
            <a:pPr marL="109728" indent="0" algn="l">
              <a:lnSpc>
                <a:spcPct val="115000"/>
              </a:lnSpc>
              <a:buNone/>
            </a:pPr>
            <a:r>
              <a:rPr lang="ru-RU" sz="2600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/>
                <a:cs typeface="Times New Roman"/>
              </a:rPr>
              <a:t>-вариационная пара</a:t>
            </a:r>
          </a:p>
          <a:p>
            <a:pPr marL="109728" indent="0" algn="l">
              <a:lnSpc>
                <a:spcPct val="115000"/>
              </a:lnSpc>
              <a:buNone/>
            </a:pPr>
            <a:r>
              <a:rPr lang="ru-RU" sz="22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/>
                <a:cs typeface="Times New Roman"/>
              </a:rPr>
              <a:t>Каждый член группы получает своё задание, выполняет его, проводит взаимообучение с остальными тремя товарищами, в результате каждый усваивает четыре порции учебного содержания. 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6" name="Рисунок 5" descr="Описание: C:\Users\Фалалеева\Pictures\MP Navigator EX\2015_11_07\IMG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9" t="53471" r="30310" b="32269"/>
          <a:stretch>
            <a:fillRect/>
          </a:stretch>
        </p:blipFill>
        <p:spPr bwMode="auto">
          <a:xfrm>
            <a:off x="5072066" y="2857496"/>
            <a:ext cx="2939415" cy="958215"/>
          </a:xfrm>
          <a:prstGeom prst="rect">
            <a:avLst/>
          </a:prstGeom>
          <a:noFill/>
          <a:ln>
            <a:noFill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5286380" y="5214950"/>
          <a:ext cx="316230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5" imgW="7169760" imgH="9699480" progId="AcroExch.Document.DC">
                  <p:embed/>
                </p:oleObj>
              </mc:Choice>
              <mc:Fallback>
                <p:oleObj r:id="rId5" imgW="7169760" imgH="9699480" progId="AcroExch.Document.DC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4911" t="40611" r="17456" b="49345"/>
                      <a:stretch>
                        <a:fillRect/>
                      </a:stretch>
                    </p:blipFill>
                    <p:spPr bwMode="auto">
                      <a:xfrm>
                        <a:off x="5286380" y="5214950"/>
                        <a:ext cx="3162300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2357454"/>
          </a:xfrm>
        </p:spPr>
        <p:txBody>
          <a:bodyPr>
            <a:normAutofit fontScale="90000"/>
          </a:bodyPr>
          <a:lstStyle/>
          <a:p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>3-4 класс </a:t>
            </a:r>
            <a:br>
              <a:rPr lang="ru-RU" sz="2700" b="1" dirty="0"/>
            </a:br>
            <a:r>
              <a:rPr lang="ru-RU" sz="2700" b="1" dirty="0"/>
              <a:t>Основная цель групповой работы</a:t>
            </a:r>
            <a:r>
              <a:rPr lang="ru-RU" sz="2700" dirty="0"/>
              <a:t> – развитие мышления учащихся.  научить ребят учиться вместе, чтобы новые знания открывали совместными усилиями, обдумывали, решали проблемы сообща.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3553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285720" y="2357430"/>
            <a:ext cx="74295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Преимущества: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Объем усваиваемого материала возрастает.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Возрастает творческая и познавательная самостоятельность.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Характер взаимоотношений между детьми меняется.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Класс становится сплоченней.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Больше возможностей осуществлять индивидуальный подход к обучающимся.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 Ребята получают удовольствие от работы.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735CF7-B597-8CD0-BE93-0F4D2AD755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860" y="4271417"/>
            <a:ext cx="2420888" cy="24208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rat XXI\Desktop\1660359672_30-kartinkin-net-p-fon-dlya-prezentatsii-vibori-krasivo-34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23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857256"/>
          </a:xfrm>
        </p:spPr>
        <p:txBody>
          <a:bodyPr>
            <a:normAutofit/>
          </a:bodyPr>
          <a:lstStyle/>
          <a:p>
            <a:r>
              <a:rPr lang="ru-RU" dirty="0"/>
              <a:t>Формирование групп: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142984"/>
            <a:ext cx="8543940" cy="2643206"/>
          </a:xfrm>
        </p:spPr>
        <p:txBody>
          <a:bodyPr>
            <a:normAutofit fontScale="70000" lnSpcReduction="20000"/>
          </a:bodyPr>
          <a:lstStyle/>
          <a:p>
            <a:pPr lvl="0" algn="l"/>
            <a:endParaRPr lang="ru-RU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 algn="l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Случайное 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формирование: 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жеребьевка, подсчет, выбор по цвету карточек.</a:t>
            </a:r>
          </a:p>
          <a:p>
            <a:pPr lvl="0" algn="l"/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Формирование по уровню подготовки: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группы с учениками одного уровня или смешанные группы с учениками разного уровня.</a:t>
            </a:r>
          </a:p>
          <a:p>
            <a:pPr lvl="0" algn="l"/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Формирование по интересам: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группы, объединенные общим интересом к теме или заданию.</a:t>
            </a:r>
          </a:p>
          <a:p>
            <a:pPr lvl="0" algn="l"/>
            <a:r>
              <a:rPr lang="ru-RU" sz="2800" b="1" dirty="0">
                <a:solidFill>
                  <a:srgbClr val="FF0000"/>
                </a:solidFill>
              </a:rPr>
              <a:t>Формирование по желанию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ученики сами выбирают, с кем работать.(по критериям)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КР презентац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ВКР презентация</Template>
  <TotalTime>256</TotalTime>
  <Words>575</Words>
  <Application>Microsoft Office PowerPoint</Application>
  <PresentationFormat>Экран (4:3)</PresentationFormat>
  <Paragraphs>84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ВКР презентация</vt:lpstr>
      <vt:lpstr>AcroExch.Document.DC</vt:lpstr>
      <vt:lpstr>Организуем работу в группах в начальной школе: секреты успешного сотрудничества.</vt:lpstr>
      <vt:lpstr>Групповая работа – одна из самых продуктивных форм организации учебного сотрудничества детей, так как она позволяет: </vt:lpstr>
      <vt:lpstr>Правила работы в группе:</vt:lpstr>
      <vt:lpstr>В 1 классе могут быть предложены следующие задания: </vt:lpstr>
      <vt:lpstr>Обсуждение в парах…</vt:lpstr>
      <vt:lpstr>Во  2 классе могут быть предложены следующие задания:</vt:lpstr>
      <vt:lpstr>Виды пар:</vt:lpstr>
      <vt:lpstr> 3-4 класс  Основная цель групповой работы – развитие мышления учащихся.  научить ребят учиться вместе, чтобы новые знания открывали совместными усилиями, обдумывали, решали проблемы сообща. </vt:lpstr>
      <vt:lpstr>Формирование групп:</vt:lpstr>
      <vt:lpstr>Приемы деления на группы:</vt:lpstr>
      <vt:lpstr>Организационные моменты:</vt:lpstr>
      <vt:lpstr>Роли в группе:</vt:lpstr>
      <vt:lpstr>Этапы </vt:lpstr>
      <vt:lpstr>Мои уроки</vt:lpstr>
      <vt:lpstr> Для того, чтобы урок прошел успешно и продуктивно педагогу необходимо соблюдать ряд правил: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Pirat XXI</dc:creator>
  <cp:lastModifiedBy>Administartor</cp:lastModifiedBy>
  <cp:revision>27</cp:revision>
  <dcterms:created xsi:type="dcterms:W3CDTF">2025-05-11T17:50:11Z</dcterms:created>
  <dcterms:modified xsi:type="dcterms:W3CDTF">2025-08-04T19:30:08Z</dcterms:modified>
</cp:coreProperties>
</file>