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18"/>
  </p:notesMasterIdLst>
  <p:handoutMasterIdLst>
    <p:handoutMasterId r:id="rId19"/>
  </p:handoutMasterIdLst>
  <p:sldIdLst>
    <p:sldId id="338" r:id="rId4"/>
    <p:sldId id="323" r:id="rId5"/>
    <p:sldId id="340" r:id="rId6"/>
    <p:sldId id="339" r:id="rId7"/>
    <p:sldId id="341" r:id="rId8"/>
    <p:sldId id="332" r:id="rId9"/>
    <p:sldId id="337" r:id="rId10"/>
    <p:sldId id="330" r:id="rId11"/>
    <p:sldId id="329" r:id="rId12"/>
    <p:sldId id="320" r:id="rId13"/>
    <p:sldId id="334" r:id="rId14"/>
    <p:sldId id="335" r:id="rId15"/>
    <p:sldId id="336" r:id="rId16"/>
    <p:sldId id="342" r:id="rId17"/>
  </p:sldIdLst>
  <p:sldSz cx="9144000" cy="5143500" type="screen16x9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79">
          <p15:clr>
            <a:srgbClr val="A4A3A4"/>
          </p15:clr>
        </p15:guide>
        <p15:guide id="2" pos="28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A1DD"/>
    <a:srgbClr val="F26F21"/>
    <a:srgbClr val="00B09B"/>
    <a:srgbClr val="01BFF1"/>
    <a:srgbClr val="00C1F4"/>
    <a:srgbClr val="FCAE17"/>
    <a:srgbClr val="0073F2"/>
    <a:srgbClr val="0072DF"/>
    <a:srgbClr val="003E81"/>
    <a:srgbClr val="2846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292" autoAdjust="0"/>
    <p:restoredTop sz="96395" autoAdjust="0"/>
  </p:normalViewPr>
  <p:slideViewPr>
    <p:cSldViewPr showGuides="1">
      <p:cViewPr>
        <p:scale>
          <a:sx n="100" d="100"/>
          <a:sy n="100" d="100"/>
        </p:scale>
        <p:origin x="-96" y="-954"/>
      </p:cViewPr>
      <p:guideLst>
        <p:guide orient="horz" pos="1779"/>
        <p:guide pos="28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78" d="100"/>
          <a:sy n="78" d="100"/>
        </p:scale>
        <p:origin x="3978" y="108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DC348-601C-454D-AB3E-910BAD28013B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1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1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6A673-6244-413F-8CDA-B4E2567210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8871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0A9B3-28E9-401B-9D00-F78008353508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02394-0B0A-4EDE-B9F5-8E02A1CBA1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7619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ложк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E31CA50-4D02-42EE-B4EA-4F88587961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1" y="2927"/>
            <a:ext cx="9142496" cy="514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8723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7680" y="3435846"/>
            <a:ext cx="3513857" cy="1296144"/>
          </a:xfrm>
        </p:spPr>
        <p:txBody>
          <a:bodyPr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0C49-EE9D-46BF-B6A2-B049B687DA5D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327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327680" y="1275606"/>
            <a:ext cx="3513857" cy="2088231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3946705" y="3435846"/>
            <a:ext cx="3513857" cy="1296144"/>
          </a:xfrm>
        </p:spPr>
        <p:txBody>
          <a:bodyPr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Рисунок 2"/>
          <p:cNvSpPr>
            <a:spLocks noGrp="1"/>
          </p:cNvSpPr>
          <p:nvPr>
            <p:ph type="pic" idx="16"/>
          </p:nvPr>
        </p:nvSpPr>
        <p:spPr>
          <a:xfrm>
            <a:off x="3946705" y="1275606"/>
            <a:ext cx="3513857" cy="2088231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97821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05E-DE6A-4729-BCFA-EDC1CB7A887A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327484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327484" y="1275606"/>
            <a:ext cx="3513857" cy="3456384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3946509" y="3435846"/>
            <a:ext cx="3513857" cy="1296144"/>
          </a:xfrm>
        </p:spPr>
        <p:txBody>
          <a:bodyPr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Рисунок 2"/>
          <p:cNvSpPr>
            <a:spLocks noGrp="1"/>
          </p:cNvSpPr>
          <p:nvPr>
            <p:ph type="pic" idx="16"/>
          </p:nvPr>
        </p:nvSpPr>
        <p:spPr>
          <a:xfrm>
            <a:off x="3946509" y="1275606"/>
            <a:ext cx="3513857" cy="2088231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64393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447E8-08E5-4BBA-B2B9-9568E2697E8E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318654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318654" y="1275606"/>
            <a:ext cx="3513857" cy="3456384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3937679" y="1275606"/>
            <a:ext cx="3513857" cy="3456384"/>
          </a:xfrm>
        </p:spPr>
        <p:txBody>
          <a:bodyPr anchor="ctr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553057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4572000" y="0"/>
            <a:ext cx="3220419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310" y="303498"/>
            <a:ext cx="3888431" cy="82809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40982-2764-40A5-A15C-3F4B86BA9319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324310" y="1131590"/>
            <a:ext cx="388843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324311" y="1275606"/>
            <a:ext cx="3892522" cy="3456384"/>
          </a:xfrm>
        </p:spPr>
        <p:txBody>
          <a:bodyPr anchor="t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4129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 rot="18900000">
            <a:off x="-4106772" y="3657969"/>
            <a:ext cx="4298221" cy="462694"/>
          </a:xfrm>
          <a:prstGeom prst="rect">
            <a:avLst/>
          </a:prstGeom>
          <a:solidFill>
            <a:srgbClr val="00B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 rot="18900000">
            <a:off x="-488120" y="3740667"/>
            <a:ext cx="1439398" cy="1439398"/>
          </a:xfrm>
          <a:prstGeom prst="rect">
            <a:avLst/>
          </a:prstGeom>
          <a:solidFill>
            <a:srgbClr val="00C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 rot="18900000">
            <a:off x="-2149783" y="1677235"/>
            <a:ext cx="1439398" cy="1439398"/>
          </a:xfrm>
          <a:prstGeom prst="rect">
            <a:avLst/>
          </a:prstGeom>
          <a:solidFill>
            <a:srgbClr val="F26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0373" y="303498"/>
            <a:ext cx="3888431" cy="82809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806585" y="4803998"/>
            <a:ext cx="2133600" cy="216024"/>
          </a:xfrm>
        </p:spPr>
        <p:txBody>
          <a:bodyPr/>
          <a:lstStyle/>
          <a:p>
            <a:fld id="{22FDA06B-CFDB-4B86-A38B-2382B61397EA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02829" y="4803998"/>
            <a:ext cx="432048" cy="216024"/>
          </a:xfrm>
        </p:spPr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-1129952" y="726825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  <p:custDataLst>
              <p:custData r:id="rId1"/>
            </p:custDataLst>
          </p:nvPr>
        </p:nvSpPr>
        <p:spPr>
          <a:xfrm>
            <a:off x="3540374" y="1275606"/>
            <a:ext cx="2169524" cy="2304256"/>
          </a:xfrm>
          <a:prstGeom prst="rect">
            <a:avLst/>
          </a:prstGeom>
          <a:solidFill>
            <a:schemeClr val="bg1"/>
          </a:solidFill>
        </p:spPr>
        <p:txBody>
          <a:bodyPr anchor="t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Рисунок 2"/>
          <p:cNvSpPr>
            <a:spLocks noGrp="1"/>
          </p:cNvSpPr>
          <p:nvPr>
            <p:ph type="pic" idx="17"/>
          </p:nvPr>
        </p:nvSpPr>
        <p:spPr>
          <a:xfrm>
            <a:off x="-3058684" y="-1185930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4" name="Рисунок 2"/>
          <p:cNvSpPr>
            <a:spLocks noGrp="1"/>
          </p:cNvSpPr>
          <p:nvPr>
            <p:ph type="pic" idx="18"/>
          </p:nvPr>
        </p:nvSpPr>
        <p:spPr>
          <a:xfrm>
            <a:off x="791580" y="2653967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5" name="Рисунок 2"/>
          <p:cNvSpPr>
            <a:spLocks noGrp="1"/>
          </p:cNvSpPr>
          <p:nvPr>
            <p:ph type="pic" idx="19"/>
          </p:nvPr>
        </p:nvSpPr>
        <p:spPr>
          <a:xfrm>
            <a:off x="-3051484" y="2653967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 rot="18900000">
            <a:off x="-2595540" y="2096765"/>
            <a:ext cx="673246" cy="45719"/>
          </a:xfrm>
          <a:prstGeom prst="rect">
            <a:avLst/>
          </a:prstGeom>
          <a:solidFill>
            <a:srgbClr val="00B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5767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Два объект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1544381"/>
            <a:ext cx="2772308" cy="1014103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C0A6-26FC-4C6C-BC8C-69760912FB24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3219911" y="0"/>
            <a:ext cx="2252189" cy="2571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  <p:custDataLst>
              <p:custData r:id="rId1"/>
            </p:custDataLst>
          </p:nvPr>
        </p:nvSpPr>
        <p:spPr>
          <a:xfrm>
            <a:off x="323528" y="2666497"/>
            <a:ext cx="2700299" cy="920638"/>
          </a:xfrm>
          <a:prstGeom prst="rect">
            <a:avLst/>
          </a:prstGeom>
          <a:solidFill>
            <a:schemeClr val="bg1"/>
          </a:solidFill>
        </p:spPr>
        <p:txBody>
          <a:bodyPr anchor="t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9" name="Рисунок 2"/>
          <p:cNvSpPr>
            <a:spLocks noGrp="1"/>
          </p:cNvSpPr>
          <p:nvPr>
            <p:ph type="pic" idx="16"/>
          </p:nvPr>
        </p:nvSpPr>
        <p:spPr>
          <a:xfrm>
            <a:off x="3219911" y="2643758"/>
            <a:ext cx="4555937" cy="24997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0" name="Рисунок 2"/>
          <p:cNvSpPr>
            <a:spLocks noGrp="1"/>
          </p:cNvSpPr>
          <p:nvPr>
            <p:ph type="pic" idx="17"/>
          </p:nvPr>
        </p:nvSpPr>
        <p:spPr>
          <a:xfrm>
            <a:off x="5544616" y="0"/>
            <a:ext cx="2231232" cy="2571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4378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3C57F-92A9-472B-88B9-AEB59DD80E27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323528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0886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B3B26-30B4-4EE7-B25A-597A156C8368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8501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311" y="303498"/>
            <a:ext cx="2627509" cy="154817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4311" y="1923678"/>
            <a:ext cx="2627509" cy="26709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CC1-A8EA-4A67-8857-B875F9F15488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2"/>
          <p:cNvSpPr>
            <a:spLocks noGrp="1"/>
          </p:cNvSpPr>
          <p:nvPr>
            <p:ph sz="half" idx="13"/>
          </p:nvPr>
        </p:nvSpPr>
        <p:spPr>
          <a:xfrm>
            <a:off x="3219911" y="303497"/>
            <a:ext cx="4232409" cy="4298511"/>
          </a:xfrm>
        </p:spPr>
        <p:txBody>
          <a:bodyPr>
            <a:normAutofit/>
          </a:bodyPr>
          <a:lstStyle>
            <a:lvl1pPr>
              <a:defRPr sz="1600"/>
            </a:lvl1pPr>
            <a:lvl2pPr marL="179388" indent="-179388">
              <a:tabLst>
                <a:tab pos="179388" algn="l"/>
              </a:tabLst>
              <a:defRPr sz="1400"/>
            </a:lvl2pPr>
            <a:lvl3pPr marL="357188" indent="-177800">
              <a:tabLst>
                <a:tab pos="357188" algn="l"/>
              </a:tabLst>
              <a:defRPr sz="1200"/>
            </a:lvl3pPr>
            <a:lvl4pPr marL="536575" indent="-179388"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1214323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311" y="3478843"/>
            <a:ext cx="5486400" cy="425054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4310" y="87474"/>
            <a:ext cx="7110567" cy="3276363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4311" y="3975906"/>
            <a:ext cx="5486400" cy="603647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85FE-7502-42DD-9C99-22230E224817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3499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Два объекта">
    <p:bg>
      <p:bgPr>
        <a:gradFill>
          <a:gsLst>
            <a:gs pos="0">
              <a:srgbClr val="0072DF"/>
            </a:gs>
            <a:gs pos="100000">
              <a:srgbClr val="003E8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2"/>
          <p:cNvSpPr>
            <a:spLocks noGrp="1"/>
          </p:cNvSpPr>
          <p:nvPr>
            <p:ph type="pic" idx="14"/>
          </p:nvPr>
        </p:nvSpPr>
        <p:spPr>
          <a:xfrm>
            <a:off x="456398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824028" y="4803998"/>
            <a:ext cx="2133600" cy="216024"/>
          </a:xfrm>
        </p:spPr>
        <p:txBody>
          <a:bodyPr/>
          <a:lstStyle/>
          <a:p>
            <a:fld id="{943FD93D-F9B5-4A7A-8567-1C61FE40F3F3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4803998"/>
            <a:ext cx="432048" cy="216024"/>
          </a:xfrm>
        </p:spPr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24311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Объект 2"/>
          <p:cNvSpPr>
            <a:spLocks noGrp="1"/>
          </p:cNvSpPr>
          <p:nvPr>
            <p:ph sz="half" idx="15"/>
          </p:nvPr>
        </p:nvSpPr>
        <p:spPr>
          <a:xfrm>
            <a:off x="324312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44165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Два объекта">
    <p:bg>
      <p:bgPr>
        <a:solidFill>
          <a:srgbClr val="00B0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4563764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437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88024" y="4803998"/>
            <a:ext cx="2133600" cy="216024"/>
          </a:xfrm>
        </p:spPr>
        <p:txBody>
          <a:bodyPr/>
          <a:lstStyle/>
          <a:p>
            <a:fld id="{4FCC34CB-239E-4355-B891-05A612BCD219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84268" y="4803998"/>
            <a:ext cx="432048" cy="216024"/>
          </a:xfrm>
        </p:spPr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327438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373304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Два объекта">
    <p:bg>
      <p:bgPr>
        <a:solidFill>
          <a:srgbClr val="F26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457200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310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58B5-A929-41AC-A76E-99C5FDB10AF3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324311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03406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Два объекта">
    <p:bg>
      <p:bgPr>
        <a:solidFill>
          <a:srgbClr val="00C1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457200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310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04E2A-D822-4A4F-B6DA-5E97CDAA9F2A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324311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712330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4311" y="303497"/>
            <a:ext cx="7110566" cy="82809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4311" y="1311610"/>
            <a:ext cx="7110566" cy="3312368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323528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2ABC-F446-4C32-B396-3B4504EBC8E6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4386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3098A-50EF-40CD-BDCD-3791B8F42B0D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306085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3251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311" y="2031690"/>
            <a:ext cx="7110566" cy="252028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4311" y="402492"/>
            <a:ext cx="7110566" cy="137717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B75B-3AFA-49E9-B7A9-2DE2C139D566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323528" y="1923678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287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347613"/>
            <a:ext cx="3513857" cy="3247009"/>
          </a:xfrm>
        </p:spPr>
        <p:txBody>
          <a:bodyPr>
            <a:normAutofit/>
          </a:bodyPr>
          <a:lstStyle>
            <a:lvl1pPr>
              <a:defRPr sz="1600"/>
            </a:lvl1pPr>
            <a:lvl2pPr marL="179388" indent="-179388">
              <a:tabLst>
                <a:tab pos="179388" algn="l"/>
              </a:tabLst>
              <a:defRPr sz="1400"/>
            </a:lvl2pPr>
            <a:lvl3pPr marL="357188" indent="-177800">
              <a:tabLst>
                <a:tab pos="357188" algn="l"/>
              </a:tabLst>
              <a:defRPr sz="1200"/>
            </a:lvl3pPr>
            <a:lvl4pPr marL="536575" indent="-179388"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4501-F38F-4042-9EA1-D7379B80EFB2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323528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бъект 2"/>
          <p:cNvSpPr>
            <a:spLocks noGrp="1"/>
          </p:cNvSpPr>
          <p:nvPr>
            <p:ph sz="half" idx="13"/>
          </p:nvPr>
        </p:nvSpPr>
        <p:spPr>
          <a:xfrm>
            <a:off x="3938463" y="1354999"/>
            <a:ext cx="3513857" cy="3247009"/>
          </a:xfrm>
        </p:spPr>
        <p:txBody>
          <a:bodyPr>
            <a:normAutofit/>
          </a:bodyPr>
          <a:lstStyle>
            <a:lvl1pPr>
              <a:defRPr sz="1600"/>
            </a:lvl1pPr>
            <a:lvl2pPr marL="179388" indent="-179388">
              <a:tabLst>
                <a:tab pos="179388" algn="l"/>
              </a:tabLst>
              <a:defRPr sz="1400"/>
            </a:lvl2pPr>
            <a:lvl3pPr marL="357188" indent="-177800">
              <a:tabLst>
                <a:tab pos="357188" algn="l"/>
              </a:tabLst>
              <a:defRPr sz="1200"/>
            </a:lvl3pPr>
            <a:lvl4pPr marL="536575" indent="-179388"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180354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03498"/>
            <a:ext cx="7128792" cy="8280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311610"/>
            <a:ext cx="7128792" cy="3312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6585" y="4803998"/>
            <a:ext cx="2133600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DCA5BB6B-C98F-474E-9E24-4E0F1BBFF726}" type="datetime1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4311" y="4803998"/>
            <a:ext cx="2895600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02829" y="4803998"/>
            <a:ext cx="432048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31AC4C0-C0A6-4B97-BFEC-E7A1BCAE85B9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7774263" y="-450"/>
            <a:ext cx="1369141" cy="514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241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5" r:id="rId2"/>
    <p:sldLayoutId id="2147483666" r:id="rId3"/>
    <p:sldLayoutId id="2147483667" r:id="rId4"/>
    <p:sldLayoutId id="2147483668" r:id="rId5"/>
    <p:sldLayoutId id="2147483649" r:id="rId6"/>
    <p:sldLayoutId id="2147483650" r:id="rId7"/>
    <p:sldLayoutId id="2147483651" r:id="rId8"/>
    <p:sldLayoutId id="2147483652" r:id="rId9"/>
    <p:sldLayoutId id="2147483661" r:id="rId10"/>
    <p:sldLayoutId id="2147483662" r:id="rId11"/>
    <p:sldLayoutId id="2147483663" r:id="rId12"/>
    <p:sldLayoutId id="2147483664" r:id="rId13"/>
    <p:sldLayoutId id="2147483669" r:id="rId14"/>
    <p:sldLayoutId id="2147483670" r:id="rId15"/>
    <p:sldLayoutId id="2147483654" r:id="rId16"/>
    <p:sldLayoutId id="2147483655" r:id="rId17"/>
    <p:sldLayoutId id="2147483656" r:id="rId18"/>
    <p:sldLayoutId id="2147483657" r:id="rId1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3E8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1142990"/>
            <a:ext cx="6500858" cy="2411128"/>
          </a:xfrm>
          <a:ln>
            <a:solidFill>
              <a:srgbClr val="00A1DD"/>
            </a:solidFill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eaLnBrk="1" hangingPunct="1"/>
            <a:r>
              <a:rPr lang="ru-RU" sz="3600" b="1" kern="1200" dirty="0" err="1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Особеннсти</a:t>
            </a:r>
            <a:r>
              <a:rPr lang="ru-RU" sz="3600" b="1" kern="1200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методики проведения уроков в начальных классах в условиях персонификации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5720" y="3714758"/>
            <a:ext cx="7215238" cy="125273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учителя начальных классов:</a:t>
            </a:r>
          </a:p>
          <a:p>
            <a:pPr algn="ctr"/>
            <a:r>
              <a:rPr lang="ru-RU" sz="2000" b="1" dirty="0" err="1" smtClean="0">
                <a:latin typeface="Comic Sans MS" pitchFamily="66" charset="0"/>
              </a:rPr>
              <a:t>Замышляева</a:t>
            </a:r>
            <a:r>
              <a:rPr lang="ru-RU" sz="2000" b="1" dirty="0" smtClean="0">
                <a:latin typeface="Comic Sans MS" pitchFamily="66" charset="0"/>
              </a:rPr>
              <a:t> Валентина Сергеевна,</a:t>
            </a:r>
          </a:p>
          <a:p>
            <a:pPr algn="ctr"/>
            <a:r>
              <a:rPr lang="ru-RU" sz="2000" b="1" dirty="0" smtClean="0">
                <a:latin typeface="Comic Sans MS" pitchFamily="66" charset="0"/>
              </a:rPr>
              <a:t>Морозова Марина Леонидовна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321453"/>
            <a:ext cx="721523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000" kern="0" dirty="0" smtClean="0">
                <a:solidFill>
                  <a:srgbClr val="000000"/>
                </a:solidFill>
                <a:latin typeface="Comic Sans MS" pitchFamily="66" charset="0"/>
              </a:rPr>
              <a:t>ГБОУ СОШ № 388 Кировского района Санкт-Петербурга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в парах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8" name="Рисунок 7" descr="Новый точечный рисунок (4).bmp"/>
          <p:cNvPicPr>
            <a:picLocks noGrp="1" noChangeAspect="1"/>
          </p:cNvPicPr>
          <p:nvPr>
            <p:ph type="pic" idx="14"/>
          </p:nvPr>
        </p:nvPicPr>
        <p:blipFill>
          <a:blip r:embed="rId2"/>
          <a:srcRect l="4028" r="4028"/>
          <a:stretch>
            <a:fillRect/>
          </a:stretch>
        </p:blipFill>
        <p:spPr>
          <a:xfrm>
            <a:off x="285720" y="1571618"/>
            <a:ext cx="3427160" cy="2795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Рисунок 8" descr="Новый точечный рисунок (5).bmp"/>
          <p:cNvPicPr>
            <a:picLocks noGrp="1" noChangeAspect="1"/>
          </p:cNvPicPr>
          <p:nvPr>
            <p:ph type="pic" idx="16"/>
          </p:nvPr>
        </p:nvPicPr>
        <p:blipFill>
          <a:blip r:embed="rId3"/>
          <a:srcRect l="4028" r="4028"/>
          <a:stretch>
            <a:fillRect/>
          </a:stretch>
        </p:blipFill>
        <p:spPr>
          <a:xfrm>
            <a:off x="4071934" y="1571618"/>
            <a:ext cx="3427161" cy="2795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1521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Новый точечный рисунок (2).bmp"/>
          <p:cNvPicPr>
            <a:picLocks noGrp="1" noChangeAspect="1"/>
          </p:cNvPicPr>
          <p:nvPr>
            <p:ph type="pic" idx="14"/>
          </p:nvPr>
        </p:nvPicPr>
        <p:blipFill>
          <a:blip r:embed="rId2"/>
          <a:srcRect l="7683" t="6509" r="7683" b="6232"/>
          <a:stretch>
            <a:fillRect/>
          </a:stretch>
        </p:blipFill>
        <p:spPr>
          <a:xfrm>
            <a:off x="285720" y="1285866"/>
            <a:ext cx="3941837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Образное мышление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12" name="Рисунок 11" descr="Новый точечный рисунок (3).bmp"/>
          <p:cNvPicPr>
            <a:picLocks noGrp="1" noChangeAspect="1"/>
          </p:cNvPicPr>
          <p:nvPr>
            <p:ph type="pic" idx="16"/>
          </p:nvPr>
        </p:nvPicPr>
        <p:blipFill>
          <a:blip r:embed="rId3"/>
          <a:srcRect l="7675" t="6250" r="9295" b="7979"/>
          <a:stretch>
            <a:fillRect/>
          </a:stretch>
        </p:blipFill>
        <p:spPr>
          <a:xfrm>
            <a:off x="3877556" y="2643188"/>
            <a:ext cx="3688195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57158" y="4143386"/>
            <a:ext cx="2366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«Из слона в муху»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1521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Сферы интересов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12" name="Рисунок 11" descr="2024-11-03_16-50-23.png"/>
          <p:cNvPicPr>
            <a:picLocks noGrp="1" noChangeAspect="1"/>
          </p:cNvPicPr>
          <p:nvPr>
            <p:ph type="pic" idx="14"/>
          </p:nvPr>
        </p:nvPicPr>
        <p:blipFill>
          <a:blip r:embed="rId2"/>
          <a:srcRect l="19833" t="9365" r="3945"/>
          <a:stretch>
            <a:fillRect/>
          </a:stretch>
        </p:blipFill>
        <p:spPr>
          <a:xfrm>
            <a:off x="285720" y="1285866"/>
            <a:ext cx="3571900" cy="2857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" name="Рисунок 13" descr="2024-11-03_16-51-53.png"/>
          <p:cNvPicPr>
            <a:picLocks noGrp="1" noChangeAspect="1"/>
          </p:cNvPicPr>
          <p:nvPr>
            <p:ph type="pic" idx="16"/>
          </p:nvPr>
        </p:nvPicPr>
        <p:blipFill>
          <a:blip r:embed="rId3"/>
          <a:srcRect l="24618" t="10814" b="766"/>
          <a:stretch>
            <a:fillRect/>
          </a:stretch>
        </p:blipFill>
        <p:spPr>
          <a:xfrm>
            <a:off x="3714744" y="1928808"/>
            <a:ext cx="3727456" cy="2819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1521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429138"/>
            <a:ext cx="5486400" cy="425054"/>
          </a:xfrm>
        </p:spPr>
        <p:txBody>
          <a:bodyPr/>
          <a:lstStyle/>
          <a:p>
            <a:r>
              <a:rPr lang="ru-RU" b="1" dirty="0" smtClean="0"/>
              <a:t>Листы самооценки 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6" name="Рисунок 5" descr="2025-03-23_15-44-42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300" b="2300"/>
          <a:stretch>
            <a:fillRect/>
          </a:stretch>
        </p:blipFill>
        <p:spPr>
          <a:xfrm>
            <a:off x="285720" y="214296"/>
            <a:ext cx="7110413" cy="4270375"/>
          </a:xfrm>
        </p:spPr>
      </p:pic>
    </p:spTree>
    <p:extLst>
      <p:ext uri="{BB962C8B-B14F-4D97-AF65-F5344CB8AC3E}">
        <p14:creationId xmlns:p14="http://schemas.microsoft.com/office/powerpoint/2010/main" xmlns="" val="2985778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2052" name="Picture 4" descr="C:\Users\Valentina\Downloads\i (1).jpg"/>
          <p:cNvPicPr>
            <a:picLocks noChangeAspect="1" noChangeArrowheads="1"/>
          </p:cNvPicPr>
          <p:nvPr/>
        </p:nvPicPr>
        <p:blipFill>
          <a:blip r:embed="rId2"/>
          <a:srcRect l="1674"/>
          <a:stretch>
            <a:fillRect/>
          </a:stretch>
        </p:blipFill>
        <p:spPr bwMode="auto">
          <a:xfrm>
            <a:off x="4786314" y="2285998"/>
            <a:ext cx="2831384" cy="21250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54" name="Picture 6" descr="7 УПРАЖНЕНИЙ ДЛЯ ПОВЫШЕНИЯ КАЧЕСТВА ОБУЧЕНИЯ"/>
          <p:cNvPicPr>
            <a:picLocks noChangeAspect="1" noChangeArrowheads="1"/>
          </p:cNvPicPr>
          <p:nvPr/>
        </p:nvPicPr>
        <p:blipFill>
          <a:blip r:embed="rId3"/>
          <a:srcRect l="7233" t="34500" r="8767" b="10000"/>
          <a:stretch>
            <a:fillRect/>
          </a:stretch>
        </p:blipFill>
        <p:spPr bwMode="auto">
          <a:xfrm>
            <a:off x="4714876" y="142858"/>
            <a:ext cx="2919304" cy="19288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56" name="Picture 8" descr="7 УПРАЖНЕНИЙ ДЛЯ ПОВЫШЕНИЯ КАЧЕСТВА ОБУЧЕНИЯ"/>
          <p:cNvPicPr>
            <a:picLocks noChangeAspect="1" noChangeArrowheads="1"/>
          </p:cNvPicPr>
          <p:nvPr/>
        </p:nvPicPr>
        <p:blipFill>
          <a:blip r:embed="rId4"/>
          <a:srcRect l="11733" t="29999" r="14767" b="13000"/>
          <a:stretch>
            <a:fillRect/>
          </a:stretch>
        </p:blipFill>
        <p:spPr bwMode="auto">
          <a:xfrm>
            <a:off x="2316063" y="1571618"/>
            <a:ext cx="2763523" cy="21431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58" name="Picture 10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571882"/>
            <a:ext cx="2786082" cy="13930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51" name="Picture 3" descr="C:\Users\Valentina\Downloads\razvitie-mezhpolusharnyih-svyazey-1.jpg"/>
          <p:cNvPicPr>
            <a:picLocks noChangeAspect="1" noChangeArrowheads="1"/>
          </p:cNvPicPr>
          <p:nvPr/>
        </p:nvPicPr>
        <p:blipFill>
          <a:blip r:embed="rId6"/>
          <a:srcRect t="9493" b="17722"/>
          <a:stretch>
            <a:fillRect/>
          </a:stretch>
        </p:blipFill>
        <p:spPr bwMode="auto">
          <a:xfrm>
            <a:off x="785786" y="142858"/>
            <a:ext cx="3643338" cy="1527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50" name="Picture 2" descr="C:\Users\Valentina\Downloads\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1571618"/>
            <a:ext cx="1715788" cy="1785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3071802" y="4214824"/>
            <a:ext cx="33613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rgbClr val="003E81"/>
                </a:solidFill>
              </a:rPr>
              <a:t>Физминутки</a:t>
            </a:r>
            <a:r>
              <a:rPr lang="ru-RU" sz="2000" b="1" dirty="0" smtClean="0">
                <a:solidFill>
                  <a:srgbClr val="003E81"/>
                </a:solidFill>
              </a:rPr>
              <a:t> </a:t>
            </a:r>
          </a:p>
          <a:p>
            <a:r>
              <a:rPr lang="ru-RU" sz="2000" b="1" dirty="0" smtClean="0">
                <a:solidFill>
                  <a:srgbClr val="003E81"/>
                </a:solidFill>
                <a:latin typeface="+mj-lt"/>
                <a:ea typeface="+mj-ea"/>
                <a:cs typeface="+mj-cs"/>
              </a:rPr>
              <a:t>Пальчиковая гимнастика</a:t>
            </a:r>
            <a:endParaRPr lang="ru-RU" sz="2000" b="1" dirty="0" smtClean="0">
              <a:solidFill>
                <a:srgbClr val="003E8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071684"/>
            <a:ext cx="7110566" cy="1480154"/>
          </a:xfrm>
        </p:spPr>
        <p:txBody>
          <a:bodyPr>
            <a:normAutofit/>
          </a:bodyPr>
          <a:lstStyle/>
          <a:p>
            <a:r>
              <a:rPr lang="ru-RU" dirty="0" smtClean="0"/>
              <a:t>Персонификация – </a:t>
            </a: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ориентирование </a:t>
            </a: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раскрытие возможностей учащихся</a:t>
            </a:r>
            <a:endParaRPr lang="ru-RU" sz="2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57158" y="3500444"/>
            <a:ext cx="7110566" cy="1377170"/>
          </a:xfrm>
        </p:spPr>
        <p:txBody>
          <a:bodyPr>
            <a:normAutofit lnSpcReduction="10000"/>
          </a:bodyPr>
          <a:lstStyle/>
          <a:p>
            <a:r>
              <a:rPr lang="ru-RU" sz="4000" b="1" cap="all" dirty="0" err="1" smtClean="0">
                <a:solidFill>
                  <a:srgbClr val="003E81"/>
                </a:solidFill>
                <a:latin typeface="+mj-lt"/>
                <a:ea typeface="+mj-ea"/>
                <a:cs typeface="+mj-cs"/>
              </a:rPr>
              <a:t>персонализация</a:t>
            </a:r>
            <a:r>
              <a:rPr lang="ru-RU" sz="4000" b="1" cap="all" dirty="0" smtClean="0">
                <a:solidFill>
                  <a:srgbClr val="003E81"/>
                </a:solidFill>
                <a:latin typeface="+mj-lt"/>
                <a:ea typeface="+mj-ea"/>
                <a:cs typeface="+mj-cs"/>
              </a:rPr>
              <a:t> –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2200" b="1" cap="all" dirty="0" smtClean="0">
                <a:solidFill>
                  <a:schemeClr val="tx1"/>
                </a:solidFill>
              </a:rPr>
              <a:t>ориентирование на интересы и потребности учащихся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500048"/>
            <a:ext cx="6858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Принципы </a:t>
            </a:r>
            <a:r>
              <a:rPr lang="ru-RU" sz="3600" b="1" dirty="0" smtClean="0"/>
              <a:t>построения образовательного процесса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985778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УСЛОВИЯ ДЛЯ УСПЕШНОЙ ДЕЯТЕЛЬНОСТИ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3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214428"/>
          <a:ext cx="7072362" cy="358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6181"/>
                <a:gridCol w="3536181"/>
              </a:tblGrid>
              <a:tr h="442278"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Правополушарные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Левополушарные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42278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Творческие задания, эксперименты.</a:t>
                      </a:r>
                    </a:p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Оперирование образами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Линейный стиль изложения информации.</a:t>
                      </a:r>
                    </a:p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Оперирование цифрами, знаками</a:t>
                      </a:r>
                      <a:endParaRPr lang="ru-RU" sz="1200" dirty="0"/>
                    </a:p>
                  </a:txBody>
                  <a:tcPr/>
                </a:tc>
              </a:tr>
              <a:tr h="442278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Музыкальный фон на занятиях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Тишина на занятии</a:t>
                      </a:r>
                      <a:endParaRPr lang="ru-RU" sz="1200" dirty="0"/>
                    </a:p>
                  </a:txBody>
                  <a:tcPr/>
                </a:tc>
              </a:tr>
              <a:tr h="442278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Работа в группах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Работа в одиночку</a:t>
                      </a:r>
                      <a:endParaRPr lang="ru-RU" sz="1200" dirty="0"/>
                    </a:p>
                  </a:txBody>
                  <a:tcPr/>
                </a:tc>
              </a:tr>
              <a:tr h="442278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Вопросы открытого типа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Вопросы закрытого типа</a:t>
                      </a:r>
                      <a:endParaRPr lang="ru-RU" sz="1200" dirty="0"/>
                    </a:p>
                  </a:txBody>
                  <a:tcPr/>
                </a:tc>
              </a:tr>
              <a:tr h="442278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Синтез нового материала. Обобщение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Анализ деталей, неоднократное повторение материала</a:t>
                      </a:r>
                      <a:endParaRPr lang="ru-RU" sz="1200" dirty="0"/>
                    </a:p>
                  </a:txBody>
                  <a:tcPr/>
                </a:tc>
              </a:tr>
              <a:tr h="442278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Социальная значимость деятельности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Высокая потребность в умственной деятельности</a:t>
                      </a:r>
                      <a:endParaRPr lang="ru-RU" sz="1200" dirty="0"/>
                    </a:p>
                  </a:txBody>
                  <a:tcPr/>
                </a:tc>
              </a:tr>
              <a:tr h="4422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Престижность положения в коллективе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Социальный статус не значим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33350"/>
            <a:ext cx="60198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071948"/>
            <a:ext cx="4071966" cy="853682"/>
          </a:xfrm>
        </p:spPr>
        <p:txBody>
          <a:bodyPr>
            <a:normAutofit/>
          </a:bodyPr>
          <a:lstStyle/>
          <a:p>
            <a:r>
              <a:rPr lang="ru-RU" i="1" dirty="0" smtClean="0"/>
              <a:t>Выполнение заданий на платформе </a:t>
            </a:r>
            <a:r>
              <a:rPr lang="ru-RU" i="1" dirty="0" err="1" smtClean="0"/>
              <a:t>Яндекс</a:t>
            </a:r>
            <a:r>
              <a:rPr lang="ru-RU" i="1" dirty="0" smtClean="0"/>
              <a:t> Учебник.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5778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Сочетание цветов для лучшего зрительного восприятия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347613"/>
            <a:ext cx="3623103" cy="324700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Для </a:t>
            </a:r>
            <a:r>
              <a:rPr lang="ru-RU" sz="2800" b="1" u="sng" dirty="0" smtClean="0"/>
              <a:t>правополушарных</a:t>
            </a:r>
            <a:r>
              <a:rPr lang="ru-RU" sz="2800" dirty="0" smtClean="0"/>
              <a:t>: </a:t>
            </a:r>
          </a:p>
          <a:p>
            <a:endParaRPr lang="ru-RU" sz="2800" b="1" u="sng" dirty="0" smtClean="0"/>
          </a:p>
          <a:p>
            <a:r>
              <a:rPr lang="ru-RU" sz="2800" b="1" u="sng" dirty="0" smtClean="0"/>
              <a:t>светлый </a:t>
            </a:r>
            <a:r>
              <a:rPr lang="ru-RU" sz="2800" b="1" u="sng" dirty="0" smtClean="0"/>
              <a:t>фон, темное изображение</a:t>
            </a:r>
            <a:endParaRPr lang="ru-RU" sz="2800" b="1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3"/>
          </p:nvPr>
        </p:nvSpPr>
        <p:spPr>
          <a:xfrm>
            <a:off x="3938463" y="1354999"/>
            <a:ext cx="3633933" cy="3247009"/>
          </a:xfrm>
          <a:solidFill>
            <a:schemeClr val="accent3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Для </a:t>
            </a:r>
            <a:r>
              <a:rPr lang="ru-RU" sz="2800" b="1" u="sng" dirty="0" err="1" smtClean="0">
                <a:solidFill>
                  <a:schemeClr val="bg1"/>
                </a:solidFill>
              </a:rPr>
              <a:t>левополушарных</a:t>
            </a:r>
            <a:r>
              <a:rPr lang="ru-RU" sz="2800" dirty="0" smtClean="0">
                <a:solidFill>
                  <a:schemeClr val="bg1"/>
                </a:solidFill>
              </a:rPr>
              <a:t>: </a:t>
            </a:r>
          </a:p>
          <a:p>
            <a:endParaRPr lang="ru-RU" sz="2800" b="1" u="sng" dirty="0" smtClean="0">
              <a:solidFill>
                <a:schemeClr val="bg1"/>
              </a:solidFill>
            </a:endParaRPr>
          </a:p>
          <a:p>
            <a:r>
              <a:rPr lang="ru-RU" sz="2800" b="1" u="sng" dirty="0" smtClean="0">
                <a:solidFill>
                  <a:schemeClr val="bg1"/>
                </a:solidFill>
              </a:rPr>
              <a:t>темный </a:t>
            </a:r>
            <a:r>
              <a:rPr lang="ru-RU" sz="2800" b="1" u="sng" dirty="0" smtClean="0">
                <a:solidFill>
                  <a:schemeClr val="bg1"/>
                </a:solidFill>
              </a:rPr>
              <a:t>фон, светлое изображение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143386"/>
            <a:ext cx="7215238" cy="425054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Прикидка результата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9" name="Рисунок 8" descr="Новый точечный рисунок.bmp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6" r="36"/>
          <a:stretch>
            <a:fillRect/>
          </a:stretch>
        </p:blipFill>
        <p:spPr>
          <a:xfrm>
            <a:off x="357158" y="500048"/>
            <a:ext cx="6859549" cy="3447921"/>
          </a:xfrm>
        </p:spPr>
      </p:pic>
      <p:pic>
        <p:nvPicPr>
          <p:cNvPr id="14" name="Рисунок 13" descr="2025-03-23_16-30-40.png"/>
          <p:cNvPicPr>
            <a:picLocks noChangeAspect="1"/>
          </p:cNvPicPr>
          <p:nvPr/>
        </p:nvPicPr>
        <p:blipFill>
          <a:blip r:embed="rId3"/>
          <a:srcRect t="7500" r="39921" b="35000"/>
          <a:stretch>
            <a:fillRect/>
          </a:stretch>
        </p:blipFill>
        <p:spPr>
          <a:xfrm>
            <a:off x="4357686" y="1928808"/>
            <a:ext cx="3000396" cy="255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5778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Сферы интересов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18" name="Рисунок 17" descr="Новый точечный рисунок (6).bmp"/>
          <p:cNvPicPr>
            <a:picLocks noGrp="1" noChangeAspect="1"/>
          </p:cNvPicPr>
          <p:nvPr>
            <p:ph type="pic" idx="14"/>
          </p:nvPr>
        </p:nvPicPr>
        <p:blipFill>
          <a:blip r:embed="rId2"/>
          <a:srcRect t="3430" b="3430"/>
          <a:stretch>
            <a:fillRect/>
          </a:stretch>
        </p:blipFill>
        <p:spPr>
          <a:xfrm>
            <a:off x="357159" y="1357304"/>
            <a:ext cx="3643338" cy="24046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Рисунок 15" descr="Новый точечный рисунок (2).bmp"/>
          <p:cNvPicPr>
            <a:picLocks noGrp="1" noChangeAspect="1"/>
          </p:cNvPicPr>
          <p:nvPr>
            <p:ph type="pic" idx="16"/>
          </p:nvPr>
        </p:nvPicPr>
        <p:blipFill>
          <a:blip r:embed="rId3"/>
          <a:srcRect t="1091" b="1091"/>
          <a:stretch>
            <a:fillRect/>
          </a:stretch>
        </p:blipFill>
        <p:spPr>
          <a:xfrm>
            <a:off x="3929058" y="2143122"/>
            <a:ext cx="3460754" cy="23988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357158" y="4143386"/>
            <a:ext cx="3301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Мотивация к деятельности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11521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Выполнение рисунка к заданию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5720" y="4286262"/>
            <a:ext cx="5357850" cy="51716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Упражнение в различении формы слова от однокоренных слов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9" name="Рисунок 8" descr="Новый точечный рисунок (2).bmp"/>
          <p:cNvPicPr>
            <a:picLocks noGrp="1" noChangeAspect="1"/>
          </p:cNvPicPr>
          <p:nvPr>
            <p:ph type="pic" idx="14"/>
          </p:nvPr>
        </p:nvPicPr>
        <p:blipFill>
          <a:blip r:embed="rId2"/>
          <a:srcRect t="4038" b="4038"/>
          <a:stretch>
            <a:fillRect/>
          </a:stretch>
        </p:blipFill>
        <p:spPr>
          <a:xfrm>
            <a:off x="214282" y="1428742"/>
            <a:ext cx="3617708" cy="2509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Рисунок 10" descr="Новый точечный рисунок (3).bmp"/>
          <p:cNvPicPr>
            <a:picLocks noGrp="1" noChangeAspect="1"/>
          </p:cNvPicPr>
          <p:nvPr>
            <p:ph type="pic" idx="16"/>
          </p:nvPr>
        </p:nvPicPr>
        <p:blipFill>
          <a:blip r:embed="rId3"/>
          <a:srcRect t="2394" b="2394"/>
          <a:stretch>
            <a:fillRect/>
          </a:stretch>
        </p:blipFill>
        <p:spPr>
          <a:xfrm>
            <a:off x="4071934" y="1428742"/>
            <a:ext cx="3514725" cy="2509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1521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429138"/>
            <a:ext cx="5486400" cy="425054"/>
          </a:xfrm>
        </p:spPr>
        <p:txBody>
          <a:bodyPr/>
          <a:lstStyle/>
          <a:p>
            <a:r>
              <a:rPr lang="ru-RU" b="1" dirty="0" smtClean="0"/>
              <a:t>Анализ от целого к части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8" name="Рисунок 7" descr="2024-11-03_17-49-36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38" r="3838"/>
          <a:stretch>
            <a:fillRect/>
          </a:stretch>
        </p:blipFill>
        <p:spPr>
          <a:xfrm>
            <a:off x="1224410" y="571486"/>
            <a:ext cx="5430453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85778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МОФ201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ontrol xmlns="http://schemas.microsoft.com/VisualStudio/2011/storyboarding/control">
  <Id Name="c3dd6c66-2e05-4d33-9e0f-664cba477aa4" Revision="1" Stencil="System.MyShapes" StencilVersion="1.0"/>
</Control>
</file>

<file path=customXml/item2.xml><?xml version="1.0" encoding="utf-8"?>
<Control xmlns="http://schemas.microsoft.com/VisualStudio/2011/storyboarding/control">
  <Id Name="c3dd6c66-2e05-4d33-9e0f-664cba477aa4" Revision="1" Stencil="System.MyShapes" StencilVersion="1.0"/>
</Control>
</file>

<file path=customXml/itemProps1.xml><?xml version="1.0" encoding="utf-8"?>
<ds:datastoreItem xmlns:ds="http://schemas.openxmlformats.org/officeDocument/2006/customXml" ds:itemID="{5F449AF6-F624-45D8-A2A5-00D02B541F72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5AF39C9F-930B-4A50-9738-9CC92B4C5057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13533</TotalTime>
  <Words>199</Words>
  <Application>Microsoft Office PowerPoint</Application>
  <PresentationFormat>Экран (16:9)</PresentationFormat>
  <Paragraphs>62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Особеннсти методики проведения уроков в начальных классах в условиях персонификации</vt:lpstr>
      <vt:lpstr>Персонификация – ориентирование на раскрытие возможностей учащихся</vt:lpstr>
      <vt:lpstr>УСЛОВИЯ ДЛЯ УСПЕШНОЙ ДЕЯТЕЛЬНОСТИ</vt:lpstr>
      <vt:lpstr>Выполнение заданий на платформе Яндекс Учебник.</vt:lpstr>
      <vt:lpstr>Сочетание цветов для лучшего зрительного восприятия</vt:lpstr>
      <vt:lpstr>Прикидка результата</vt:lpstr>
      <vt:lpstr>Сферы интересов</vt:lpstr>
      <vt:lpstr>Выполнение рисунка к заданию</vt:lpstr>
      <vt:lpstr>Анализ от целого к части</vt:lpstr>
      <vt:lpstr>Работа в парах</vt:lpstr>
      <vt:lpstr>Образное мышление</vt:lpstr>
      <vt:lpstr>Сферы интересов</vt:lpstr>
      <vt:lpstr>Листы самооценки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Николаева Елена Борисовна</dc:creator>
  <cp:lastModifiedBy>Valentina</cp:lastModifiedBy>
  <cp:revision>412</cp:revision>
  <cp:lastPrinted>2017-03-30T08:39:18Z</cp:lastPrinted>
  <dcterms:created xsi:type="dcterms:W3CDTF">2017-03-23T13:26:11Z</dcterms:created>
  <dcterms:modified xsi:type="dcterms:W3CDTF">2025-05-12T19:57:49Z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