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6" r:id="rId4"/>
    <p:sldId id="267" r:id="rId5"/>
    <p:sldId id="271" r:id="rId6"/>
    <p:sldId id="268" r:id="rId7"/>
    <p:sldId id="269" r:id="rId8"/>
    <p:sldId id="270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210E"/>
    <a:srgbClr val="200F06"/>
    <a:srgbClr val="996600"/>
    <a:srgbClr val="7F3E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2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hizhnichenko masha" userId="41873b8d2efbf637" providerId="LiveId" clId="{553C44EB-815D-47BA-A476-11AFE2DBB63C}"/>
    <pc:docChg chg="undo custSel addSld modSld">
      <pc:chgData name="khizhnichenko masha" userId="41873b8d2efbf637" providerId="LiveId" clId="{553C44EB-815D-47BA-A476-11AFE2DBB63C}" dt="2023-02-07T11:28:04.771" v="237" actId="20577"/>
      <pc:docMkLst>
        <pc:docMk/>
      </pc:docMkLst>
      <pc:sldChg chg="addSp delSp modSp new mod">
        <pc:chgData name="khizhnichenko masha" userId="41873b8d2efbf637" providerId="LiveId" clId="{553C44EB-815D-47BA-A476-11AFE2DBB63C}" dt="2023-02-07T11:28:04.771" v="237" actId="20577"/>
        <pc:sldMkLst>
          <pc:docMk/>
          <pc:sldMk cId="3062772006" sldId="271"/>
        </pc:sldMkLst>
        <pc:spChg chg="add mod">
          <ac:chgData name="khizhnichenko masha" userId="41873b8d2efbf637" providerId="LiveId" clId="{553C44EB-815D-47BA-A476-11AFE2DBB63C}" dt="2023-02-07T11:28:04.771" v="237" actId="20577"/>
          <ac:spMkLst>
            <pc:docMk/>
            <pc:sldMk cId="3062772006" sldId="271"/>
            <ac:spMk id="2" creationId="{0249AE60-04D6-F022-859E-8B3CF0D20C16}"/>
          </ac:spMkLst>
        </pc:spChg>
        <pc:picChg chg="add del mod">
          <ac:chgData name="khizhnichenko masha" userId="41873b8d2efbf637" providerId="LiveId" clId="{553C44EB-815D-47BA-A476-11AFE2DBB63C}" dt="2023-02-07T11:17:43.072" v="5" actId="22"/>
          <ac:picMkLst>
            <pc:docMk/>
            <pc:sldMk cId="3062772006" sldId="271"/>
            <ac:picMk id="4" creationId="{6D0B0F74-9072-8F5B-F1FE-3C9A3834DCA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FFDC8-7116-4D23-A524-05AF5BB6C80D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E49C8-D6CA-41D6-8F08-CBCE615CAC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230BA-6095-45B6-A625-BC93B6157F8F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DD914-9610-47EE-AA48-5C20C92C72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41277-B35E-429D-888A-C93467127A08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C2CE8-E10E-49E6-9A74-4148580E38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0825C-1804-4873-9DE1-481B1BDCEF4C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FAA96-95F2-4712-8D86-E2E75B8496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11048-7534-4AD3-A153-78F94FBD6907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9F8F3-85F0-48DA-926C-28D38C2A49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91AE5-14A6-46B8-BF39-DAAE8BF028C2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7058-2464-47A3-A057-03ED1E1B8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EADEB-D962-4D57-88C2-9768725397F2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46ECB-BF67-4FC9-8A3C-AE1FBF023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2FA78-01DA-4F47-AB83-80E28AF3B52F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FF5AF-F6B4-4CE1-B0FE-5D02A7F3BA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BEA3F-9778-488F-86BA-90C97CA554F2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FF94A-5F07-4F29-9FF1-5FA681055D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7038F-F845-4981-8953-A7D91239593A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945E2-B294-4B12-AE3B-8BD5626EE7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0E603-4F74-4900-8792-BB0941AD22D5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D7D9-EFE9-4AEA-94E5-EE6DC0FC8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Капля 7"/>
          <p:cNvSpPr/>
          <p:nvPr userDrawn="1"/>
        </p:nvSpPr>
        <p:spPr>
          <a:xfrm rot="16200000">
            <a:off x="1165312" y="-1057808"/>
            <a:ext cx="6597352" cy="8712968"/>
          </a:xfrm>
          <a:prstGeom prst="teardrop">
            <a:avLst/>
          </a:prstGeom>
          <a:solidFill>
            <a:schemeClr val="accent6">
              <a:lumMod val="20000"/>
              <a:lumOff val="80000"/>
            </a:schemeClr>
          </a:solidFill>
          <a:ln w="215900" cmpd="thickThin">
            <a:gradFill flip="none" rotWithShape="1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path path="circle">
                <a:fillToRect t="100000" r="100000"/>
              </a:path>
              <a:tileRect l="-100000" b="-100000"/>
            </a:gra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9" name="Рисунок 9" descr="69415873_06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727575"/>
            <a:ext cx="1990725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3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4197EB-EBAD-4069-82A0-1E02B6CAB415}" type="datetimeFigureOut">
              <a:rPr lang="ru-RU"/>
              <a:pPr>
                <a:defRPr/>
              </a:pPr>
              <a:t>22.04.2023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8A0A52-AB21-4311-A1FE-3A8D4EE8C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6" name="Рисунок 8" descr="69415856_05.pn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40625" y="4581525"/>
            <a:ext cx="1603375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5"/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02513" y="0"/>
            <a:ext cx="1741487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A6B086E-045E-D039-83E4-A2624C22B0C5}"/>
              </a:ext>
            </a:extLst>
          </p:cNvPr>
          <p:cNvSpPr txBox="1"/>
          <p:nvPr/>
        </p:nvSpPr>
        <p:spPr>
          <a:xfrm>
            <a:off x="1331640" y="1916832"/>
            <a:ext cx="5780749" cy="1689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ИНТЕРАКТИВНЫЕ ФОРМЫ</a:t>
            </a:r>
          </a:p>
          <a:p>
            <a:pPr algn="ctr">
              <a:lnSpc>
                <a:spcPct val="150000"/>
              </a:lnSpc>
            </a:pPr>
            <a:r>
              <a:rPr lang="ru-RU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КУЛЬТУРНО-ПРОСВЕТИТЕЛЬСКОЙ</a:t>
            </a:r>
          </a:p>
          <a:p>
            <a:pPr algn="ctr">
              <a:lnSpc>
                <a:spcPct val="150000"/>
              </a:lnSpc>
            </a:pPr>
            <a:r>
              <a:rPr lang="ru-RU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РАБОТЫ В ГПД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75F0C4-D272-46A7-B763-33103FA2E181}"/>
              </a:ext>
            </a:extLst>
          </p:cNvPr>
          <p:cNvSpPr txBox="1"/>
          <p:nvPr/>
        </p:nvSpPr>
        <p:spPr>
          <a:xfrm>
            <a:off x="3203848" y="4581128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Воспитатель ГПД ГБОУ СОШ № 493</a:t>
            </a:r>
          </a:p>
          <a:p>
            <a:r>
              <a:rPr lang="ru-RU" dirty="0"/>
              <a:t>Кировского района Санкт-Петербурга</a:t>
            </a:r>
          </a:p>
          <a:p>
            <a:r>
              <a:rPr lang="ru-RU" dirty="0"/>
              <a:t> Рохлина М.А.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D30671D-0693-5144-CB3E-4526E5E304B4}"/>
              </a:ext>
            </a:extLst>
          </p:cNvPr>
          <p:cNvSpPr txBox="1"/>
          <p:nvPr/>
        </p:nvSpPr>
        <p:spPr>
          <a:xfrm>
            <a:off x="1499392" y="1340768"/>
            <a:ext cx="6912768" cy="2936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200000"/>
              </a:lnSpc>
            </a:pPr>
            <a:r>
              <a:rPr lang="ru-RU" sz="2400" b="1" dirty="0"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Собрать команду</a:t>
            </a:r>
            <a:r>
              <a:rPr lang="en-US" sz="2400" b="1" dirty="0"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Microsoft YaHei UI" panose="020B0503020204020204" pitchFamily="34" charset="-122"/>
              <a:ea typeface="Microsoft YaHei UI" panose="020B0503020204020204" pitchFamily="34" charset="-122"/>
              <a:cs typeface="Times New Roman" panose="02020603050405020304" pitchFamily="18" charset="0"/>
            </a:endParaRPr>
          </a:p>
          <a:p>
            <a:pPr lvl="0">
              <a:lnSpc>
                <a:spcPct val="200000"/>
              </a:lnSpc>
            </a:pPr>
            <a:r>
              <a:rPr lang="ru-RU" sz="2400" b="1" dirty="0"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Правильно распределить </a:t>
            </a:r>
            <a:r>
              <a:rPr lang="ru-RU" sz="2400" b="1" dirty="0"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деятельность</a:t>
            </a:r>
            <a:r>
              <a:rPr lang="ru-RU" sz="2400" dirty="0"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. </a:t>
            </a:r>
          </a:p>
          <a:p>
            <a:pPr lvl="0">
              <a:lnSpc>
                <a:spcPct val="200000"/>
              </a:lnSpc>
            </a:pPr>
            <a:r>
              <a:rPr lang="ru-RU" sz="2400" b="1" dirty="0"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Выдать задания каждой ГПД.</a:t>
            </a:r>
            <a:endParaRPr lang="ru-RU" sz="2400" dirty="0">
              <a:effectLst/>
              <a:latin typeface="Microsoft YaHei UI" panose="020B0503020204020204" pitchFamily="34" charset="-122"/>
              <a:ea typeface="Microsoft YaHei UI" panose="020B0503020204020204" pitchFamily="34" charset="-122"/>
              <a:cs typeface="Times New Roman" panose="02020603050405020304" pitchFamily="18" charset="0"/>
            </a:endParaRPr>
          </a:p>
          <a:p>
            <a:pPr lvl="0">
              <a:lnSpc>
                <a:spcPct val="200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Учесть пожелания детей.</a:t>
            </a:r>
            <a:endParaRPr lang="ru-RU" sz="2400" dirty="0">
              <a:effectLst/>
              <a:latin typeface="Microsoft YaHei UI" panose="020B0503020204020204" pitchFamily="34" charset="-122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Звезда: 5 точек 3">
            <a:extLst>
              <a:ext uri="{FF2B5EF4-FFF2-40B4-BE49-F238E27FC236}">
                <a16:creationId xmlns:a16="http://schemas.microsoft.com/office/drawing/2014/main" id="{54F0FF31-343A-1DC2-32BE-CEB62CF8C4C0}"/>
              </a:ext>
            </a:extLst>
          </p:cNvPr>
          <p:cNvSpPr/>
          <p:nvPr/>
        </p:nvSpPr>
        <p:spPr>
          <a:xfrm>
            <a:off x="682696" y="1628800"/>
            <a:ext cx="393394" cy="36004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везда: 5 точек 6">
            <a:extLst>
              <a:ext uri="{FF2B5EF4-FFF2-40B4-BE49-F238E27FC236}">
                <a16:creationId xmlns:a16="http://schemas.microsoft.com/office/drawing/2014/main" id="{31F67C9F-75F6-C656-96E6-25F5F47598C2}"/>
              </a:ext>
            </a:extLst>
          </p:cNvPr>
          <p:cNvSpPr/>
          <p:nvPr/>
        </p:nvSpPr>
        <p:spPr>
          <a:xfrm>
            <a:off x="682696" y="2348880"/>
            <a:ext cx="393394" cy="36004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0A42674-268C-DB24-5FF1-8F7CA7FE5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696" y="2990050"/>
            <a:ext cx="475529" cy="43895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C07FAAD-7E97-2509-AE58-FEDAC1DD8F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695" y="3710130"/>
            <a:ext cx="475529" cy="4389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0EB8CE4-8258-BF63-A7AF-511AE8F3097B}"/>
              </a:ext>
            </a:extLst>
          </p:cNvPr>
          <p:cNvSpPr txBox="1"/>
          <p:nvPr/>
        </p:nvSpPr>
        <p:spPr>
          <a:xfrm>
            <a:off x="1138262" y="404664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ОРГАНИЗАЦИЯ И ПРОВЕДЕНИЕ </a:t>
            </a:r>
          </a:p>
          <a:p>
            <a:r>
              <a:rPr lang="ru-RU" sz="20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КОЛЛЕКТИВНЫХ МЕРОПРИЯТИЙ В ГПД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F6E20A6-48E0-FBE4-2FCD-32D960D602AC}"/>
              </a:ext>
            </a:extLst>
          </p:cNvPr>
          <p:cNvSpPr txBox="1"/>
          <p:nvPr/>
        </p:nvSpPr>
        <p:spPr>
          <a:xfrm>
            <a:off x="2108975" y="692696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F3E1A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РАБОТА В КОМАНДЕ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B6E7EE-A763-030B-CF1E-479A148ACBD3}"/>
              </a:ext>
            </a:extLst>
          </p:cNvPr>
          <p:cNvSpPr txBox="1"/>
          <p:nvPr/>
        </p:nvSpPr>
        <p:spPr>
          <a:xfrm>
            <a:off x="1835696" y="1844824"/>
            <a:ext cx="4867038" cy="29101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1.Сплочение коллектива</a:t>
            </a:r>
            <a:endParaRPr lang="ru-RU" sz="2800" dirty="0">
              <a:effectLst/>
              <a:latin typeface="Microsoft YaHei UI" panose="020B0503020204020204" pitchFamily="34" charset="-122"/>
              <a:ea typeface="Microsoft YaHei UI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2.Общение</a:t>
            </a:r>
            <a:endParaRPr lang="ru-RU" sz="2800" dirty="0">
              <a:effectLst/>
              <a:latin typeface="Microsoft YaHei UI" panose="020B0503020204020204" pitchFamily="34" charset="-122"/>
              <a:ea typeface="Microsoft YaHei UI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3.Благодарность детей</a:t>
            </a:r>
            <a:endParaRPr lang="ru-RU" sz="2800" dirty="0">
              <a:effectLst/>
              <a:latin typeface="Microsoft YaHei UI" panose="020B0503020204020204" pitchFamily="34" charset="-122"/>
              <a:ea typeface="Microsoft YaHei UI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4.Аттестация  </a:t>
            </a:r>
            <a:endParaRPr lang="ru-RU" sz="2800" dirty="0">
              <a:effectLst/>
              <a:latin typeface="Microsoft YaHei UI" panose="020B0503020204020204" pitchFamily="34" charset="-122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592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23BBC58-1687-DF5B-26B4-4E6CE9B1E5FA}"/>
              </a:ext>
            </a:extLst>
          </p:cNvPr>
          <p:cNvSpPr txBox="1"/>
          <p:nvPr/>
        </p:nvSpPr>
        <p:spPr>
          <a:xfrm>
            <a:off x="1763688" y="1052736"/>
            <a:ext cx="48245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«Всматривайтесь в простое</a:t>
            </a:r>
            <a:r>
              <a:rPr lang="ru-RU" sz="2400" b="1" dirty="0">
                <a:solidFill>
                  <a:srgbClr val="0070C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,</a:t>
            </a:r>
            <a:r>
              <a:rPr lang="en-US" sz="2400" b="1" dirty="0">
                <a:solidFill>
                  <a:srgbClr val="0070C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 </a:t>
            </a:r>
          </a:p>
          <a:p>
            <a:r>
              <a:rPr lang="en-US" sz="2400" b="1" dirty="0">
                <a:solidFill>
                  <a:srgbClr val="0070C0"/>
                </a:solidFill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    </a:t>
            </a:r>
            <a:r>
              <a:rPr lang="ru-RU" sz="2400" b="1" dirty="0">
                <a:solidFill>
                  <a:srgbClr val="0070C0"/>
                </a:solidFill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и вы увидите сложное»</a:t>
            </a:r>
          </a:p>
          <a:p>
            <a:r>
              <a:rPr lang="ru-RU" dirty="0"/>
              <a:t>   </a:t>
            </a:r>
          </a:p>
        </p:txBody>
      </p:sp>
      <p:sp>
        <p:nvSpPr>
          <p:cNvPr id="16" name="Стрелка: вниз 15">
            <a:extLst>
              <a:ext uri="{FF2B5EF4-FFF2-40B4-BE49-F238E27FC236}">
                <a16:creationId xmlns:a16="http://schemas.microsoft.com/office/drawing/2014/main" id="{B324E133-308E-C617-B14A-8BBFB1CBBBBB}"/>
              </a:ext>
            </a:extLst>
          </p:cNvPr>
          <p:cNvSpPr/>
          <p:nvPr/>
        </p:nvSpPr>
        <p:spPr>
          <a:xfrm>
            <a:off x="5868144" y="2160732"/>
            <a:ext cx="144016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CBDAB42B-3C30-6ADF-D8FB-D031B4B03B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02044" y="2160732"/>
            <a:ext cx="207282" cy="89619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2270C89-C598-1504-ABC3-AFA6C80CD426}"/>
              </a:ext>
            </a:extLst>
          </p:cNvPr>
          <p:cNvSpPr txBox="1"/>
          <p:nvPr/>
        </p:nvSpPr>
        <p:spPr>
          <a:xfrm>
            <a:off x="4210145" y="3167390"/>
            <a:ext cx="54726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200F06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сюжетно-ролевые игры</a:t>
            </a:r>
          </a:p>
          <a:p>
            <a:r>
              <a:rPr lang="ru-RU" b="1" dirty="0">
                <a:solidFill>
                  <a:srgbClr val="200F06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«Кинотеатр», «Съемка фильма», «Интервью», «Ожившая сказка»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5D8FC19-9A3B-0358-241A-E7832C853F6D}"/>
              </a:ext>
            </a:extLst>
          </p:cNvPr>
          <p:cNvSpPr txBox="1"/>
          <p:nvPr/>
        </p:nvSpPr>
        <p:spPr>
          <a:xfrm>
            <a:off x="1403648" y="3167389"/>
            <a:ext cx="2004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мини-игры</a:t>
            </a:r>
          </a:p>
        </p:txBody>
      </p:sp>
    </p:spTree>
    <p:extLst>
      <p:ext uri="{BB962C8B-B14F-4D97-AF65-F5344CB8AC3E}">
        <p14:creationId xmlns:p14="http://schemas.microsoft.com/office/powerpoint/2010/main" val="3715812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249AE60-04D6-F022-859E-8B3CF0D20C16}"/>
              </a:ext>
            </a:extLst>
          </p:cNvPr>
          <p:cNvSpPr txBox="1"/>
          <p:nvPr/>
        </p:nvSpPr>
        <p:spPr>
          <a:xfrm>
            <a:off x="899592" y="1556792"/>
            <a:ext cx="7489551" cy="32702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/>
              <a:t>1</a:t>
            </a:r>
            <a:r>
              <a:rPr lang="ru-RU" sz="20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.</a:t>
            </a:r>
            <a:r>
              <a:rPr lang="en-US" sz="20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ru-RU" sz="2000" b="1" dirty="0">
                <a:latin typeface="Microsoft YaHei UI" panose="020B0503020204020204" pitchFamily="34" charset="-122"/>
                <a:ea typeface="Microsoft YaHei UI" panose="020B0503020204020204" pitchFamily="34" charset="-122"/>
                <a:cs typeface="Microsoft Himalaya" panose="01010100010101010101" pitchFamily="2" charset="0"/>
              </a:rPr>
              <a:t>Простые, доступные всем, понятные. 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Microsoft YaHei UI" panose="020B0503020204020204" pitchFamily="34" charset="-122"/>
                <a:ea typeface="Microsoft YaHei UI" panose="020B0503020204020204" pitchFamily="34" charset="-122"/>
                <a:cs typeface="Microsoft Himalaya" panose="01010100010101010101" pitchFamily="2" charset="0"/>
              </a:rPr>
              <a:t>2. Заняты ВСЕ дети.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Microsoft YaHei UI" panose="020B0503020204020204" pitchFamily="34" charset="-122"/>
                <a:ea typeface="Microsoft YaHei UI" panose="020B0503020204020204" pitchFamily="34" charset="-122"/>
                <a:cs typeface="Microsoft Himalaya" panose="01010100010101010101" pitchFamily="2" charset="0"/>
              </a:rPr>
              <a:t>3. Легко изменить форму, время</a:t>
            </a:r>
            <a:r>
              <a:rPr lang="ru-RU" sz="2000" b="1">
                <a:latin typeface="Microsoft YaHei UI" panose="020B0503020204020204" pitchFamily="34" charset="-122"/>
                <a:ea typeface="Microsoft YaHei UI" panose="020B0503020204020204" pitchFamily="34" charset="-122"/>
                <a:cs typeface="Microsoft Himalaya" panose="01010100010101010101" pitchFamily="2" charset="0"/>
              </a:rPr>
              <a:t>, содержание.</a:t>
            </a:r>
            <a:endParaRPr lang="ru-RU" sz="2000" b="1" dirty="0">
              <a:latin typeface="Microsoft YaHei UI" panose="020B0503020204020204" pitchFamily="34" charset="-122"/>
              <a:ea typeface="Microsoft YaHei UI" panose="020B0503020204020204" pitchFamily="34" charset="-122"/>
              <a:cs typeface="Microsoft Himalaya" panose="01010100010101010101" pitchFamily="2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Microsoft YaHei UI" panose="020B0503020204020204" pitchFamily="34" charset="-122"/>
                <a:ea typeface="Microsoft YaHei UI" panose="020B0503020204020204" pitchFamily="34" charset="-122"/>
                <a:cs typeface="Microsoft Himalaya" panose="01010100010101010101" pitchFamily="2" charset="0"/>
              </a:rPr>
              <a:t>4. Способствуют адаптации, снимают напряжение, 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Microsoft YaHei UI" panose="020B0503020204020204" pitchFamily="34" charset="-122"/>
                <a:ea typeface="Microsoft YaHei UI" panose="020B0503020204020204" pitchFamily="34" charset="-122"/>
                <a:cs typeface="Microsoft Himalaya" panose="01010100010101010101" pitchFamily="2" charset="0"/>
              </a:rPr>
              <a:t>повышают самооценку, развивают и еще много чего.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Microsoft YaHei UI" panose="020B0503020204020204" pitchFamily="34" charset="-122"/>
                <a:ea typeface="Microsoft YaHei UI" panose="020B0503020204020204" pitchFamily="34" charset="-122"/>
                <a:cs typeface="Microsoft Himalaya" panose="01010100010101010101" pitchFamily="2" charset="0"/>
              </a:rPr>
              <a:t>5. Подключаются неактивные, стеснительные дети и 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Microsoft YaHei UI" panose="020B0503020204020204" pitchFamily="34" charset="-122"/>
                <a:ea typeface="Microsoft YaHei UI" panose="020B0503020204020204" pitchFamily="34" charset="-122"/>
                <a:cs typeface="Microsoft Himalaya" panose="01010100010101010101" pitchFamily="2" charset="0"/>
              </a:rPr>
              <a:t>дети-</a:t>
            </a:r>
            <a:r>
              <a:rPr lang="ru-RU" sz="2000" b="1" dirty="0" err="1">
                <a:latin typeface="Microsoft YaHei UI" panose="020B0503020204020204" pitchFamily="34" charset="-122"/>
                <a:ea typeface="Microsoft YaHei UI" panose="020B0503020204020204" pitchFamily="34" charset="-122"/>
                <a:cs typeface="Microsoft Himalaya" panose="01010100010101010101" pitchFamily="2" charset="0"/>
              </a:rPr>
              <a:t>инофоны</a:t>
            </a:r>
            <a:r>
              <a:rPr lang="ru-RU" sz="2000" b="1" dirty="0">
                <a:latin typeface="Microsoft YaHei UI" panose="020B0503020204020204" pitchFamily="34" charset="-122"/>
                <a:ea typeface="Microsoft YaHei UI" panose="020B0503020204020204" pitchFamily="34" charset="-122"/>
                <a:cs typeface="Microsoft Himalaya" panose="01010100010101010101" pitchFamily="2" charset="0"/>
              </a:rPr>
              <a:t>.</a:t>
            </a:r>
            <a:endParaRPr lang="en-US" sz="2000" b="1" dirty="0">
              <a:latin typeface="Microsoft YaHei UI" panose="020B0503020204020204" pitchFamily="34" charset="-122"/>
              <a:ea typeface="Microsoft YaHei UI" panose="020B0503020204020204" pitchFamily="34" charset="-122"/>
              <a:cs typeface="Microsoft Himalaya" panose="01010100010101010101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772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7868F46-8703-404C-7677-B88C1C0D13D5}"/>
              </a:ext>
            </a:extLst>
          </p:cNvPr>
          <p:cNvSpPr txBox="1"/>
          <p:nvPr/>
        </p:nvSpPr>
        <p:spPr>
          <a:xfrm>
            <a:off x="2915816" y="548680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F3E1A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МИНИ-ИГРЫ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C01739-3F7C-78A1-9107-F45F94C48FCD}"/>
              </a:ext>
            </a:extLst>
          </p:cNvPr>
          <p:cNvSpPr txBox="1"/>
          <p:nvPr/>
        </p:nvSpPr>
        <p:spPr>
          <a:xfrm>
            <a:off x="2734798" y="1582340"/>
            <a:ext cx="3674404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Впечатления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Задом наперед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Как можно больше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Что общего?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Угадай мечту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Вопросики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6986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D9E228D-BB35-5C79-93B9-13546733C374}"/>
              </a:ext>
            </a:extLst>
          </p:cNvPr>
          <p:cNvSpPr txBox="1"/>
          <p:nvPr/>
        </p:nvSpPr>
        <p:spPr>
          <a:xfrm>
            <a:off x="2915816" y="404664"/>
            <a:ext cx="2294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7F3E1A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ВОПРОСИКИ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ED2D44-3DE2-3694-9C42-B95D7FC8A00C}"/>
              </a:ext>
            </a:extLst>
          </p:cNvPr>
          <p:cNvSpPr txBox="1"/>
          <p:nvPr/>
        </p:nvSpPr>
        <p:spPr>
          <a:xfrm>
            <a:off x="856880" y="866329"/>
            <a:ext cx="7430239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800" dirty="0">
                <a:solidFill>
                  <a:srgbClr val="42210E"/>
                </a:solidFill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Что ты любишь больше всего?</a:t>
            </a:r>
          </a:p>
          <a:p>
            <a:pPr marL="342900" indent="-342900">
              <a:buAutoNum type="arabicPeriod"/>
            </a:pPr>
            <a:r>
              <a:rPr lang="ru-RU" sz="1800" dirty="0">
                <a:solidFill>
                  <a:srgbClr val="42210E"/>
                </a:solidFill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Что ты не любишь?</a:t>
            </a:r>
          </a:p>
          <a:p>
            <a:pPr marL="342900" indent="-342900">
              <a:buAutoNum type="arabicPeriod"/>
            </a:pPr>
            <a:r>
              <a:rPr lang="ru-RU" sz="1800" dirty="0">
                <a:solidFill>
                  <a:srgbClr val="42210E"/>
                </a:solidFill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О чем мечтаешь</a:t>
            </a:r>
          </a:p>
          <a:p>
            <a:pPr marL="342900" indent="-342900">
              <a:buAutoNum type="arabicPeriod"/>
            </a:pPr>
            <a:r>
              <a:rPr lang="ru-RU" sz="1800" dirty="0">
                <a:solidFill>
                  <a:srgbClr val="42210E"/>
                </a:solidFill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Какая еда самая-самая вкусная на свете?</a:t>
            </a:r>
          </a:p>
          <a:p>
            <a:pPr marL="342900" indent="-342900">
              <a:buAutoNum type="arabicPeriod"/>
            </a:pPr>
            <a:r>
              <a:rPr lang="ru-RU" sz="1800" dirty="0">
                <a:solidFill>
                  <a:srgbClr val="42210E"/>
                </a:solidFill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Что ты находишь удивительным в мире вокруг?</a:t>
            </a:r>
            <a:endParaRPr lang="ru-RU" dirty="0">
              <a:solidFill>
                <a:srgbClr val="42210E"/>
              </a:solidFill>
              <a:latin typeface="Microsoft YaHei UI" panose="020B0503020204020204" pitchFamily="34" charset="-122"/>
              <a:ea typeface="Microsoft YaHei UI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1800" dirty="0">
                <a:solidFill>
                  <a:srgbClr val="42210E"/>
                </a:solidFill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В твоей жизни были чудеса?</a:t>
            </a:r>
          </a:p>
          <a:p>
            <a:pPr marL="342900" indent="-342900">
              <a:buAutoNum type="arabicPeriod"/>
            </a:pPr>
            <a:r>
              <a:rPr lang="ru-RU" sz="1800" dirty="0">
                <a:solidFill>
                  <a:srgbClr val="42210E"/>
                </a:solidFill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Какую одну вещь ты бы хотел научиться делать хорошо?</a:t>
            </a:r>
          </a:p>
          <a:p>
            <a:pPr marL="342900" indent="-342900">
              <a:buAutoNum type="arabicPeriod"/>
            </a:pPr>
            <a:r>
              <a:rPr lang="ru-RU" sz="1800" dirty="0">
                <a:solidFill>
                  <a:srgbClr val="42210E"/>
                </a:solidFill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Если бы ты был животным, то каким именно и почему?</a:t>
            </a:r>
          </a:p>
          <a:p>
            <a:pPr marL="342900" indent="-342900">
              <a:buAutoNum type="arabicPeriod"/>
            </a:pPr>
            <a:r>
              <a:rPr lang="ru-RU" sz="1800" dirty="0">
                <a:solidFill>
                  <a:srgbClr val="42210E"/>
                </a:solidFill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Если бы тебе разрешили оставить себе только одну вещь</a:t>
            </a:r>
          </a:p>
          <a:p>
            <a:r>
              <a:rPr lang="ru-RU" sz="1800" dirty="0">
                <a:solidFill>
                  <a:srgbClr val="42210E"/>
                </a:solidFill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 из всех, что у тебя есть, какую бы ты выбрал?</a:t>
            </a:r>
          </a:p>
          <a:p>
            <a:r>
              <a:rPr lang="ru-RU" dirty="0">
                <a:solidFill>
                  <a:srgbClr val="42210E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10. За что ты больше всего благодарен в жизни? </a:t>
            </a:r>
          </a:p>
          <a:p>
            <a:r>
              <a:rPr lang="ru-RU" dirty="0">
                <a:solidFill>
                  <a:srgbClr val="42210E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Кому ты больше всего благодарен?</a:t>
            </a:r>
          </a:p>
          <a:p>
            <a:r>
              <a:rPr lang="ru-RU" sz="1800" dirty="0">
                <a:solidFill>
                  <a:srgbClr val="42210E"/>
                </a:solidFill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11. Что бы ты предпочел: уметь летать или читать мысли?</a:t>
            </a:r>
          </a:p>
          <a:p>
            <a:r>
              <a:rPr lang="ru-RU" dirty="0">
                <a:solidFill>
                  <a:srgbClr val="42210E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12. Открыли магазин говорящих игрушек. Какую бы ты купил?</a:t>
            </a:r>
          </a:p>
          <a:p>
            <a:r>
              <a:rPr lang="ru-RU" sz="1800" dirty="0">
                <a:solidFill>
                  <a:srgbClr val="42210E"/>
                </a:solidFill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                  13. Легко ли быть ребенком?</a:t>
            </a:r>
          </a:p>
          <a:p>
            <a:r>
              <a:rPr lang="ru-RU" dirty="0">
                <a:solidFill>
                  <a:srgbClr val="42210E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                   14. Ты проснулся в теле собаки. </a:t>
            </a:r>
          </a:p>
          <a:p>
            <a:r>
              <a:rPr lang="ru-RU" dirty="0">
                <a:solidFill>
                  <a:srgbClr val="42210E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                             Что ты сделаешь первым делом?</a:t>
            </a:r>
            <a:br>
              <a:rPr lang="ru-RU" sz="1800" dirty="0">
                <a:solidFill>
                  <a:srgbClr val="42210E"/>
                </a:solidFill>
                <a:effectLst/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42210E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58482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5EBDC38-D38B-05B2-02F2-AF012FFDDB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7" t="12766" r="16489" b="10638"/>
          <a:stretch/>
        </p:blipFill>
        <p:spPr>
          <a:xfrm>
            <a:off x="2195736" y="836712"/>
            <a:ext cx="4752528" cy="417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1443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4</Template>
  <TotalTime>127</TotalTime>
  <Words>304</Words>
  <Application>Microsoft Office PowerPoint</Application>
  <PresentationFormat>Экран (4:3)</PresentationFormat>
  <Paragraphs>55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Microsoft YaHei UI</vt:lpstr>
      <vt:lpstr>Arial</vt:lpstr>
      <vt:lpstr>Calibri</vt:lpstr>
      <vt:lpstr>Microsoft Himalaya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khizhnichenko masha</dc:creator>
  <cp:lastModifiedBy>Наталья Сергеевна</cp:lastModifiedBy>
  <cp:revision>4</cp:revision>
  <dcterms:created xsi:type="dcterms:W3CDTF">2023-02-07T09:18:22Z</dcterms:created>
  <dcterms:modified xsi:type="dcterms:W3CDTF">2023-04-22T17:28:50Z</dcterms:modified>
</cp:coreProperties>
</file>