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60" r:id="rId4"/>
    <p:sldId id="262" r:id="rId5"/>
    <p:sldId id="263" r:id="rId6"/>
    <p:sldId id="259" r:id="rId7"/>
    <p:sldId id="264" r:id="rId8"/>
    <p:sldId id="265" r:id="rId9"/>
    <p:sldId id="277" r:id="rId10"/>
    <p:sldId id="278" r:id="rId11"/>
    <p:sldId id="266" r:id="rId12"/>
    <p:sldId id="276" r:id="rId13"/>
    <p:sldId id="267" r:id="rId14"/>
    <p:sldId id="268" r:id="rId15"/>
    <p:sldId id="258" r:id="rId16"/>
    <p:sldId id="275" r:id="rId17"/>
    <p:sldId id="261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765EA5F-3180-44A4-A68A-E0E2332FFFE9}" v="180" dt="2023-02-05T19:37:23.94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77" d="100"/>
          <a:sy n="77" d="100"/>
        </p:scale>
        <p:origin x="114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C764DE79-268F-4C1A-8933-263129D2AF90}" type="datetimeFigureOut">
              <a:rPr lang="en-US" smtClean="0"/>
              <a:t>4/22/2023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65500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4/22/2023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550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4/22/2023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89252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4/22/2023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90795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4/22/2023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59445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4/22/2023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94978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4/22/2023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04894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4/22/2023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80458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4/22/2023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0999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4/22/2023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4869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4/22/2023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5617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4/22/2023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9664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4/22/2023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1599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4/22/2023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3769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4/22/2023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06105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4/22/2023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2939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4/22/2023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3831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764DE79-268F-4C1A-8933-263129D2AF90}" type="datetimeFigureOut">
              <a:rPr lang="en-US" smtClean="0"/>
              <a:t>4/22/2023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9046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  <p:sldLayoutId id="2147483828" r:id="rId12"/>
    <p:sldLayoutId id="2147483829" r:id="rId13"/>
    <p:sldLayoutId id="2147483830" r:id="rId14"/>
    <p:sldLayoutId id="2147483831" r:id="rId15"/>
    <p:sldLayoutId id="2147483832" r:id="rId16"/>
    <p:sldLayoutId id="214748383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F8253B-B880-6D07-3F9B-E72AF8D34EA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>
                <a:ea typeface="Calibri Light"/>
                <a:cs typeface="Calibri Light"/>
              </a:rPr>
              <a:t>Кукольный театр в начальной школе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B901B00-EA0B-D4BD-B1F4-7D47F0C6DA2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68580" tIns="34290" rIns="68580" bIns="34290" rtlCol="0" anchor="t">
            <a:normAutofit/>
          </a:bodyPr>
          <a:lstStyle/>
          <a:p>
            <a:r>
              <a:rPr lang="ru-RU" dirty="0">
                <a:ea typeface="Calibri"/>
                <a:cs typeface="Calibri"/>
              </a:rPr>
              <a:t>Воспитатель ГПД ГБОУСОШ № 493 Кировского района Санкт-Петербурга</a:t>
            </a:r>
            <a:br>
              <a:rPr lang="ru-RU" dirty="0">
                <a:ea typeface="Calibri"/>
                <a:cs typeface="Calibri"/>
              </a:rPr>
            </a:br>
            <a:r>
              <a:rPr lang="ru-RU" dirty="0">
                <a:ea typeface="Calibri"/>
                <a:cs typeface="Calibri"/>
              </a:rPr>
              <a:t>Ксенофонтова Татьяна Николаевна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29562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AFAA8C6-760E-E893-6887-367BF52237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Знакомимся с перчаточными куклами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10D4E17B-A2A5-1221-40B5-C446EB6D627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50" t="22548" r="30180" b="43309"/>
          <a:stretch/>
        </p:blipFill>
        <p:spPr>
          <a:xfrm>
            <a:off x="783425" y="2536025"/>
            <a:ext cx="2562884" cy="2286496"/>
          </a:xfrm>
        </p:spPr>
      </p:pic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F52C1321-6150-ECC8-03F2-6A3A5971C0C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" t="36447" r="40437" b="-24"/>
          <a:stretch/>
        </p:blipFill>
        <p:spPr>
          <a:xfrm>
            <a:off x="3517594" y="3508574"/>
            <a:ext cx="2454159" cy="2627893"/>
          </a:xfrm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B4CB0BB3-54E4-49E0-A1F5-FBCE6D5C5F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3039" y="2536025"/>
            <a:ext cx="2337082" cy="2286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91799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3611F2A-F713-AE6B-D47D-1A1F996AEF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Мелкая моторика рук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C509020-2A7A-290E-1029-9C1E636C69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Управление перчаточными куклами требует развитой мелкой моторики рук.</a:t>
            </a:r>
          </a:p>
          <a:p>
            <a:pPr marL="0" indent="0">
              <a:buNone/>
            </a:pPr>
            <a:r>
              <a:rPr lang="ru-RU" dirty="0"/>
              <a:t>Для её развития требуется проводить регулярные занятия комплексом упражнений пальчиковой гимнастики.</a:t>
            </a:r>
          </a:p>
          <a:p>
            <a:pPr marL="0" indent="0">
              <a:buNone/>
            </a:pPr>
            <a:r>
              <a:rPr lang="ru-RU" dirty="0"/>
              <a:t>При занятиях пальчиковой гимнастикой можно использовать пальчиковые куклы, превращая упражнения в импровизированные сценки кукольного театра.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14639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3611F2A-F713-AE6B-D47D-1A1F996AEF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Занимаемся пальчиковой гимнастикой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54047971-9622-00A5-1ED2-3135715459B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177" b="29768"/>
          <a:stretch/>
        </p:blipFill>
        <p:spPr>
          <a:xfrm>
            <a:off x="1335298" y="2793304"/>
            <a:ext cx="6831446" cy="2668044"/>
          </a:xfrm>
        </p:spPr>
      </p:pic>
    </p:spTree>
    <p:extLst>
      <p:ext uri="{BB962C8B-B14F-4D97-AF65-F5344CB8AC3E}">
        <p14:creationId xmlns:p14="http://schemas.microsoft.com/office/powerpoint/2010/main" val="14633580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3611F2A-F713-AE6B-D47D-1A1F996AEF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Артикуляция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C509020-2A7A-290E-1029-9C1E636C69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Кукла должна не только правильно двигаться, но и понятно говорить!</a:t>
            </a:r>
          </a:p>
          <a:p>
            <a:pPr marL="0" indent="0">
              <a:buNone/>
            </a:pPr>
            <a:r>
              <a:rPr lang="ru-RU" dirty="0"/>
              <a:t>Для постановки сценического голоса, работы над дикцией и правильным дыханием не обойтись без работы над развитием артикуляции при помощи артикуляционной гимнастики – совокупности специальных упражнений, направленных на укрепление мышц артикуляционного аппарата, развитие силы, подвижности и дифференцированности движений органов, участвующих в речевом процессе.</a:t>
            </a:r>
          </a:p>
        </p:txBody>
      </p:sp>
    </p:spTree>
    <p:extLst>
      <p:ext uri="{BB962C8B-B14F-4D97-AF65-F5344CB8AC3E}">
        <p14:creationId xmlns:p14="http://schemas.microsoft.com/office/powerpoint/2010/main" val="16184321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3611F2A-F713-AE6B-D47D-1A1F996AEF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Пример упражнений артикуляционной гимнастики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C509020-2A7A-290E-1029-9C1E636C69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b="1" dirty="0"/>
              <a:t>Упражнение «Заборчик». </a:t>
            </a:r>
            <a:r>
              <a:rPr lang="ru-RU" dirty="0"/>
              <a:t>Улыбнуться, показать верхние и нижние зубы.</a:t>
            </a:r>
          </a:p>
          <a:p>
            <a:pPr marL="0" indent="0">
              <a:buNone/>
            </a:pPr>
            <a:r>
              <a:rPr lang="ru-RU" b="1" dirty="0"/>
              <a:t>Упражнение «Трубочка». </a:t>
            </a:r>
            <a:r>
              <a:rPr lang="ru-RU" dirty="0"/>
              <a:t>Высунуть широкий язык. Боковые края языка загнуть вверх. Подуть в получившуюся трубочку. Выполнять упражнение 6-8 раз.</a:t>
            </a:r>
          </a:p>
          <a:p>
            <a:pPr marL="0" indent="0">
              <a:buNone/>
            </a:pPr>
            <a:r>
              <a:rPr lang="ru-RU" b="1" dirty="0"/>
              <a:t>Упражнение «Уколы». </a:t>
            </a:r>
            <a:r>
              <a:rPr lang="ru-RU" dirty="0"/>
              <a:t>Острым кончиком языка касаться попеременно внутренней стороны левой и правой щеки. Нижняя челюсть при этом неподвижна.</a:t>
            </a:r>
          </a:p>
          <a:p>
            <a:pPr marL="0" indent="0">
              <a:buNone/>
            </a:pPr>
            <a:r>
              <a:rPr lang="ru-RU" b="1" dirty="0"/>
              <a:t>Упражнение «Шарик». </a:t>
            </a:r>
            <a:r>
              <a:rPr lang="ru-RU" dirty="0"/>
              <a:t>В спокойном темпе поочерёдно надуваем правую и левую щёки, как бы перегоняя воздух от одной щеки к другой.</a:t>
            </a:r>
          </a:p>
          <a:p>
            <a:pPr marL="0" indent="0">
              <a:buNone/>
            </a:pPr>
            <a:r>
              <a:rPr lang="ru-RU" b="1" dirty="0"/>
              <a:t>Упражнение «Почистим зубки». </a:t>
            </a:r>
            <a:r>
              <a:rPr lang="ru-RU" dirty="0"/>
              <a:t>Улыбнуться, открыть рот и широким языком «почистить» верхние и нижние зубы с внутренней стороны, делая движения из стороны в сторону.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16982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3611F2A-F713-AE6B-D47D-1A1F996AEF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Репертуар кукольного театра</a:t>
            </a:r>
            <a:endParaRPr lang="ru-RU" dirty="0">
              <a:ea typeface="Calibri Light"/>
              <a:cs typeface="Calibri Light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C509020-2A7A-290E-1029-9C1E636C69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68580" tIns="34290" rIns="68580" bIns="34290" rtlCol="0" anchor="t"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>
                <a:ea typeface="Calibri"/>
                <a:cs typeface="Calibri"/>
              </a:rPr>
              <a:t>Выбор репертуара для кукольного театра в ГПД это одновременно и простая, и сложная задача.</a:t>
            </a:r>
          </a:p>
          <a:p>
            <a:pPr marL="0" indent="0">
              <a:buNone/>
            </a:pPr>
            <a:r>
              <a:rPr lang="ru-RU" dirty="0">
                <a:ea typeface="Calibri"/>
                <a:cs typeface="Calibri"/>
              </a:rPr>
              <a:t>По опыту можно сказать, что дети сами с радостью предлагают для постановки интересные им произведения, сочиняют собственные сценарии, переделывают знакомые сюжеты и придумывают героев.</a:t>
            </a:r>
          </a:p>
          <a:p>
            <a:pPr marL="0" indent="0">
              <a:buNone/>
            </a:pPr>
            <a:r>
              <a:rPr lang="ru-RU" dirty="0">
                <a:ea typeface="Calibri"/>
                <a:cs typeface="Calibri"/>
              </a:rPr>
              <a:t>Сложнее, когда репертуар выбирает воспитатель ГПД. Важно заинтересовать детей предлагаемым материалом. Навязывание приведёт к отторжению и потери интереса.</a:t>
            </a:r>
          </a:p>
          <a:p>
            <a:pPr marL="0" indent="0">
              <a:buNone/>
            </a:pPr>
            <a:r>
              <a:rPr lang="ru-RU" dirty="0">
                <a:ea typeface="Calibri"/>
                <a:cs typeface="Calibri"/>
              </a:rPr>
              <a:t>Важно найти баланс!</a:t>
            </a:r>
          </a:p>
        </p:txBody>
      </p:sp>
    </p:spTree>
    <p:extLst>
      <p:ext uri="{BB962C8B-B14F-4D97-AF65-F5344CB8AC3E}">
        <p14:creationId xmlns:p14="http://schemas.microsoft.com/office/powerpoint/2010/main" val="3317691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3611F2A-F713-AE6B-D47D-1A1F996AEF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Заключение</a:t>
            </a:r>
            <a:endParaRPr lang="ru-RU" dirty="0">
              <a:ea typeface="Calibri Light"/>
              <a:cs typeface="Calibri Light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C509020-2A7A-290E-1029-9C1E636C69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68580" tIns="34290" rIns="68580" bIns="34290" rtlCol="0" anchor="t">
            <a:normAutofit/>
          </a:bodyPr>
          <a:lstStyle/>
          <a:p>
            <a:pPr marL="0" indent="0">
              <a:buNone/>
            </a:pPr>
            <a:r>
              <a:rPr lang="ru-RU" dirty="0">
                <a:ea typeface="Calibri"/>
                <a:cs typeface="Calibri"/>
              </a:rPr>
              <a:t>Работа с кукольным театром для воспитателя ГПД это не простое, но интересное занятие, приносящее хорошие результаты при правильной организации.</a:t>
            </a:r>
          </a:p>
          <a:p>
            <a:pPr marL="0" indent="0">
              <a:buNone/>
            </a:pPr>
            <a:r>
              <a:rPr lang="ru-RU" dirty="0">
                <a:ea typeface="Calibri"/>
                <a:cs typeface="Calibri"/>
              </a:rPr>
              <a:t>Дети, занимающиеся в кукольном театре, обладают разными способностями, но каждому из них предоставляется возможность попробовать себя в разных ролях.</a:t>
            </a:r>
          </a:p>
        </p:txBody>
      </p:sp>
    </p:spTree>
    <p:extLst>
      <p:ext uri="{BB962C8B-B14F-4D97-AF65-F5344CB8AC3E}">
        <p14:creationId xmlns:p14="http://schemas.microsoft.com/office/powerpoint/2010/main" val="41042359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3611F2A-F713-AE6B-D47D-1A1F996AEF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Заключение</a:t>
            </a:r>
            <a:endParaRPr lang="ru-RU" dirty="0">
              <a:ea typeface="Calibri Light"/>
              <a:cs typeface="Calibri Light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C509020-2A7A-290E-1029-9C1E636C69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68580" tIns="34290" rIns="68580" bIns="34290" rtlCol="0" anchor="t">
            <a:normAutofit/>
          </a:bodyPr>
          <a:lstStyle/>
          <a:p>
            <a:pPr marL="0" indent="0">
              <a:buNone/>
            </a:pPr>
            <a:r>
              <a:rPr lang="ru-RU" dirty="0">
                <a:ea typeface="Calibri"/>
                <a:cs typeface="Calibri"/>
              </a:rPr>
              <a:t>Кому-то подойдёт роль актёра, кто-то найдёт себя в роли сценариста или режиссёра, а кто-то проявит свои художественные способности в роли художника-постановщика, работая над подбором или созданием декораций и реквизита для постановок.</a:t>
            </a:r>
          </a:p>
        </p:txBody>
      </p:sp>
    </p:spTree>
    <p:extLst>
      <p:ext uri="{BB962C8B-B14F-4D97-AF65-F5344CB8AC3E}">
        <p14:creationId xmlns:p14="http://schemas.microsoft.com/office/powerpoint/2010/main" val="3722012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3611F2A-F713-AE6B-D47D-1A1F996AEF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Все дети – творцы!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C509020-2A7A-290E-1029-9C1E636C69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68580" tIns="34290" rIns="68580" bIns="34290" rtlCol="0" anchor="t">
            <a:normAutofit/>
          </a:bodyPr>
          <a:lstStyle/>
          <a:p>
            <a:pPr marL="0" indent="0">
              <a:buNone/>
            </a:pPr>
            <a:r>
              <a:rPr lang="ru-RU" dirty="0"/>
              <a:t>У каждого ребёнка есть свои способности и таланты. </a:t>
            </a:r>
            <a:r>
              <a:rPr lang="ru-RU" dirty="0">
                <a:ea typeface="Calibri"/>
                <a:cs typeface="Calibri"/>
              </a:rPr>
              <a:t>Однако не всегда они видны сразу.</a:t>
            </a:r>
          </a:p>
          <a:p>
            <a:pPr marL="0" indent="0">
              <a:buNone/>
            </a:pPr>
            <a:r>
              <a:rPr lang="ru-RU" dirty="0">
                <a:ea typeface="Calibri"/>
                <a:cs typeface="Calibri"/>
              </a:rPr>
              <a:t>Одна из задач педагога состоит в создании условий, в которых ребёнок сможет раскрыть и развить их.</a:t>
            </a:r>
          </a:p>
        </p:txBody>
      </p:sp>
    </p:spTree>
    <p:extLst>
      <p:ext uri="{BB962C8B-B14F-4D97-AF65-F5344CB8AC3E}">
        <p14:creationId xmlns:p14="http://schemas.microsoft.com/office/powerpoint/2010/main" val="26913245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3611F2A-F713-AE6B-D47D-1A1F996AEF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Игра – естественный и мотивирующий вид деятельности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C509020-2A7A-290E-1029-9C1E636C69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68580" tIns="34290" rIns="68580" bIns="34290" rtlCol="0" anchor="t">
            <a:normAutofit/>
          </a:bodyPr>
          <a:lstStyle/>
          <a:p>
            <a:pPr marL="0" indent="0">
              <a:buNone/>
            </a:pPr>
            <a:r>
              <a:rPr lang="ru-RU" dirty="0"/>
              <a:t>Для детей младшего школьного возраста самый естественный и мотивирующий вид деятельности – игра.</a:t>
            </a:r>
          </a:p>
          <a:p>
            <a:pPr marL="0" indent="0">
              <a:buNone/>
            </a:pPr>
            <a:r>
              <a:rPr lang="ru-RU" dirty="0"/>
              <a:t>Считать игру только лишь средством развлечения – большая ошибка.</a:t>
            </a:r>
          </a:p>
          <a:p>
            <a:pPr marL="0" indent="0">
              <a:buNone/>
            </a:pPr>
            <a:r>
              <a:rPr lang="ru-RU" dirty="0"/>
              <a:t>Основная естественная функция игры – обучение и развитие ребёнка.</a:t>
            </a:r>
          </a:p>
        </p:txBody>
      </p:sp>
    </p:spTree>
    <p:extLst>
      <p:ext uri="{BB962C8B-B14F-4D97-AF65-F5344CB8AC3E}">
        <p14:creationId xmlns:p14="http://schemas.microsoft.com/office/powerpoint/2010/main" val="38864975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3611F2A-F713-AE6B-D47D-1A1F996AEF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Кукольный театр - игра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C509020-2A7A-290E-1029-9C1E636C69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Что такое театр, если не игра для детей и взрослых?</a:t>
            </a:r>
          </a:p>
          <a:p>
            <a:pPr marL="0" indent="0">
              <a:buNone/>
            </a:pPr>
            <a:r>
              <a:rPr lang="ru-RU" dirty="0"/>
              <a:t>Подвижность детского воображения помогает быстро улавливать предлагаемые театром условия игры.</a:t>
            </a:r>
          </a:p>
          <a:p>
            <a:pPr marL="0" indent="0">
              <a:buNone/>
            </a:pPr>
            <a:r>
              <a:rPr lang="ru-RU" dirty="0"/>
              <a:t>Особенно если театр кукольный.</a:t>
            </a:r>
          </a:p>
          <a:p>
            <a:pPr marL="0" indent="0">
              <a:buNone/>
            </a:pPr>
            <a:r>
              <a:rPr lang="ru-RU" dirty="0"/>
              <a:t>Кукла, играющая на сцене, живёт для ребёнка не условно, она – реальность, она – ожившая сказка.</a:t>
            </a:r>
          </a:p>
          <a:p>
            <a:pPr marL="0" indent="0">
              <a:buNone/>
            </a:pPr>
            <a:r>
              <a:rPr lang="ru-RU" dirty="0"/>
              <a:t>В отличие от телевизионных и мультипликационных образов героев, кукла материально ощутима, присутствует рядом и её можно потрогать.</a:t>
            </a:r>
          </a:p>
        </p:txBody>
      </p:sp>
    </p:spTree>
    <p:extLst>
      <p:ext uri="{BB962C8B-B14F-4D97-AF65-F5344CB8AC3E}">
        <p14:creationId xmlns:p14="http://schemas.microsoft.com/office/powerpoint/2010/main" val="19651710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3611F2A-F713-AE6B-D47D-1A1F996AEF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Кукольный театр - сильное, но ненавязчивое</a:t>
            </a:r>
            <a:br>
              <a:rPr lang="ru-RU" dirty="0"/>
            </a:br>
            <a:r>
              <a:rPr lang="ru-RU" dirty="0"/>
              <a:t>педагогическое средство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C509020-2A7A-290E-1029-9C1E636C69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/>
              <a:t>Через участие в театрализованных играх, дети знакомятся с окружающим миром.</a:t>
            </a:r>
          </a:p>
          <a:p>
            <a:pPr marL="0" indent="0">
              <a:buNone/>
            </a:pPr>
            <a:r>
              <a:rPr lang="ru-RU" dirty="0"/>
              <a:t>Коллективный вид деятельности, помогает сформировать дружный коллектив.</a:t>
            </a:r>
          </a:p>
          <a:p>
            <a:pPr marL="0" indent="0">
              <a:buNone/>
            </a:pPr>
            <a:r>
              <a:rPr lang="ru-RU" dirty="0"/>
              <a:t>Театр способствует раскрепощению </a:t>
            </a:r>
            <a:r>
              <a:rPr lang="ru-RU"/>
              <a:t>личности ребёнка, позволяет реализовать творческие способности, которые не всегда проявляются в учебной деятельности </a:t>
            </a:r>
            <a:r>
              <a:rPr lang="ru-RU" dirty="0"/>
              <a:t>и делает менее болезненным для него переход от ведущей игровой деятельности к учебной.</a:t>
            </a:r>
          </a:p>
        </p:txBody>
      </p:sp>
    </p:spTree>
    <p:extLst>
      <p:ext uri="{BB962C8B-B14F-4D97-AF65-F5344CB8AC3E}">
        <p14:creationId xmlns:p14="http://schemas.microsoft.com/office/powerpoint/2010/main" val="32610525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3611F2A-F713-AE6B-D47D-1A1F996AEF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Кукольный театр в начальной школе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C509020-2A7A-290E-1029-9C1E636C69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Подытоживая сказанное, занятия в кукольном театре в ГПД помогают решить такие задачи, как:</a:t>
            </a:r>
          </a:p>
          <a:p>
            <a:r>
              <a:rPr lang="ru-RU" dirty="0"/>
              <a:t>Формирование мировоззрения и нравственных убеждений;</a:t>
            </a:r>
          </a:p>
          <a:p>
            <a:r>
              <a:rPr lang="ru-RU" dirty="0"/>
              <a:t>Развитие интеллекта, воображения, памяти, творческих способностей, эстетических чувств и понимания прекрасного;</a:t>
            </a:r>
          </a:p>
          <a:p>
            <a:r>
              <a:rPr lang="ru-RU" dirty="0"/>
              <a:t>Воспитание эмоционально-чувственного отношения к окружающему миру.</a:t>
            </a:r>
          </a:p>
        </p:txBody>
      </p:sp>
    </p:spTree>
    <p:extLst>
      <p:ext uri="{BB962C8B-B14F-4D97-AF65-F5344CB8AC3E}">
        <p14:creationId xmlns:p14="http://schemas.microsoft.com/office/powerpoint/2010/main" val="40407142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3611F2A-F713-AE6B-D47D-1A1F996AEF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Виды кукольных театров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C509020-2A7A-290E-1029-9C1E636C69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Выделяют три вида кукольных театров:</a:t>
            </a:r>
          </a:p>
          <a:p>
            <a:r>
              <a:rPr lang="ru-RU" dirty="0"/>
              <a:t>Театр верховых кукол, управляемых снизу;</a:t>
            </a:r>
          </a:p>
          <a:p>
            <a:r>
              <a:rPr lang="ru-RU" dirty="0"/>
              <a:t>Театр низовых кукол, управляемых сверху;</a:t>
            </a:r>
          </a:p>
          <a:p>
            <a:r>
              <a:rPr lang="ru-RU" dirty="0"/>
              <a:t>Театр срединных кукол, управляемых на уровне актёров-кукловодов.</a:t>
            </a:r>
          </a:p>
        </p:txBody>
      </p:sp>
    </p:spTree>
    <p:extLst>
      <p:ext uri="{BB962C8B-B14F-4D97-AF65-F5344CB8AC3E}">
        <p14:creationId xmlns:p14="http://schemas.microsoft.com/office/powerpoint/2010/main" val="20958000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3611F2A-F713-AE6B-D47D-1A1F996AEF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Почему театр верховых кукол?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C509020-2A7A-290E-1029-9C1E636C69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При организации кукольного театра в начальной школе следует отталкиваться от имеющейся материальной базы, возможностей для её создания, расширения и поддержания в надлежащем состоянии.</a:t>
            </a:r>
          </a:p>
          <a:p>
            <a:r>
              <a:rPr lang="ru-RU" dirty="0"/>
              <a:t>Надеваемые на руку верховые куклы, пальчиковые или перчаточные, а так же остальной реквизит, могут быть изготовлены самостоятельно, не занимают много места и не требуют особых условий хранения;</a:t>
            </a:r>
          </a:p>
          <a:p>
            <a:r>
              <a:rPr lang="ru-RU" dirty="0"/>
              <a:t>Управление пальчиковыми и перчаточными куклами, не вызовет сложностей у младших школьников.</a:t>
            </a:r>
          </a:p>
        </p:txBody>
      </p:sp>
    </p:spTree>
    <p:extLst>
      <p:ext uri="{BB962C8B-B14F-4D97-AF65-F5344CB8AC3E}">
        <p14:creationId xmlns:p14="http://schemas.microsoft.com/office/powerpoint/2010/main" val="2874979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AFAA8C6-760E-E893-6887-367BF52237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Знакомимся с перчаточными куклами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10D4E17B-A2A5-1221-40B5-C446EB6D627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77" r="29429"/>
          <a:stretch/>
        </p:blipFill>
        <p:spPr>
          <a:xfrm>
            <a:off x="2091847" y="2604151"/>
            <a:ext cx="1841325" cy="3338512"/>
          </a:xfrm>
        </p:spPr>
      </p:pic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F52C1321-6150-ECC8-03F2-6A3A5971C0C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267"/>
          <a:stretch/>
        </p:blipFill>
        <p:spPr>
          <a:xfrm>
            <a:off x="5359010" y="2605738"/>
            <a:ext cx="1956190" cy="3336925"/>
          </a:xfrm>
        </p:spPr>
      </p:pic>
    </p:spTree>
    <p:extLst>
      <p:ext uri="{BB962C8B-B14F-4D97-AF65-F5344CB8AC3E}">
        <p14:creationId xmlns:p14="http://schemas.microsoft.com/office/powerpoint/2010/main" val="89938104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210</TotalTime>
  <Words>777</Words>
  <Application>Microsoft Office PowerPoint</Application>
  <PresentationFormat>Экран (4:3)</PresentationFormat>
  <Paragraphs>59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Garamond</vt:lpstr>
      <vt:lpstr>Organic</vt:lpstr>
      <vt:lpstr>Кукольный театр в начальной школе</vt:lpstr>
      <vt:lpstr>Все дети – творцы!</vt:lpstr>
      <vt:lpstr>Игра – естественный и мотивирующий вид деятельности</vt:lpstr>
      <vt:lpstr>Кукольный театр - игра</vt:lpstr>
      <vt:lpstr>Кукольный театр - сильное, но ненавязчивое педагогическое средство</vt:lpstr>
      <vt:lpstr>Кукольный театр в начальной школе</vt:lpstr>
      <vt:lpstr>Виды кукольных театров</vt:lpstr>
      <vt:lpstr>Почему театр верховых кукол?</vt:lpstr>
      <vt:lpstr>Знакомимся с перчаточными куклами</vt:lpstr>
      <vt:lpstr>Знакомимся с перчаточными куклами</vt:lpstr>
      <vt:lpstr>Мелкая моторика рук</vt:lpstr>
      <vt:lpstr>Занимаемся пальчиковой гимнастикой</vt:lpstr>
      <vt:lpstr>Артикуляция</vt:lpstr>
      <vt:lpstr>Пример упражнений артикуляционной гимнастики</vt:lpstr>
      <vt:lpstr>Репертуар кукольного театра</vt:lpstr>
      <vt:lpstr>Заключение</vt:lpstr>
      <vt:lpstr>Заключение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Дмитрий Яковлев</dc:creator>
  <cp:lastModifiedBy>Наталья Сергеевна</cp:lastModifiedBy>
  <cp:revision>38</cp:revision>
  <dcterms:created xsi:type="dcterms:W3CDTF">2023-02-05T13:38:30Z</dcterms:created>
  <dcterms:modified xsi:type="dcterms:W3CDTF">2023-04-22T17:37:35Z</dcterms:modified>
</cp:coreProperties>
</file>