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5" r:id="rId2"/>
  </p:sldMasterIdLst>
  <p:notesMasterIdLst>
    <p:notesMasterId r:id="rId28"/>
  </p:notesMasterIdLst>
  <p:sldIdLst>
    <p:sldId id="256" r:id="rId3"/>
    <p:sldId id="257" r:id="rId4"/>
    <p:sldId id="258" r:id="rId5"/>
    <p:sldId id="259" r:id="rId6"/>
    <p:sldId id="261" r:id="rId7"/>
    <p:sldId id="260" r:id="rId8"/>
    <p:sldId id="263" r:id="rId9"/>
    <p:sldId id="264" r:id="rId10"/>
    <p:sldId id="265" r:id="rId11"/>
    <p:sldId id="276" r:id="rId12"/>
    <p:sldId id="277" r:id="rId13"/>
    <p:sldId id="278" r:id="rId14"/>
    <p:sldId id="266" r:id="rId15"/>
    <p:sldId id="268" r:id="rId16"/>
    <p:sldId id="267" r:id="rId17"/>
    <p:sldId id="269" r:id="rId18"/>
    <p:sldId id="270" r:id="rId19"/>
    <p:sldId id="271" r:id="rId20"/>
    <p:sldId id="272" r:id="rId21"/>
    <p:sldId id="273" r:id="rId22"/>
    <p:sldId id="281" r:id="rId23"/>
    <p:sldId id="274" r:id="rId24"/>
    <p:sldId id="275" r:id="rId25"/>
    <p:sldId id="279" r:id="rId26"/>
    <p:sldId id="280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1" d="100"/>
          <a:sy n="61" d="100"/>
        </p:scale>
        <p:origin x="72" y="5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F96211-76F7-45BB-9654-721A70DFBD84}" type="datetimeFigureOut">
              <a:rPr lang="ru-RU" smtClean="0"/>
              <a:t>22.04.2023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98D0ED-212B-4F8A-8ED8-820767AD64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39405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CC84D68-14D9-4DE7-BAEB-E3501D48ADC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78978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2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4890-85D2-4D7B-8EF5-15A9C1DB8F42}" type="datetimeFigureOut">
              <a:rPr lang="en-US" dirty="0"/>
              <a:t>4/22/2023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23653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661D-6934-4B32-B92C-470368BF1EC6}" type="datetimeFigureOut">
              <a:rPr lang="en-US" dirty="0"/>
              <a:t>4/22/2023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71298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C6F822A4-8DA6-4447-9B1F-C5DB58435268}" type="datetimeFigureOut">
              <a:rPr lang="en-US" dirty="0"/>
              <a:t>4/22/2023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1093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D31E-DCDA-41A7-9C67-C4B11B94D21D}" type="datetimeFigureOut">
              <a:rPr lang="en-US" dirty="0"/>
              <a:t>4/22/2023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99142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762C0-B258-48F1-ADE6-176B4174CCDD}" type="datetimeFigureOut">
              <a:rPr lang="en-US" dirty="0"/>
              <a:t>4/22/2023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61401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19A6-33EB-49BD-A62F-1FA56B9F9712}" type="datetimeFigureOut">
              <a:rPr lang="en-US" dirty="0"/>
              <a:t>4/22/2023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39421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E7D1B-D673-4CF6-8672-009D42ABD2A0}" type="datetimeFigureOut">
              <a:rPr lang="en-US" dirty="0"/>
              <a:t>4/22/2023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721817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6AA21-1863-4931-97CB-99D0A168701B}" type="datetimeFigureOut">
              <a:rPr lang="en-US" dirty="0"/>
              <a:t>4/22/2023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02129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2C379-9A7C-4C87-A116-CBE9F58B04C5}" type="datetimeFigureOut">
              <a:rPr lang="en-US" dirty="0"/>
              <a:t>4/22/2023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6378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7CC2-0FC8-4686-B024-99790E0F5162}" type="datetimeFigureOut">
              <a:rPr lang="en-US" dirty="0"/>
              <a:t>4/22/2023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817750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64DA5-CD3D-4590-A511-FCD3BC7A793E}" type="datetimeFigureOut">
              <a:rPr lang="en-US" dirty="0"/>
              <a:t>4/22/2023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5286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4/22/2023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8664C608-40B1-4030-A28D-5B74BC98ADCE}" type="datetimeFigureOut">
              <a:rPr lang="en-US" dirty="0"/>
              <a:t>4/22/2023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0640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1089F10-49A7-784F-4CBE-C7DF2DCECCB0}"/>
              </a:ext>
            </a:extLst>
          </p:cNvPr>
          <p:cNvSpPr txBox="1"/>
          <p:nvPr/>
        </p:nvSpPr>
        <p:spPr>
          <a:xfrm>
            <a:off x="1535837" y="320340"/>
            <a:ext cx="9960745" cy="831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Государственное бюджетное образовательное учреждение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Средняя общеобразовательная школа № 493 Кировского района города Санкт-Петербурга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322F25E-DD3C-0E97-73F0-059BD088CEB2}"/>
              </a:ext>
            </a:extLst>
          </p:cNvPr>
          <p:cNvSpPr txBox="1"/>
          <p:nvPr/>
        </p:nvSpPr>
        <p:spPr>
          <a:xfrm>
            <a:off x="3047260" y="3081715"/>
            <a:ext cx="609452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ТЕМА:</a:t>
            </a: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«ВРЕМЕНА 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ГОДА» 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6A784DB-E5D5-3381-EA8B-4935DCB2C743}"/>
              </a:ext>
            </a:extLst>
          </p:cNvPr>
          <p:cNvSpPr txBox="1"/>
          <p:nvPr/>
        </p:nvSpPr>
        <p:spPr>
          <a:xfrm>
            <a:off x="7126014" y="4928832"/>
            <a:ext cx="4832207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Выполнила: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</a:t>
            </a:r>
            <a:r>
              <a:rPr kumimoji="0" lang="ru-RU" sz="3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оспитатель 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ГПД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Очилова Н.Х.</a:t>
            </a:r>
          </a:p>
        </p:txBody>
      </p:sp>
    </p:spTree>
    <p:extLst>
      <p:ext uri="{BB962C8B-B14F-4D97-AF65-F5344CB8AC3E}">
        <p14:creationId xmlns:p14="http://schemas.microsoft.com/office/powerpoint/2010/main" val="22304736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E6BD161-444B-FF75-5871-FC57EA4BBAD7}"/>
              </a:ext>
            </a:extLst>
          </p:cNvPr>
          <p:cNvSpPr txBox="1"/>
          <p:nvPr/>
        </p:nvSpPr>
        <p:spPr>
          <a:xfrm>
            <a:off x="5763827" y="11847"/>
            <a:ext cx="609452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0" i="0" dirty="0">
                <a:solidFill>
                  <a:srgbClr val="1D1D1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Сезонные явления в природе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AutoShape 2" descr="17nghj">
            <a:extLst>
              <a:ext uri="{FF2B5EF4-FFF2-40B4-BE49-F238E27FC236}">
                <a16:creationId xmlns:a16="http://schemas.microsoft.com/office/drawing/2014/main" id="{DF534988-0108-E907-C1F2-89368946EAC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367161" y="3276599"/>
            <a:ext cx="4881239" cy="4881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C213748-480D-59DC-79F6-0D14A3C5025F}"/>
              </a:ext>
            </a:extLst>
          </p:cNvPr>
          <p:cNvSpPr txBox="1"/>
          <p:nvPr/>
        </p:nvSpPr>
        <p:spPr>
          <a:xfrm>
            <a:off x="3657599" y="584775"/>
            <a:ext cx="8534400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800" b="0" i="0" dirty="0">
                <a:solidFill>
                  <a:srgbClr val="FFC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сенними</a:t>
            </a:r>
            <a:r>
              <a:rPr lang="ru-RU" sz="2800" b="0" i="0" dirty="0">
                <a:solidFill>
                  <a:srgbClr val="1D1D1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явлениями природы являются заморозки, похолодания, иней, гроза, дожди и туман; </a:t>
            </a:r>
          </a:p>
          <a:p>
            <a:r>
              <a:rPr lang="ru-RU" sz="2800" dirty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800" b="0" i="0" dirty="0">
                <a:solidFill>
                  <a:srgbClr val="92D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есенними</a:t>
            </a:r>
            <a:r>
              <a:rPr lang="ru-RU" sz="2800" b="0" i="0" dirty="0">
                <a:solidFill>
                  <a:srgbClr val="1D1D1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– таяние снега, цветение деревьев, ледоход и прилёт птиц с юг; </a:t>
            </a:r>
          </a:p>
          <a:p>
            <a:r>
              <a:rPr lang="ru-RU" sz="2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2800" b="0" i="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етними</a:t>
            </a:r>
            <a:r>
              <a:rPr lang="ru-RU" sz="2800" b="0" i="0" dirty="0">
                <a:solidFill>
                  <a:srgbClr val="1D1D1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– гроза и потепление; </a:t>
            </a:r>
          </a:p>
          <a:p>
            <a:r>
              <a:rPr lang="ru-RU" sz="28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2800" b="0" i="0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имние </a:t>
            </a:r>
            <a:r>
              <a:rPr lang="ru-RU" sz="2800" b="0" i="0" dirty="0">
                <a:solidFill>
                  <a:srgbClr val="1D1D1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природные явления – вьюга, снег, замерзание водоемов и северное сияние. 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75905AD-0D94-7571-ED3E-C46F3436C1E4}"/>
              </a:ext>
            </a:extLst>
          </p:cNvPr>
          <p:cNvSpPr txBox="1"/>
          <p:nvPr/>
        </p:nvSpPr>
        <p:spPr>
          <a:xfrm>
            <a:off x="1035729" y="3656086"/>
            <a:ext cx="1115627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0" i="0" dirty="0">
                <a:solidFill>
                  <a:srgbClr val="1D1D1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Сезонные изменения в живой природе: примеры и наблюдения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4A925CB-74EE-E518-2983-D1B8FC2F94BC}"/>
              </a:ext>
            </a:extLst>
          </p:cNvPr>
          <p:cNvSpPr txBox="1"/>
          <p:nvPr/>
        </p:nvSpPr>
        <p:spPr>
          <a:xfrm>
            <a:off x="1269508" y="4249418"/>
            <a:ext cx="10922492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0" i="0" dirty="0">
                <a:solidFill>
                  <a:srgbClr val="FFC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Осенью</a:t>
            </a:r>
            <a:r>
              <a:rPr lang="ru-RU" sz="2000" b="0" i="0" dirty="0">
                <a:solidFill>
                  <a:srgbClr val="1D1D1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птицы улетают на юг, некоторые виды животных впадают в спячку, деревья сбрасывают листву, человек собирает урожай, который вырос за лето. </a:t>
            </a:r>
          </a:p>
          <a:p>
            <a:r>
              <a:rPr lang="ru-RU" sz="2000" b="0" i="0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Зимой</a:t>
            </a:r>
            <a:r>
              <a:rPr lang="ru-RU" sz="2000" b="0" i="0" dirty="0">
                <a:solidFill>
                  <a:srgbClr val="1D1D1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выпадает снег, животные меняют окраску, а человек подбирает тёплую одежду, чтобы согреться. </a:t>
            </a:r>
          </a:p>
          <a:p>
            <a:r>
              <a:rPr lang="ru-RU" sz="2000" b="0" i="0" dirty="0">
                <a:solidFill>
                  <a:srgbClr val="92D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Весной</a:t>
            </a:r>
            <a:r>
              <a:rPr lang="ru-RU" sz="2000" b="0" i="0" dirty="0">
                <a:solidFill>
                  <a:srgbClr val="1D1D1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прилетают перелетные птицы, на деревьях распускаются почки, цветут растения, а животные выходят из спячки.  </a:t>
            </a:r>
          </a:p>
          <a:p>
            <a:r>
              <a:rPr lang="ru-RU" sz="2000" b="0" i="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Летом</a:t>
            </a:r>
            <a:r>
              <a:rPr lang="ru-RU" sz="2000" b="0" i="0" dirty="0">
                <a:solidFill>
                  <a:srgbClr val="1D1D1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появляются на свет детёныши зверей и животных, вырастают культуры (такие, как помидоры, арбузы, дыни, клубника и другие), а домашний скот даёт больше молока. </a:t>
            </a:r>
            <a:endParaRPr lang="ru-RU" sz="2000" dirty="0"/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014F817D-C6BA-D24A-EF9C-99E699CB1B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846"/>
            <a:ext cx="3719744" cy="3635683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A08F026-02F2-ED96-9471-4D59320BA6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847"/>
            <a:ext cx="3719744" cy="3635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29034"/>
      </p:ext>
    </p:extLst>
  </p:cSld>
  <p:clrMapOvr>
    <a:masterClrMapping/>
  </p:clrMapOvr>
  <p:transition spd="med">
    <p:pul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90B60C8-282A-A219-398E-3AE337FDF9AA}"/>
              </a:ext>
            </a:extLst>
          </p:cNvPr>
          <p:cNvSpPr txBox="1"/>
          <p:nvPr/>
        </p:nvSpPr>
        <p:spPr>
          <a:xfrm>
            <a:off x="1509203" y="501662"/>
            <a:ext cx="10670959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0" i="0" dirty="0">
                <a:solidFill>
                  <a:srgbClr val="1D1D1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Изменения, происходящие в живой природе, напрямую зависят от неживой. Например, зимой, когда выпадает снег и понижается температура воздуха, </a:t>
            </a:r>
            <a:r>
              <a:rPr lang="ru-RU" sz="2000" dirty="0">
                <a:solidFill>
                  <a:srgbClr val="1D1D1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медведи прячутся в берлогах и </a:t>
            </a:r>
            <a:r>
              <a:rPr lang="ru-RU" sz="2000" b="0" i="0" dirty="0">
                <a:solidFill>
                  <a:srgbClr val="1D1D1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впадают в спячку.  </a:t>
            </a:r>
          </a:p>
          <a:p>
            <a:r>
              <a:rPr lang="ru-RU" sz="2000" b="0" i="0" dirty="0">
                <a:solidFill>
                  <a:srgbClr val="1D1D1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природный объект видоизменяется в зависимости от сезона. Как изменяются в разные времена года, например, водные объекты? Осенью температура воды постепенно понижается и её поверхность покрывается коркой льда, зимой она твердеет и полностью превращается в лёд. Весной начинается оттепель и вода постепенно возвращается в прежнее состояние. </a:t>
            </a:r>
          </a:p>
          <a:p>
            <a:endParaRPr lang="ru-RU" sz="2000" b="0" i="0" dirty="0">
              <a:solidFill>
                <a:srgbClr val="1D1D1D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0" i="0" dirty="0">
                <a:solidFill>
                  <a:srgbClr val="1D1D1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течение лета и осени температура воды уменьшается приблизительно на 9 градусов. Например, воды Чёрного моря летом имеют комфортную для человека температуру (около 24-х градусов по Цельсию), а в конце осени она составляет 15 градусов. 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465429F-DD73-DEFA-FD97-8CF85ABB0862}"/>
              </a:ext>
            </a:extLst>
          </p:cNvPr>
          <p:cNvSpPr txBox="1"/>
          <p:nvPr/>
        </p:nvSpPr>
        <p:spPr>
          <a:xfrm>
            <a:off x="2947387" y="0"/>
            <a:ext cx="741951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0" i="0" dirty="0">
                <a:solidFill>
                  <a:srgbClr val="1D1D1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Сезонные изменения в неживой природе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990F644-7562-F63E-8DFF-2619A244E6FC}"/>
              </a:ext>
            </a:extLst>
          </p:cNvPr>
          <p:cNvSpPr txBox="1"/>
          <p:nvPr/>
        </p:nvSpPr>
        <p:spPr>
          <a:xfrm>
            <a:off x="2947387" y="3831604"/>
            <a:ext cx="797214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0" i="0" dirty="0">
                <a:solidFill>
                  <a:srgbClr val="1D1D1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Сезонные явления в растительном мире 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D6FD243-E912-82D1-C0F8-91C45184C907}"/>
              </a:ext>
            </a:extLst>
          </p:cNvPr>
          <p:cNvSpPr txBox="1"/>
          <p:nvPr/>
        </p:nvSpPr>
        <p:spPr>
          <a:xfrm>
            <a:off x="186431" y="4303455"/>
            <a:ext cx="1199373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0" i="0" dirty="0">
                <a:solidFill>
                  <a:srgbClr val="1D1D1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Заметнее всего проявляются именно сезонные изменения, происходящие с деревьями. Зимой мы наблюдаем чёрные голые деревья, покрытые инеем и снегом, весной – распускающиеся почки и розовые цветы на них, летом – плоды, а осенью – разноцветную листву. 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4054196"/>
      </p:ext>
    </p:extLst>
  </p:cSld>
  <p:clrMapOvr>
    <a:masterClrMapping/>
  </p:clrMapOvr>
  <p:transition spd="med">
    <p:pull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1280DE0-0F95-98FA-B7A0-3A3D3733F406}"/>
              </a:ext>
            </a:extLst>
          </p:cNvPr>
          <p:cNvSpPr txBox="1"/>
          <p:nvPr/>
        </p:nvSpPr>
        <p:spPr>
          <a:xfrm>
            <a:off x="4403324" y="132741"/>
            <a:ext cx="686021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0" i="0" dirty="0">
                <a:solidFill>
                  <a:srgbClr val="1D1D1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Сезонные явления в животном мире 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A6F4EDB-64D1-017C-BC49-7989189D90A0}"/>
              </a:ext>
            </a:extLst>
          </p:cNvPr>
          <p:cNvSpPr txBox="1"/>
          <p:nvPr/>
        </p:nvSpPr>
        <p:spPr>
          <a:xfrm>
            <a:off x="3311371" y="735271"/>
            <a:ext cx="8871751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0" i="0" dirty="0">
                <a:solidFill>
                  <a:srgbClr val="FFC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Осень </a:t>
            </a:r>
            <a:r>
              <a:rPr lang="ru-RU" sz="2000" b="0" i="0" dirty="0">
                <a:solidFill>
                  <a:srgbClr val="1D1D1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– это подготовка животных к холодам. Подобно человеку, который запасает урожай, собранный летом, для зимы, многие лесные жители роют норы, несут в них ягоды, орехи, шишки и зерна. Такими животными являются белки, кроты, мыши, крысы и другие грызуны. 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4BEE886-0439-8984-BFF6-E693F9FDFDFE}"/>
              </a:ext>
            </a:extLst>
          </p:cNvPr>
          <p:cNvSpPr txBox="1"/>
          <p:nvPr/>
        </p:nvSpPr>
        <p:spPr>
          <a:xfrm>
            <a:off x="3311370" y="2692263"/>
            <a:ext cx="8871751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0" i="0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Зимой</a:t>
            </a:r>
            <a:r>
              <a:rPr lang="ru-RU" sz="2000" b="0" i="0" dirty="0">
                <a:solidFill>
                  <a:srgbClr val="1D1D1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животные прячутся под слоем опавших листьев или толстой коркой снега и засыпают до весны. Те, кто не способен на спячку (например, птицы), летят в тёплые края или остаются на родных землях, собираясь в стаи и кормятся осенними запасами. 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B8F9972-45A5-6530-7874-4AC784321ED4}"/>
              </a:ext>
            </a:extLst>
          </p:cNvPr>
          <p:cNvSpPr txBox="1"/>
          <p:nvPr/>
        </p:nvSpPr>
        <p:spPr>
          <a:xfrm>
            <a:off x="3311370" y="4856085"/>
            <a:ext cx="8871751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0" i="0" dirty="0">
                <a:solidFill>
                  <a:srgbClr val="92D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Весна</a:t>
            </a:r>
            <a:r>
              <a:rPr lang="ru-RU" sz="2000" b="0" i="0" dirty="0">
                <a:solidFill>
                  <a:srgbClr val="1D1D1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000" b="0" i="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лето</a:t>
            </a:r>
            <a:r>
              <a:rPr lang="ru-RU" sz="2000" b="0" i="0" dirty="0">
                <a:solidFill>
                  <a:srgbClr val="1D1D1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– самый активный период для зверей и животных. В это время они дают потомство, питаются свежими фруктами, ягодами и листьями, зайцы меняют шубу с серой или белой на бурую, а белки – на рыжую. У многих из животных начинается линька, они «сбрасывают» старую шерсть, вместо которой вырастает новая. 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AutoShape 2" descr="24gfdfg">
            <a:extLst>
              <a:ext uri="{FF2B5EF4-FFF2-40B4-BE49-F238E27FC236}">
                <a16:creationId xmlns:a16="http://schemas.microsoft.com/office/drawing/2014/main" id="{706D7452-21C5-0ADA-3C74-A3E22F254A2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7A2BC381-7AEB-9D31-4C67-875983D5EA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78" y="4856085"/>
            <a:ext cx="3213716" cy="2001915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D38C983-271B-864D-86CE-5ADE05B320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8" y="2446576"/>
            <a:ext cx="3222594" cy="2409509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BD8B732E-ECBD-FAE6-5993-AAAD566970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"/>
            <a:ext cx="3231472" cy="2446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033994"/>
      </p:ext>
    </p:extLst>
  </p:cSld>
  <p:clrMapOvr>
    <a:masterClrMapping/>
  </p:clrMapOvr>
  <p:transition spd="med">
    <p:pull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62ECF4-659C-770D-C307-6127CCF1A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9142" y="369223"/>
            <a:ext cx="10058400" cy="1361923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месяцев в году?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8BECED57-0E0F-A872-E7F5-4D2826EBBB1F}"/>
              </a:ext>
            </a:extLst>
          </p:cNvPr>
          <p:cNvSpPr/>
          <p:nvPr/>
        </p:nvSpPr>
        <p:spPr>
          <a:xfrm>
            <a:off x="1722267" y="1731146"/>
            <a:ext cx="2547891" cy="2139517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1" i="0" u="none" strike="noStrike" kern="1200" cap="none" spc="0" normalizeH="0" baseline="0" noProof="0" dirty="0">
                <a:ln w="22225">
                  <a:solidFill>
                    <a:srgbClr val="9B2D1F"/>
                  </a:solidFill>
                  <a:prstDash val="solid"/>
                </a:ln>
                <a:solidFill>
                  <a:srgbClr val="9B2D1F">
                    <a:lumMod val="40000"/>
                    <a:lumOff val="6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8" name="Ромб 7">
            <a:extLst>
              <a:ext uri="{FF2B5EF4-FFF2-40B4-BE49-F238E27FC236}">
                <a16:creationId xmlns:a16="http://schemas.microsoft.com/office/drawing/2014/main" id="{9B436BDF-04D7-D1B6-42EC-7008D8DD7AC2}"/>
              </a:ext>
            </a:extLst>
          </p:cNvPr>
          <p:cNvSpPr/>
          <p:nvPr/>
        </p:nvSpPr>
        <p:spPr>
          <a:xfrm>
            <a:off x="1722267" y="4128117"/>
            <a:ext cx="2467993" cy="2547891"/>
          </a:xfrm>
          <a:prstGeom prst="diamond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9" name="Равнобедренный треугольник 8">
            <a:extLst>
              <a:ext uri="{FF2B5EF4-FFF2-40B4-BE49-F238E27FC236}">
                <a16:creationId xmlns:a16="http://schemas.microsoft.com/office/drawing/2014/main" id="{AD302253-8C57-2D72-CABF-7F920EC2E6A2}"/>
              </a:ext>
            </a:extLst>
          </p:cNvPr>
          <p:cNvSpPr/>
          <p:nvPr/>
        </p:nvSpPr>
        <p:spPr>
          <a:xfrm>
            <a:off x="6667130" y="1736382"/>
            <a:ext cx="3950563" cy="1984159"/>
          </a:xfrm>
          <a:prstGeom prst="triangl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1" i="0" u="none" strike="noStrike" kern="1200" cap="none" spc="0" normalizeH="0" baseline="0" noProof="0" dirty="0">
                <a:ln w="12700">
                  <a:solidFill>
                    <a:srgbClr val="D34817"/>
                  </a:solidFill>
                  <a:prstDash val="solid"/>
                </a:ln>
                <a:pattFill prst="pct50">
                  <a:fgClr>
                    <a:srgbClr val="D34817"/>
                  </a:fgClr>
                  <a:bgClr>
                    <a:srgbClr val="D34817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D34817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0" name="Звезда: 5 точек 9">
            <a:extLst>
              <a:ext uri="{FF2B5EF4-FFF2-40B4-BE49-F238E27FC236}">
                <a16:creationId xmlns:a16="http://schemas.microsoft.com/office/drawing/2014/main" id="{7E306EC9-FE22-77F7-EE4A-A734D2E5EB29}"/>
              </a:ext>
            </a:extLst>
          </p:cNvPr>
          <p:cNvSpPr/>
          <p:nvPr/>
        </p:nvSpPr>
        <p:spPr>
          <a:xfrm>
            <a:off x="6569477" y="3959441"/>
            <a:ext cx="4341180" cy="2716567"/>
          </a:xfrm>
          <a:prstGeom prst="star5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1" i="0" u="none" strike="noStrike" kern="1200" cap="none" spc="0" normalizeH="0" baseline="0" noProof="0" dirty="0">
                <a:ln w="10160">
                  <a:solidFill>
                    <a:srgbClr val="91848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355236054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D5166E-02AF-059D-0DFE-A25F4B0292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всего времен года?</a:t>
            </a: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B832AC35-CDE6-CE5A-5D7F-2A0F4AA06E87}"/>
              </a:ext>
            </a:extLst>
          </p:cNvPr>
          <p:cNvSpPr/>
          <p:nvPr/>
        </p:nvSpPr>
        <p:spPr>
          <a:xfrm>
            <a:off x="319596" y="2093976"/>
            <a:ext cx="3604334" cy="3534467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1" i="0" u="none" strike="noStrike" kern="1200" cap="none" spc="0" normalizeH="0" baseline="0" noProof="0" dirty="0">
                <a:ln w="12700">
                  <a:solidFill>
                    <a:srgbClr val="D34817"/>
                  </a:solidFill>
                  <a:prstDash val="solid"/>
                </a:ln>
                <a:pattFill prst="pct50">
                  <a:fgClr>
                    <a:srgbClr val="D34817"/>
                  </a:fgClr>
                  <a:bgClr>
                    <a:srgbClr val="D34817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D34817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5" name="Звезда: 5 точек 4">
            <a:extLst>
              <a:ext uri="{FF2B5EF4-FFF2-40B4-BE49-F238E27FC236}">
                <a16:creationId xmlns:a16="http://schemas.microsoft.com/office/drawing/2014/main" id="{37FEE55F-5A87-8161-EF82-43C44A9EC8DB}"/>
              </a:ext>
            </a:extLst>
          </p:cNvPr>
          <p:cNvSpPr/>
          <p:nvPr/>
        </p:nvSpPr>
        <p:spPr>
          <a:xfrm>
            <a:off x="4003830" y="1837679"/>
            <a:ext cx="3537664" cy="3488923"/>
          </a:xfrm>
          <a:prstGeom prst="star5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1" i="0" u="none" strike="noStrike" kern="1200" cap="none" spc="0" normalizeH="0" baseline="0" noProof="0" dirty="0">
                <a:ln w="10160">
                  <a:solidFill>
                    <a:srgbClr val="91848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6" name="Ромб 5">
            <a:extLst>
              <a:ext uri="{FF2B5EF4-FFF2-40B4-BE49-F238E27FC236}">
                <a16:creationId xmlns:a16="http://schemas.microsoft.com/office/drawing/2014/main" id="{865E6389-B90E-3071-A59C-A6039F66532D}"/>
              </a:ext>
            </a:extLst>
          </p:cNvPr>
          <p:cNvSpPr/>
          <p:nvPr/>
        </p:nvSpPr>
        <p:spPr>
          <a:xfrm>
            <a:off x="7767963" y="2093976"/>
            <a:ext cx="3258103" cy="3232626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1" i="0" u="none" strike="noStrike" kern="1200" cap="none" spc="0" normalizeH="0" baseline="0" noProof="0" dirty="0">
                <a:ln w="12700">
                  <a:solidFill>
                    <a:srgbClr val="696464">
                      <a:lumMod val="75000"/>
                    </a:srgbClr>
                  </a:solidFill>
                  <a:prstDash val="solid"/>
                </a:ln>
                <a:pattFill prst="dkUpDiag">
                  <a:fgClr>
                    <a:srgbClr val="696464"/>
                  </a:fgClr>
                  <a:bgClr>
                    <a:srgbClr val="696464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696464">
                      <a:lumMod val="75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77977727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1DAAEF-B536-0295-9356-1F537E85F3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месяцы года начинают и заканчивают календарный год?</a:t>
            </a:r>
          </a:p>
        </p:txBody>
      </p:sp>
      <p:sp>
        <p:nvSpPr>
          <p:cNvPr id="4" name="Стрелка: вправо 3">
            <a:extLst>
              <a:ext uri="{FF2B5EF4-FFF2-40B4-BE49-F238E27FC236}">
                <a16:creationId xmlns:a16="http://schemas.microsoft.com/office/drawing/2014/main" id="{ACE82E09-EB1E-D1D1-90C2-4ED600959D76}"/>
              </a:ext>
            </a:extLst>
          </p:cNvPr>
          <p:cNvSpPr/>
          <p:nvPr/>
        </p:nvSpPr>
        <p:spPr>
          <a:xfrm>
            <a:off x="1069847" y="1882066"/>
            <a:ext cx="4292265" cy="2263805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Декабрь, Январь </a:t>
            </a:r>
          </a:p>
        </p:txBody>
      </p:sp>
      <p:sp>
        <p:nvSpPr>
          <p:cNvPr id="5" name="Стрелка: вправо 4">
            <a:extLst>
              <a:ext uri="{FF2B5EF4-FFF2-40B4-BE49-F238E27FC236}">
                <a16:creationId xmlns:a16="http://schemas.microsoft.com/office/drawing/2014/main" id="{1E3FEBDB-698E-AC53-3BDF-E990CE429C27}"/>
              </a:ext>
            </a:extLst>
          </p:cNvPr>
          <p:cNvSpPr/>
          <p:nvPr/>
        </p:nvSpPr>
        <p:spPr>
          <a:xfrm>
            <a:off x="1101007" y="4279037"/>
            <a:ext cx="4261106" cy="226380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Декабрь, Февраль</a:t>
            </a:r>
          </a:p>
        </p:txBody>
      </p:sp>
      <p:sp>
        <p:nvSpPr>
          <p:cNvPr id="6" name="Стрелка: влево 5">
            <a:extLst>
              <a:ext uri="{FF2B5EF4-FFF2-40B4-BE49-F238E27FC236}">
                <a16:creationId xmlns:a16="http://schemas.microsoft.com/office/drawing/2014/main" id="{B35BE8A7-EEBC-D579-CF70-4686864A3A94}"/>
              </a:ext>
            </a:extLst>
          </p:cNvPr>
          <p:cNvSpPr/>
          <p:nvPr/>
        </p:nvSpPr>
        <p:spPr>
          <a:xfrm>
            <a:off x="6289742" y="2960702"/>
            <a:ext cx="4801251" cy="237033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 w="10160">
                  <a:solidFill>
                    <a:srgbClr val="91848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Январь, Декабрь</a:t>
            </a:r>
          </a:p>
        </p:txBody>
      </p:sp>
    </p:spTree>
    <p:extLst>
      <p:ext uri="{BB962C8B-B14F-4D97-AF65-F5344CB8AC3E}">
        <p14:creationId xmlns:p14="http://schemas.microsoft.com/office/powerpoint/2010/main" val="107530027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89FA59-F999-E267-8AB4-713DC299C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месяцев длится каждое время года?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617CA83-5B9C-A880-314C-BE81FD3BF792}"/>
              </a:ext>
            </a:extLst>
          </p:cNvPr>
          <p:cNvSpPr/>
          <p:nvPr/>
        </p:nvSpPr>
        <p:spPr>
          <a:xfrm>
            <a:off x="1260629" y="3879542"/>
            <a:ext cx="1402672" cy="133608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5" name="Крест 4">
            <a:extLst>
              <a:ext uri="{FF2B5EF4-FFF2-40B4-BE49-F238E27FC236}">
                <a16:creationId xmlns:a16="http://schemas.microsoft.com/office/drawing/2014/main" id="{524680F0-37AE-83E1-CA05-6201DD6F9816}"/>
              </a:ext>
            </a:extLst>
          </p:cNvPr>
          <p:cNvSpPr/>
          <p:nvPr/>
        </p:nvSpPr>
        <p:spPr>
          <a:xfrm>
            <a:off x="4350058" y="3051699"/>
            <a:ext cx="1935332" cy="1609344"/>
          </a:xfrm>
          <a:prstGeom prst="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E6423D0-F964-8C43-536D-C9ED5F324167}"/>
              </a:ext>
            </a:extLst>
          </p:cNvPr>
          <p:cNvSpPr/>
          <p:nvPr/>
        </p:nvSpPr>
        <p:spPr>
          <a:xfrm>
            <a:off x="7359588" y="2754297"/>
            <a:ext cx="2831977" cy="169341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5362944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0AAA43D-BF09-E6DF-4343-ACD4AB29E0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5021" y="3379795"/>
            <a:ext cx="2999173" cy="342250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C4D29F-6EC8-80F7-501B-B0B36C4CCA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11770"/>
            <a:ext cx="10058400" cy="117549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ПЕРЕЧИСЛИ ВРЕМЕНА ГОДА ПО ПОРЯДКУ</a:t>
            </a:r>
          </a:p>
        </p:txBody>
      </p:sp>
      <p:sp>
        <p:nvSpPr>
          <p:cNvPr id="4" name="Выноска: счетверенная стрелка 3">
            <a:extLst>
              <a:ext uri="{FF2B5EF4-FFF2-40B4-BE49-F238E27FC236}">
                <a16:creationId xmlns:a16="http://schemas.microsoft.com/office/drawing/2014/main" id="{60ECB8D8-A239-64A4-F09B-21AF7F29E05D}"/>
              </a:ext>
            </a:extLst>
          </p:cNvPr>
          <p:cNvSpPr/>
          <p:nvPr/>
        </p:nvSpPr>
        <p:spPr>
          <a:xfrm>
            <a:off x="1015013" y="843379"/>
            <a:ext cx="5069150" cy="3000652"/>
          </a:xfrm>
          <a:prstGeom prst="quadArrowCallou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ЗИМА</a:t>
            </a:r>
          </a:p>
        </p:txBody>
      </p:sp>
      <p:sp>
        <p:nvSpPr>
          <p:cNvPr id="6" name="Солнце 5">
            <a:extLst>
              <a:ext uri="{FF2B5EF4-FFF2-40B4-BE49-F238E27FC236}">
                <a16:creationId xmlns:a16="http://schemas.microsoft.com/office/drawing/2014/main" id="{6EB6812F-EEF0-3235-ED4D-B4B6379DEE57}"/>
              </a:ext>
            </a:extLst>
          </p:cNvPr>
          <p:cNvSpPr/>
          <p:nvPr/>
        </p:nvSpPr>
        <p:spPr>
          <a:xfrm>
            <a:off x="59057" y="3555579"/>
            <a:ext cx="6199700" cy="3190651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ЛЕТО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39C60CB4-E8B3-540F-32FD-725A0E00AC1A}"/>
              </a:ext>
            </a:extLst>
          </p:cNvPr>
          <p:cNvSpPr/>
          <p:nvPr/>
        </p:nvSpPr>
        <p:spPr>
          <a:xfrm>
            <a:off x="7173157" y="843380"/>
            <a:ext cx="3952043" cy="2536415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0" i="0" u="none" strike="noStrike" kern="120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ВЕСНА</a:t>
            </a:r>
          </a:p>
        </p:txBody>
      </p:sp>
      <p:sp>
        <p:nvSpPr>
          <p:cNvPr id="9" name="Капля 8">
            <a:extLst>
              <a:ext uri="{FF2B5EF4-FFF2-40B4-BE49-F238E27FC236}">
                <a16:creationId xmlns:a16="http://schemas.microsoft.com/office/drawing/2014/main" id="{BC4C5C54-42FA-9199-870A-C16AA649E048}"/>
              </a:ext>
            </a:extLst>
          </p:cNvPr>
          <p:cNvSpPr/>
          <p:nvPr/>
        </p:nvSpPr>
        <p:spPr>
          <a:xfrm rot="-960000">
            <a:off x="5854465" y="4504370"/>
            <a:ext cx="3995668" cy="2173491"/>
          </a:xfrm>
          <a:prstGeom prst="teardrop">
            <a:avLst>
              <a:gd name="adj" fmla="val 10821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ОСЕНЬ</a:t>
            </a:r>
          </a:p>
        </p:txBody>
      </p:sp>
    </p:spTree>
    <p:extLst>
      <p:ext uri="{BB962C8B-B14F-4D97-AF65-F5344CB8AC3E}">
        <p14:creationId xmlns:p14="http://schemas.microsoft.com/office/powerpoint/2010/main" val="1068611051"/>
      </p:ext>
    </p:extLst>
  </p:cSld>
  <p:clrMapOvr>
    <a:masterClrMapping/>
  </p:clrMapOvr>
  <p:transition spd="med">
    <p:pull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86923D-1ECE-CA03-E483-328114E88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132058"/>
            <a:ext cx="10329080" cy="862241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МЕСЯЦА ВХОДЯТ В ЭТИ ВРЕМЕНА ГОДА?</a:t>
            </a:r>
          </a:p>
        </p:txBody>
      </p:sp>
      <p:sp>
        <p:nvSpPr>
          <p:cNvPr id="4" name="Выноска: счетверенная стрелка 3">
            <a:extLst>
              <a:ext uri="{FF2B5EF4-FFF2-40B4-BE49-F238E27FC236}">
                <a16:creationId xmlns:a16="http://schemas.microsoft.com/office/drawing/2014/main" id="{D0A09B2D-4F6A-4AA5-8EEB-1FFBAFD86897}"/>
              </a:ext>
            </a:extLst>
          </p:cNvPr>
          <p:cNvSpPr/>
          <p:nvPr/>
        </p:nvSpPr>
        <p:spPr>
          <a:xfrm>
            <a:off x="290004" y="587036"/>
            <a:ext cx="3515557" cy="2965142"/>
          </a:xfrm>
          <a:prstGeom prst="quadArrowCallou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ЗИМА: ДЕКАБРЬ ЯНВАРЬ ФЕВРАЛЬ</a:t>
            </a:r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26F6A403-F6A9-FB56-504C-D5E92BFD24A8}"/>
              </a:ext>
            </a:extLst>
          </p:cNvPr>
          <p:cNvSpPr/>
          <p:nvPr/>
        </p:nvSpPr>
        <p:spPr>
          <a:xfrm>
            <a:off x="3928521" y="994299"/>
            <a:ext cx="2941467" cy="2334827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ВЕСНА: МАРТ АПРЕЛЬ МАЙ </a:t>
            </a:r>
          </a:p>
        </p:txBody>
      </p:sp>
      <p:sp>
        <p:nvSpPr>
          <p:cNvPr id="6" name="Солнце 5">
            <a:extLst>
              <a:ext uri="{FF2B5EF4-FFF2-40B4-BE49-F238E27FC236}">
                <a16:creationId xmlns:a16="http://schemas.microsoft.com/office/drawing/2014/main" id="{D5BE54E9-5CEC-D32A-1615-D787EF2087D1}"/>
              </a:ext>
            </a:extLst>
          </p:cNvPr>
          <p:cNvSpPr/>
          <p:nvPr/>
        </p:nvSpPr>
        <p:spPr>
          <a:xfrm>
            <a:off x="166086" y="3429000"/>
            <a:ext cx="4210975" cy="325422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ЛЕТО: ИЮНЬ ИЮЛЬ АВГУСТ</a:t>
            </a:r>
          </a:p>
        </p:txBody>
      </p:sp>
      <p:sp>
        <p:nvSpPr>
          <p:cNvPr id="8" name="Капля 7">
            <a:extLst>
              <a:ext uri="{FF2B5EF4-FFF2-40B4-BE49-F238E27FC236}">
                <a16:creationId xmlns:a16="http://schemas.microsoft.com/office/drawing/2014/main" id="{D76035E0-C32A-F349-C5C2-AB21F4ABAB6C}"/>
              </a:ext>
            </a:extLst>
          </p:cNvPr>
          <p:cNvSpPr/>
          <p:nvPr/>
        </p:nvSpPr>
        <p:spPr>
          <a:xfrm>
            <a:off x="4688888" y="3785492"/>
            <a:ext cx="3256627" cy="2541235"/>
          </a:xfrm>
          <a:prstGeom prst="teardrop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ОСЕНЬ: СЕНТЯБРЬ ОКТЯБРЬ НОЯБРЬ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287AAEE-3C30-5C49-D953-54F2C70A5E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8680" y="994299"/>
            <a:ext cx="4037858" cy="5790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189414"/>
      </p:ext>
    </p:extLst>
  </p:cSld>
  <p:clrMapOvr>
    <a:masterClrMapping/>
  </p:clrMapOvr>
  <p:transition spd="med">
    <p:pull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7BD4A8-0064-40EC-A782-DA43F5A35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512063"/>
            <a:ext cx="10058400" cy="113918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КАКОМ МЕСЯЦЕ У ТЕБЯ ДЕНЬ РОЖДЕНИЯ?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AD0CD837-4283-1259-39F2-87788C2A4F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44" y="1651246"/>
            <a:ext cx="5486399" cy="5206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EBA9198-202F-4515-47F8-FA0283CC1D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8645" y="1651245"/>
            <a:ext cx="6661209" cy="5206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706231"/>
      </p:ext>
    </p:extLst>
  </p:cSld>
  <p:clrMapOvr>
    <a:masterClrMapping/>
  </p:clrMapOvr>
  <p:transition spd="med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C7D5407-9A92-C700-3037-32E278BD1FBB}"/>
              </a:ext>
            </a:extLst>
          </p:cNvPr>
          <p:cNvSpPr txBox="1"/>
          <p:nvPr/>
        </p:nvSpPr>
        <p:spPr>
          <a:xfrm>
            <a:off x="1553594" y="474345"/>
            <a:ext cx="5495276" cy="65248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Отгадайте загадку,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kumimoji="0" lang="ru-RU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огда</a:t>
            </a: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это бывает.</a:t>
            </a:r>
            <a:b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Четыре раза в год они</a:t>
            </a:r>
            <a:b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Земли наряд меняют пестрый,</a:t>
            </a:r>
            <a:b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Бегут, бегут за днями дни,</a:t>
            </a:r>
            <a:b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Приходят и уходят сестры.</a:t>
            </a:r>
            <a:b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DC6A1BA-BE4A-9BF2-EB93-0AD7485656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870" y="625552"/>
            <a:ext cx="4882718" cy="492710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128AFD2-B3B2-D62A-8202-F4509D912941}"/>
              </a:ext>
            </a:extLst>
          </p:cNvPr>
          <p:cNvSpPr txBox="1"/>
          <p:nvPr/>
        </p:nvSpPr>
        <p:spPr>
          <a:xfrm>
            <a:off x="7048870" y="5699102"/>
            <a:ext cx="488271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ВРЕМЕНА</a:t>
            </a:r>
            <a:r>
              <a:rPr kumimoji="0" lang="ru-RU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4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ГОДА</a:t>
            </a:r>
          </a:p>
        </p:txBody>
      </p:sp>
    </p:spTree>
    <p:extLst>
      <p:ext uri="{BB962C8B-B14F-4D97-AF65-F5344CB8AC3E}">
        <p14:creationId xmlns:p14="http://schemas.microsoft.com/office/powerpoint/2010/main" val="378539970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3222EEF-6442-B49A-3612-66DDB3C15393}"/>
              </a:ext>
            </a:extLst>
          </p:cNvPr>
          <p:cNvSpPr txBox="1"/>
          <p:nvPr/>
        </p:nvSpPr>
        <p:spPr>
          <a:xfrm>
            <a:off x="4550913" y="1332604"/>
            <a:ext cx="251904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Дел у меня немало –</a:t>
            </a:r>
            <a:b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белым одеялом</a:t>
            </a:r>
            <a:b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Всю землю укрываю,</a:t>
            </a:r>
            <a:b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лед реки убираю,</a:t>
            </a:r>
            <a:b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Белю поля, дома...</a:t>
            </a:r>
            <a:b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Зовут меня ...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Двойная волна 5">
            <a:extLst>
              <a:ext uri="{FF2B5EF4-FFF2-40B4-BE49-F238E27FC236}">
                <a16:creationId xmlns:a16="http://schemas.microsoft.com/office/drawing/2014/main" id="{10996DB7-253E-A4E8-D42A-F20C76BA2D55}"/>
              </a:ext>
            </a:extLst>
          </p:cNvPr>
          <p:cNvSpPr/>
          <p:nvPr/>
        </p:nvSpPr>
        <p:spPr>
          <a:xfrm>
            <a:off x="266331" y="56370"/>
            <a:ext cx="11373035" cy="1242873"/>
          </a:xfrm>
          <a:prstGeom prst="doubleWav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Отгадайте</a:t>
            </a:r>
            <a:r>
              <a:rPr kumimoji="0" lang="ru-RU" sz="4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sz="48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загадки</a:t>
            </a:r>
            <a:r>
              <a:rPr kumimoji="0" lang="ru-RU" sz="4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«</a:t>
            </a:r>
            <a:r>
              <a:rPr kumimoji="0" lang="ru-RU" sz="48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Когда</a:t>
            </a:r>
            <a:r>
              <a:rPr kumimoji="0" lang="ru-RU" sz="4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sz="4800" b="0" i="0" u="none" strike="noStrike" kern="120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</a:t>
            </a:r>
            <a:r>
              <a:rPr kumimoji="0" lang="ru-RU" sz="4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sz="48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бывает</a:t>
            </a:r>
            <a:r>
              <a:rPr kumimoji="0" lang="ru-RU" sz="4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».</a:t>
            </a: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8" name="Выноска: счетверенная стрелка 7">
            <a:extLst>
              <a:ext uri="{FF2B5EF4-FFF2-40B4-BE49-F238E27FC236}">
                <a16:creationId xmlns:a16="http://schemas.microsoft.com/office/drawing/2014/main" id="{E15DDF22-199E-4BC3-E623-00BE226D62EE}"/>
              </a:ext>
            </a:extLst>
          </p:cNvPr>
          <p:cNvSpPr/>
          <p:nvPr/>
        </p:nvSpPr>
        <p:spPr>
          <a:xfrm>
            <a:off x="4550913" y="3198065"/>
            <a:ext cx="1961965" cy="1242873"/>
          </a:xfrm>
          <a:prstGeom prst="quadArrowCallou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ЗИМА</a:t>
            </a:r>
          </a:p>
        </p:txBody>
      </p:sp>
      <p:sp>
        <p:nvSpPr>
          <p:cNvPr id="9" name="Двойная волна 8">
            <a:extLst>
              <a:ext uri="{FF2B5EF4-FFF2-40B4-BE49-F238E27FC236}">
                <a16:creationId xmlns:a16="http://schemas.microsoft.com/office/drawing/2014/main" id="{4CAD3395-4535-AC1D-BDB4-A15C7C8649C6}"/>
              </a:ext>
            </a:extLst>
          </p:cNvPr>
          <p:cNvSpPr/>
          <p:nvPr/>
        </p:nvSpPr>
        <p:spPr>
          <a:xfrm>
            <a:off x="266331" y="1482571"/>
            <a:ext cx="4136994" cy="2476870"/>
          </a:xfrm>
          <a:prstGeom prst="doubleWav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КАЖДЫЙ ГОД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ГОСТЕЙ ЖДЕТ: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ОДИН СЕДОЙ,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ДРУГОЙ МОЛОДОЙ,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ТРЕТИЙ СКАЧЕТ,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ЧЕТВЕРТЫЙ ПЛАЧЕТ.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2D66E18-1199-9F08-B7AC-70064D172F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187" y="3959440"/>
            <a:ext cx="4136994" cy="289855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85F5318-6F56-1697-1A2E-5014BF6452A2}"/>
              </a:ext>
            </a:extLst>
          </p:cNvPr>
          <p:cNvSpPr txBox="1"/>
          <p:nvPr/>
        </p:nvSpPr>
        <p:spPr>
          <a:xfrm>
            <a:off x="4484329" y="4464051"/>
            <a:ext cx="251904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раскрываю почки,</a:t>
            </a:r>
            <a:b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зеленые листочки</a:t>
            </a:r>
            <a:b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Деревья одеваю,</a:t>
            </a:r>
            <a:b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Посевы поливаю,</a:t>
            </a:r>
            <a:b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Движения полна,</a:t>
            </a:r>
            <a:b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Зовут меня ...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92D05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6CFEF47-2B79-91F6-AB4E-CB7DE758612D}"/>
              </a:ext>
            </a:extLst>
          </p:cNvPr>
          <p:cNvSpPr txBox="1"/>
          <p:nvPr/>
        </p:nvSpPr>
        <p:spPr>
          <a:xfrm>
            <a:off x="7581530" y="4140812"/>
            <a:ext cx="3073345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соткано из зноя,</a:t>
            </a:r>
            <a:b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Несу тепло с собою.</a:t>
            </a:r>
            <a:b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реки согреваю.</a:t>
            </a:r>
            <a:b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Купайтесь! Приглашаю.</a:t>
            </a:r>
            <a:b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любите за это</a:t>
            </a:r>
            <a:b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 все меня. Я ...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B68BF14-99D2-6157-CF1D-71D0E4D45ED8}"/>
              </a:ext>
            </a:extLst>
          </p:cNvPr>
          <p:cNvSpPr txBox="1"/>
          <p:nvPr/>
        </p:nvSpPr>
        <p:spPr>
          <a:xfrm>
            <a:off x="7279685" y="1257681"/>
            <a:ext cx="2628898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«Несу я урожаи,</a:t>
            </a:r>
            <a:b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Поля вновь засеваю,</a:t>
            </a:r>
            <a:b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Птиц к югу отправляю,</a:t>
            </a:r>
            <a:b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Деревья раздеваю.</a:t>
            </a:r>
            <a:b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 не касаюсь сосен</a:t>
            </a:r>
            <a:b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елочек. Я ...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252E9903-2D25-CC1D-6C70-D4D257989D51}"/>
              </a:ext>
            </a:extLst>
          </p:cNvPr>
          <p:cNvSpPr/>
          <p:nvPr/>
        </p:nvSpPr>
        <p:spPr>
          <a:xfrm>
            <a:off x="6096000" y="6042741"/>
            <a:ext cx="1485530" cy="720603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ВЕСНА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92D050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18" name="Капля 17">
            <a:extLst>
              <a:ext uri="{FF2B5EF4-FFF2-40B4-BE49-F238E27FC236}">
                <a16:creationId xmlns:a16="http://schemas.microsoft.com/office/drawing/2014/main" id="{3F961EFC-C69E-2D9C-DD7A-D80968BD1250}"/>
              </a:ext>
            </a:extLst>
          </p:cNvPr>
          <p:cNvSpPr/>
          <p:nvPr/>
        </p:nvSpPr>
        <p:spPr>
          <a:xfrm>
            <a:off x="9538039" y="2905101"/>
            <a:ext cx="1536673" cy="914400"/>
          </a:xfrm>
          <a:prstGeom prst="teardrop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ОСЕНЬ</a:t>
            </a:r>
          </a:p>
        </p:txBody>
      </p:sp>
      <p:sp>
        <p:nvSpPr>
          <p:cNvPr id="19" name="Солнце 18">
            <a:extLst>
              <a:ext uri="{FF2B5EF4-FFF2-40B4-BE49-F238E27FC236}">
                <a16:creationId xmlns:a16="http://schemas.microsoft.com/office/drawing/2014/main" id="{0BB748D4-C0D2-E449-0A7A-FAB10C569C6B}"/>
              </a:ext>
            </a:extLst>
          </p:cNvPr>
          <p:cNvSpPr/>
          <p:nvPr/>
        </p:nvSpPr>
        <p:spPr>
          <a:xfrm>
            <a:off x="9090734" y="5600319"/>
            <a:ext cx="2423603" cy="1201311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ЛЕТО</a:t>
            </a:r>
          </a:p>
        </p:txBody>
      </p:sp>
    </p:spTree>
    <p:extLst>
      <p:ext uri="{BB962C8B-B14F-4D97-AF65-F5344CB8AC3E}">
        <p14:creationId xmlns:p14="http://schemas.microsoft.com/office/powerpoint/2010/main" val="3842752778"/>
      </p:ext>
    </p:extLst>
  </p:cSld>
  <p:clrMapOvr>
    <a:masterClrMapping/>
  </p:clrMapOvr>
  <p:transition spd="med">
    <p:pull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олна 3">
            <a:extLst>
              <a:ext uri="{FF2B5EF4-FFF2-40B4-BE49-F238E27FC236}">
                <a16:creationId xmlns:a16="http://schemas.microsoft.com/office/drawing/2014/main" id="{60959AB8-A49D-F2B4-BC91-232EB76F75E9}"/>
              </a:ext>
            </a:extLst>
          </p:cNvPr>
          <p:cNvSpPr/>
          <p:nvPr/>
        </p:nvSpPr>
        <p:spPr>
          <a:xfrm>
            <a:off x="0" y="59735"/>
            <a:ext cx="12192000" cy="1011326"/>
          </a:xfrm>
          <a:prstGeom prst="wav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Отгадайте </a:t>
            </a:r>
            <a:r>
              <a:rPr lang="ru-RU" sz="4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загадки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4800" dirty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Природные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явления»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BCF943E-04CC-4FAC-CD7C-6AC4290A4BD5}"/>
              </a:ext>
            </a:extLst>
          </p:cNvPr>
          <p:cNvSpPr txBox="1"/>
          <p:nvPr/>
        </p:nvSpPr>
        <p:spPr>
          <a:xfrm>
            <a:off x="0" y="947382"/>
            <a:ext cx="3120501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 минуту в землю врос</a:t>
            </a:r>
          </a:p>
          <a:p>
            <a:pPr algn="just"/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Разноцветный чудо-мост.</a:t>
            </a:r>
          </a:p>
          <a:p>
            <a:pPr algn="just"/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Чудо-мастер смастерил</a:t>
            </a:r>
          </a:p>
          <a:p>
            <a:pPr algn="just"/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Мост высокий без перил.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39DA07B-1A21-97CE-E4A5-530FD28B1E89}"/>
              </a:ext>
            </a:extLst>
          </p:cNvPr>
          <p:cNvSpPr txBox="1"/>
          <p:nvPr/>
        </p:nvSpPr>
        <p:spPr>
          <a:xfrm>
            <a:off x="874450" y="2322243"/>
            <a:ext cx="13716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000" b="0" i="0" dirty="0">
                <a:solidFill>
                  <a:srgbClr val="FFC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000" b="0" i="0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000" b="0" i="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000" b="0" i="0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2000" b="0" i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C39DEFF-7315-71D6-FE9D-039714A9C193}"/>
              </a:ext>
            </a:extLst>
          </p:cNvPr>
          <p:cNvSpPr txBox="1"/>
          <p:nvPr/>
        </p:nvSpPr>
        <p:spPr>
          <a:xfrm>
            <a:off x="-14795" y="2820217"/>
            <a:ext cx="265442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Без крыльев летят,</a:t>
            </a:r>
          </a:p>
          <a:p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Без ног бегут,</a:t>
            </a:r>
          </a:p>
          <a:p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Без парусов плывут. 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0BA2F2C-63A1-F582-9F1B-C34A82C4FE82}"/>
              </a:ext>
            </a:extLst>
          </p:cNvPr>
          <p:cNvSpPr txBox="1"/>
          <p:nvPr/>
        </p:nvSpPr>
        <p:spPr>
          <a:xfrm>
            <a:off x="625877" y="3917815"/>
            <a:ext cx="127394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0" dirty="0">
                <a:solidFill>
                  <a:srgbClr val="000000"/>
                </a:solidFill>
                <a:effectLst/>
                <a:latin typeface="Helvetica Neue"/>
              </a:rPr>
              <a:t> 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b="0" i="0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Облака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CF145C6-9971-C11C-A16D-BF756F65D90E}"/>
              </a:ext>
            </a:extLst>
          </p:cNvPr>
          <p:cNvSpPr txBox="1"/>
          <p:nvPr/>
        </p:nvSpPr>
        <p:spPr>
          <a:xfrm>
            <a:off x="3445276" y="947382"/>
            <a:ext cx="3120501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Рассыпался горох</a:t>
            </a:r>
          </a:p>
          <a:p>
            <a:pPr algn="just"/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 семьдесят семь дорог;</a:t>
            </a:r>
          </a:p>
          <a:p>
            <a:pPr algn="just"/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Никто его не подберёт:</a:t>
            </a:r>
          </a:p>
          <a:p>
            <a:pPr algn="just"/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Ни царь, ни царица</a:t>
            </a:r>
          </a:p>
          <a:p>
            <a:pPr algn="just"/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Ни красная девица.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6723AC-929B-EE46-9343-08272BE35145}"/>
              </a:ext>
            </a:extLst>
          </p:cNvPr>
          <p:cNvSpPr txBox="1"/>
          <p:nvPr/>
        </p:nvSpPr>
        <p:spPr>
          <a:xfrm>
            <a:off x="4440315" y="2557751"/>
            <a:ext cx="94547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(Град)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296F3E2-1049-5FA1-2016-9421421335FC}"/>
              </a:ext>
            </a:extLst>
          </p:cNvPr>
          <p:cNvSpPr txBox="1"/>
          <p:nvPr/>
        </p:nvSpPr>
        <p:spPr>
          <a:xfrm>
            <a:off x="3393120" y="2899965"/>
            <a:ext cx="289966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белом бархате деревня</a:t>
            </a:r>
          </a:p>
          <a:p>
            <a:pPr algn="just"/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 заборы, и деревья.</a:t>
            </a:r>
          </a:p>
          <a:p>
            <a:pPr algn="just"/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 как ветер нападет,</a:t>
            </a:r>
          </a:p>
          <a:p>
            <a:pPr algn="just"/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Этот бархат отпадет.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6301EF8-939C-9CD2-EA03-DECBD5FA7A7D}"/>
              </a:ext>
            </a:extLst>
          </p:cNvPr>
          <p:cNvSpPr txBox="1"/>
          <p:nvPr/>
        </p:nvSpPr>
        <p:spPr>
          <a:xfrm>
            <a:off x="4571260" y="4253937"/>
            <a:ext cx="110526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(Туман)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154201F-1D50-F3C0-9BB9-3CD4A46295F1}"/>
              </a:ext>
            </a:extLst>
          </p:cNvPr>
          <p:cNvSpPr txBox="1"/>
          <p:nvPr/>
        </p:nvSpPr>
        <p:spPr>
          <a:xfrm>
            <a:off x="3562904" y="4715112"/>
            <a:ext cx="272988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Летит огненная стрела,</a:t>
            </a:r>
          </a:p>
          <a:p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Никто её не поймает. 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E09C730-1138-2D02-B85C-5462B4129B8A}"/>
              </a:ext>
            </a:extLst>
          </p:cNvPr>
          <p:cNvSpPr txBox="1"/>
          <p:nvPr/>
        </p:nvSpPr>
        <p:spPr>
          <a:xfrm>
            <a:off x="4732536" y="5311039"/>
            <a:ext cx="129169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Молния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8917379-B067-5EC1-9A81-D80B4512AAD4}"/>
              </a:ext>
            </a:extLst>
          </p:cNvPr>
          <p:cNvSpPr txBox="1"/>
          <p:nvPr/>
        </p:nvSpPr>
        <p:spPr>
          <a:xfrm>
            <a:off x="-14795" y="4645819"/>
            <a:ext cx="342234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Гуляет в поле, да не конь,</a:t>
            </a:r>
          </a:p>
          <a:p>
            <a:pPr algn="just"/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Летает на воле, да не птица. 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825C1DC-5D65-9D7D-C8B4-B1A4908A2590}"/>
              </a:ext>
            </a:extLst>
          </p:cNvPr>
          <p:cNvSpPr txBox="1"/>
          <p:nvPr/>
        </p:nvSpPr>
        <p:spPr>
          <a:xfrm>
            <a:off x="719093" y="5308276"/>
            <a:ext cx="108751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(Ветер)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A036A78-8235-59AB-1827-E1A2763D2AE4}"/>
              </a:ext>
            </a:extLst>
          </p:cNvPr>
          <p:cNvSpPr txBox="1"/>
          <p:nvPr/>
        </p:nvSpPr>
        <p:spPr>
          <a:xfrm>
            <a:off x="0" y="5809701"/>
            <a:ext cx="203076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Белая морковка</a:t>
            </a:r>
          </a:p>
          <a:p>
            <a:pPr algn="just"/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Зимой растёт.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F6E990E-0E8F-68B6-AAFB-5E2EA827A203}"/>
              </a:ext>
            </a:extLst>
          </p:cNvPr>
          <p:cNvSpPr txBox="1"/>
          <p:nvPr/>
        </p:nvSpPr>
        <p:spPr>
          <a:xfrm>
            <a:off x="1806606" y="6428046"/>
            <a:ext cx="14515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(Сосулька)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13DE84F-0FDD-7B37-408B-D6DC1B9FD030}"/>
              </a:ext>
            </a:extLst>
          </p:cNvPr>
          <p:cNvSpPr txBox="1"/>
          <p:nvPr/>
        </p:nvSpPr>
        <p:spPr>
          <a:xfrm>
            <a:off x="7246396" y="1062749"/>
            <a:ext cx="318708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Что за звёздочки резные</a:t>
            </a:r>
          </a:p>
          <a:p>
            <a:pPr algn="just"/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 пальто и на платке?</a:t>
            </a:r>
          </a:p>
          <a:p>
            <a:pPr algn="just"/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Все сквозные, вырезные,</a:t>
            </a:r>
          </a:p>
          <a:p>
            <a:pPr algn="just"/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 возьмёшь — вода в руке.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B2C8412-941B-7C3F-788B-067A54048826}"/>
              </a:ext>
            </a:extLst>
          </p:cNvPr>
          <p:cNvSpPr txBox="1"/>
          <p:nvPr/>
        </p:nvSpPr>
        <p:spPr>
          <a:xfrm>
            <a:off x="9072976" y="2386188"/>
            <a:ext cx="158910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b="0" i="0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Снежинка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E18BF43-7D5B-3053-353D-2FEB730796F5}"/>
              </a:ext>
            </a:extLst>
          </p:cNvPr>
          <p:cNvSpPr txBox="1"/>
          <p:nvPr/>
        </p:nvSpPr>
        <p:spPr>
          <a:xfrm>
            <a:off x="3562905" y="5809701"/>
            <a:ext cx="193237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 дворе горой,</a:t>
            </a:r>
          </a:p>
          <a:p>
            <a:pPr algn="just"/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 в избе водой. 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C8D2A8C-D0A9-1121-B1F9-9D39B9BBF0AB}"/>
              </a:ext>
            </a:extLst>
          </p:cNvPr>
          <p:cNvSpPr txBox="1"/>
          <p:nvPr/>
        </p:nvSpPr>
        <p:spPr>
          <a:xfrm>
            <a:off x="5378386" y="6351962"/>
            <a:ext cx="91440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(Снег)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E7E0305-D19B-7A75-F74A-993149178787}"/>
              </a:ext>
            </a:extLst>
          </p:cNvPr>
          <p:cNvSpPr txBox="1"/>
          <p:nvPr/>
        </p:nvSpPr>
        <p:spPr>
          <a:xfrm>
            <a:off x="6461466" y="2871925"/>
            <a:ext cx="223717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Сильнее солнца,</a:t>
            </a:r>
          </a:p>
          <a:p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Слабее ветра,</a:t>
            </a:r>
          </a:p>
          <a:p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Ног нет, а идёт,</a:t>
            </a:r>
          </a:p>
          <a:p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Глаз нет, а плачет. 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C3EA601-9486-A516-4F77-B851BCAF47AE}"/>
              </a:ext>
            </a:extLst>
          </p:cNvPr>
          <p:cNvSpPr txBox="1"/>
          <p:nvPr/>
        </p:nvSpPr>
        <p:spPr>
          <a:xfrm>
            <a:off x="6914961" y="4051701"/>
            <a:ext cx="9454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(Туча)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78313A1-8C53-DDBA-0BD1-405BFB8AA73A}"/>
              </a:ext>
            </a:extLst>
          </p:cNvPr>
          <p:cNvSpPr txBox="1"/>
          <p:nvPr/>
        </p:nvSpPr>
        <p:spPr>
          <a:xfrm>
            <a:off x="6414856" y="5411291"/>
            <a:ext cx="3187089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Шумит он в поле и в саду,</a:t>
            </a:r>
          </a:p>
          <a:p>
            <a:pPr algn="just"/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 в дом не попадёт.</a:t>
            </a:r>
          </a:p>
          <a:p>
            <a:pPr algn="just"/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 никуда я не пойду,</a:t>
            </a:r>
          </a:p>
          <a:p>
            <a:pPr algn="just"/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Покуда он идёт.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E3DC2A4-5791-EADA-80D9-A82116050D7B}"/>
              </a:ext>
            </a:extLst>
          </p:cNvPr>
          <p:cNvSpPr txBox="1"/>
          <p:nvPr/>
        </p:nvSpPr>
        <p:spPr>
          <a:xfrm>
            <a:off x="9520188" y="6334620"/>
            <a:ext cx="107641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(Дождь)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624A00E3-D588-6281-6A3A-7E29CCD3E005}"/>
              </a:ext>
            </a:extLst>
          </p:cNvPr>
          <p:cNvSpPr txBox="1"/>
          <p:nvPr/>
        </p:nvSpPr>
        <p:spPr>
          <a:xfrm>
            <a:off x="8783346" y="2883539"/>
            <a:ext cx="3334674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Вот по небу мчится конь –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Из-под ног летит огонь.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Конь копытом бьет могучим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 раскалывает тучи.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Так он тяжело бежит,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Что внизу земля дрожит.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9D3D12E-9D02-0A00-E380-39246D323E0B}"/>
              </a:ext>
            </a:extLst>
          </p:cNvPr>
          <p:cNvSpPr txBox="1"/>
          <p:nvPr/>
        </p:nvSpPr>
        <p:spPr>
          <a:xfrm>
            <a:off x="10429045" y="4815096"/>
            <a:ext cx="114337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(Гроза.)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80630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AD85A2-5815-10D1-1EA5-E466C807F6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79900"/>
            <a:ext cx="10058400" cy="102980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ОТГАДАЙТЕ ПЕРСОНАЖЕЙ ИЗ МУЛЬТФИЛЬМОВ И СКАЗОК</a:t>
            </a:r>
          </a:p>
        </p:txBody>
      </p:sp>
      <p:pic>
        <p:nvPicPr>
          <p:cNvPr id="1026" name="Picture 2" descr="11bd39504af46caa387f3e00408d7db3634504c7fd418fda4c4165c6af343bda">
            <a:extLst>
              <a:ext uri="{FF2B5EF4-FFF2-40B4-BE49-F238E27FC236}">
                <a16:creationId xmlns:a16="http://schemas.microsoft.com/office/drawing/2014/main" id="{E7F40331-2B85-C154-B66A-B1CB6183D9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3" y="1198485"/>
            <a:ext cx="5734976" cy="3835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9753C324-3228-0BE7-6965-46776E278B87}"/>
              </a:ext>
            </a:extLst>
          </p:cNvPr>
          <p:cNvSpPr/>
          <p:nvPr/>
        </p:nvSpPr>
        <p:spPr>
          <a:xfrm>
            <a:off x="177553" y="5122416"/>
            <a:ext cx="5734976" cy="1735584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«Двенадцать месяцев»</a:t>
            </a:r>
          </a:p>
        </p:txBody>
      </p:sp>
      <p:pic>
        <p:nvPicPr>
          <p:cNvPr id="1028" name="Picture 4" descr="eef80b1c97a60d2f8320aa8b01748e1b34579eb6bf9ca541988e10934fc55fcf">
            <a:extLst>
              <a:ext uri="{FF2B5EF4-FFF2-40B4-BE49-F238E27FC236}">
                <a16:creationId xmlns:a16="http://schemas.microsoft.com/office/drawing/2014/main" id="{2F7F725A-9569-B297-8CED-20A1E9AC93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060" y="1198484"/>
            <a:ext cx="5995387" cy="3835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Выноска: счетверенная стрелка 4">
            <a:extLst>
              <a:ext uri="{FF2B5EF4-FFF2-40B4-BE49-F238E27FC236}">
                <a16:creationId xmlns:a16="http://schemas.microsoft.com/office/drawing/2014/main" id="{461EC1DC-BCF3-38F8-40ED-7BDD31924002}"/>
              </a:ext>
            </a:extLst>
          </p:cNvPr>
          <p:cNvSpPr/>
          <p:nvPr/>
        </p:nvSpPr>
        <p:spPr>
          <a:xfrm>
            <a:off x="6019061" y="5033637"/>
            <a:ext cx="6101918" cy="1775536"/>
          </a:xfrm>
          <a:prstGeom prst="quadArrowCallou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«Снежная Королева»</a:t>
            </a:r>
          </a:p>
        </p:txBody>
      </p:sp>
    </p:spTree>
    <p:extLst>
      <p:ext uri="{BB962C8B-B14F-4D97-AF65-F5344CB8AC3E}">
        <p14:creationId xmlns:p14="http://schemas.microsoft.com/office/powerpoint/2010/main" val="90592570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183C4C2-593C-D41F-6357-F188E55A441A}"/>
              </a:ext>
            </a:extLst>
          </p:cNvPr>
          <p:cNvSpPr txBox="1"/>
          <p:nvPr/>
        </p:nvSpPr>
        <p:spPr>
          <a:xfrm>
            <a:off x="525262" y="64751"/>
            <a:ext cx="1114147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all" spc="0" normalizeH="0" baseline="0" noProof="0" dirty="0">
                <a:ln>
                  <a:noFill/>
                </a:ln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ОТГАДАЙТЕ ПЕРСОНАЖЕЙ ИЗ МУЛЬТФИЛЬМОВ И СКАЗОК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pic>
        <p:nvPicPr>
          <p:cNvPr id="2050" name="Picture 2" descr="33dc964bb1a90014d1de01ce108af3d03dbdadfaeaffbbe837a0bde26717f9f3">
            <a:extLst>
              <a:ext uri="{FF2B5EF4-FFF2-40B4-BE49-F238E27FC236}">
                <a16:creationId xmlns:a16="http://schemas.microsoft.com/office/drawing/2014/main" id="{1906CA8F-79E0-6769-7203-690469EB62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4" y="1284932"/>
            <a:ext cx="5936200" cy="389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5B5F93F4-0649-D2E2-F8B9-D45F1BB8DF8E}"/>
              </a:ext>
            </a:extLst>
          </p:cNvPr>
          <p:cNvSpPr/>
          <p:nvPr/>
        </p:nvSpPr>
        <p:spPr>
          <a:xfrm>
            <a:off x="9250530" y="5256358"/>
            <a:ext cx="2681057" cy="1422258"/>
          </a:xfrm>
          <a:prstGeom prst="roundRect">
            <a:avLst>
              <a:gd name="adj" fmla="val 205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«Щелкунчик»</a:t>
            </a:r>
          </a:p>
        </p:txBody>
      </p:sp>
      <p:pic>
        <p:nvPicPr>
          <p:cNvPr id="2052" name="Picture 4" descr="a0b7a7b340dc9b8a9b3ec37b6dc3970d3e39c0675415bb71d3e61d30ce5d5b62">
            <a:extLst>
              <a:ext uri="{FF2B5EF4-FFF2-40B4-BE49-F238E27FC236}">
                <a16:creationId xmlns:a16="http://schemas.microsoft.com/office/drawing/2014/main" id="{5861B8DD-41A0-BF37-DD63-692219BEF0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636" y="1284932"/>
            <a:ext cx="5823750" cy="389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вал 6">
            <a:extLst>
              <a:ext uri="{FF2B5EF4-FFF2-40B4-BE49-F238E27FC236}">
                <a16:creationId xmlns:a16="http://schemas.microsoft.com/office/drawing/2014/main" id="{267D4DAD-AE34-C100-E523-DEB608CCF881}"/>
              </a:ext>
            </a:extLst>
          </p:cNvPr>
          <p:cNvSpPr/>
          <p:nvPr/>
        </p:nvSpPr>
        <p:spPr>
          <a:xfrm>
            <a:off x="612559" y="5435742"/>
            <a:ext cx="4323426" cy="1242874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«Снеговик-почтовик»</a:t>
            </a:r>
          </a:p>
        </p:txBody>
      </p:sp>
    </p:spTree>
    <p:extLst>
      <p:ext uri="{BB962C8B-B14F-4D97-AF65-F5344CB8AC3E}">
        <p14:creationId xmlns:p14="http://schemas.microsoft.com/office/powerpoint/2010/main" val="24610022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3FF4D49-A4F9-8B09-52D7-4FCF427C5E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3247" y="0"/>
            <a:ext cx="5968752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E9A4863-FA8C-74CF-4919-522B077809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62232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97936"/>
      </p:ext>
    </p:extLst>
  </p:cSld>
  <p:clrMapOvr>
    <a:masterClrMapping/>
  </p:clrMapOvr>
  <p:transition spd="med">
    <p:pull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8C37F83-A595-326F-D576-98C4563341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923"/>
            <a:ext cx="12192000" cy="6846153"/>
          </a:xfrm>
          <a:prstGeom prst="rect">
            <a:avLst/>
          </a:prstGeom>
        </p:spPr>
      </p:pic>
      <p:sp>
        <p:nvSpPr>
          <p:cNvPr id="5" name="Сердце 4">
            <a:extLst>
              <a:ext uri="{FF2B5EF4-FFF2-40B4-BE49-F238E27FC236}">
                <a16:creationId xmlns:a16="http://schemas.microsoft.com/office/drawing/2014/main" id="{1F2A1ED5-9BF2-AB88-6FC4-C0DE231F80E1}"/>
              </a:ext>
            </a:extLst>
          </p:cNvPr>
          <p:cNvSpPr/>
          <p:nvPr/>
        </p:nvSpPr>
        <p:spPr>
          <a:xfrm>
            <a:off x="3019887" y="1518079"/>
            <a:ext cx="6152225" cy="4989251"/>
          </a:xfrm>
          <a:prstGeom prst="heart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  <a:r>
              <a:rPr lang="ru-RU" sz="4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  <a:r>
              <a:rPr lang="ru-RU" sz="4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</a:t>
            </a:r>
            <a:r>
              <a:rPr lang="ru-RU" sz="4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!</a:t>
            </a:r>
          </a:p>
        </p:txBody>
      </p:sp>
    </p:spTree>
    <p:extLst>
      <p:ext uri="{BB962C8B-B14F-4D97-AF65-F5344CB8AC3E}">
        <p14:creationId xmlns:p14="http://schemas.microsoft.com/office/powerpoint/2010/main" val="33704588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8328C52C-C622-36C4-E63D-6C949695FE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9199A18-FCA6-4295-9EAE-7E7E312CB0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74" y="36871"/>
            <a:ext cx="12024852" cy="6784258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41163ED-7517-4F5F-B870-B0B5046C7C57}"/>
              </a:ext>
            </a:extLst>
          </p:cNvPr>
          <p:cNvSpPr/>
          <p:nvPr/>
        </p:nvSpPr>
        <p:spPr>
          <a:xfrm>
            <a:off x="5182224" y="6273225"/>
            <a:ext cx="2861397" cy="584775"/>
          </a:xfrm>
          <a:prstGeom prst="rect">
            <a:avLst/>
          </a:prstGeom>
          <a:solidFill>
            <a:srgbClr val="66FF33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Осень</a:t>
            </a:r>
          </a:p>
        </p:txBody>
      </p:sp>
    </p:spTree>
    <p:extLst>
      <p:ext uri="{BB962C8B-B14F-4D97-AF65-F5344CB8AC3E}">
        <p14:creationId xmlns:p14="http://schemas.microsoft.com/office/powerpoint/2010/main" val="3512902615"/>
      </p:ext>
    </p:extLst>
  </p:cSld>
  <p:clrMapOvr>
    <a:masterClrMapping/>
  </p:clrMapOvr>
  <p:transition spd="med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2EBF0D22-1397-D677-62E3-DDD29AE0E7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288870"/>
      </p:ext>
    </p:extLst>
  </p:cSld>
  <p:clrMapOvr>
    <a:masterClrMapping/>
  </p:clrMapOvr>
  <p:transition spd="med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6777DB3-81A7-85FB-ED4E-F56DED4625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260841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7BF38EC-C4D6-CF1E-EDFC-57502A4327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0841" y="-1"/>
            <a:ext cx="5919322" cy="68579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22517027"/>
      </p:ext>
    </p:extLst>
  </p:cSld>
  <p:clrMapOvr>
    <a:masterClrMapping/>
  </p:clrMapOvr>
  <p:transition spd="med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>
            <a:extLst>
              <a:ext uri="{FF2B5EF4-FFF2-40B4-BE49-F238E27FC236}">
                <a16:creationId xmlns:a16="http://schemas.microsoft.com/office/drawing/2014/main" id="{9FDA0915-11A5-1139-20F5-460C296614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035281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F9A07F9-106E-7CD1-C978-724CD07F754A}"/>
              </a:ext>
            </a:extLst>
          </p:cNvPr>
          <p:cNvSpPr txBox="1"/>
          <p:nvPr/>
        </p:nvSpPr>
        <p:spPr>
          <a:xfrm>
            <a:off x="7035281" y="0"/>
            <a:ext cx="5156719" cy="52029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00" cap="none" spc="15" normalizeH="0" baseline="0" noProof="0" dirty="0">
                <a:ln>
                  <a:noFill/>
                </a:ln>
                <a:solidFill>
                  <a:srgbClr val="111111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Наша планета совершает полный оборот вокруг Солнца за год. В году 365 дней, которые складываются в 12 месяцев. В течение 12 месяцев на Земле сменяются 4 времени года — весна, лето, осень и зима. Чередование происходит потому, что Земля вращается вокруг своей оси, которая имеет угол наклона. В течение вращения вокруг Солнца разные части нашей планеты нагреваются неодинаково, и происходит смена времен года.</a:t>
            </a:r>
            <a:endParaRPr kumimoji="0" lang="ru-RU" sz="24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7546947"/>
      </p:ext>
    </p:extLst>
  </p:cSld>
  <p:clrMapOvr>
    <a:masterClrMapping/>
  </p:clrMapOvr>
  <p:transition spd="med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1F40817-1E6A-4324-73A4-7A74AEC0C694}"/>
              </a:ext>
            </a:extLst>
          </p:cNvPr>
          <p:cNvSpPr txBox="1"/>
          <p:nvPr/>
        </p:nvSpPr>
        <p:spPr>
          <a:xfrm>
            <a:off x="2257147" y="44669"/>
            <a:ext cx="90174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4000" b="1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Какими бывают явления природы?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806B965-6F70-DD98-F6E6-8FB6E808B9CD}"/>
              </a:ext>
            </a:extLst>
          </p:cNvPr>
          <p:cNvSpPr txBox="1"/>
          <p:nvPr/>
        </p:nvSpPr>
        <p:spPr>
          <a:xfrm>
            <a:off x="1875407" y="1995272"/>
            <a:ext cx="885769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ru-RU" sz="2800" b="1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явления природы и какими они бывают?</a:t>
            </a:r>
            <a:endParaRPr lang="ru-RU" sz="2800" b="0" i="0" dirty="0">
              <a:solidFill>
                <a:srgbClr val="33333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566C62B-A289-0D86-5273-72124A3BAA1A}"/>
              </a:ext>
            </a:extLst>
          </p:cNvPr>
          <p:cNvSpPr txBox="1"/>
          <p:nvPr/>
        </p:nvSpPr>
        <p:spPr>
          <a:xfrm>
            <a:off x="186432" y="1266952"/>
            <a:ext cx="1200556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Circe"/>
                <a:ea typeface="+mn-ea"/>
                <a:cs typeface="+mn-cs"/>
              </a:rPr>
              <a:t> 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Природа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 — это всё, что не создано руками человека. В ней постоянно что-нибудь меняется.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4149CB3-BF46-E826-3E2F-9D289C965FA5}"/>
              </a:ext>
            </a:extLst>
          </p:cNvPr>
          <p:cNvSpPr txBox="1"/>
          <p:nvPr/>
        </p:nvSpPr>
        <p:spPr>
          <a:xfrm>
            <a:off x="3090353" y="637310"/>
            <a:ext cx="702889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Что означает слова природа?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92B136D-FA69-2D38-115E-32664F82544C}"/>
              </a:ext>
            </a:extLst>
          </p:cNvPr>
          <p:cNvSpPr txBox="1"/>
          <p:nvPr/>
        </p:nvSpPr>
        <p:spPr>
          <a:xfrm>
            <a:off x="486423" y="2338588"/>
            <a:ext cx="11405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Явления природы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 — это любые изменения, происходящие в природе.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7197034-8108-FD85-C29E-3AF959FC49D1}"/>
              </a:ext>
            </a:extLst>
          </p:cNvPr>
          <p:cNvSpPr txBox="1"/>
          <p:nvPr/>
        </p:nvSpPr>
        <p:spPr>
          <a:xfrm>
            <a:off x="1307976" y="4295130"/>
            <a:ext cx="11696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Снег </a:t>
            </a:r>
            <a:r>
              <a:rPr lang="ru-RU" b="0" i="1" dirty="0">
                <a:solidFill>
                  <a:srgbClr val="002060"/>
                </a:solidFill>
                <a:effectLst/>
                <a:latin typeface="Circe"/>
              </a:rPr>
              <a:t> </a:t>
            </a:r>
            <a:r>
              <a:rPr lang="ru-RU" b="0" i="1" dirty="0">
                <a:solidFill>
                  <a:srgbClr val="333333"/>
                </a:solidFill>
                <a:effectLst/>
                <a:latin typeface="Circe"/>
              </a:rPr>
              <a:t>       </a:t>
            </a:r>
            <a:endParaRPr lang="ru-RU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073B971-4F9D-E6B4-12F5-DADFCAC5B4A7}"/>
              </a:ext>
            </a:extLst>
          </p:cNvPr>
          <p:cNvSpPr txBox="1"/>
          <p:nvPr/>
        </p:nvSpPr>
        <p:spPr>
          <a:xfrm>
            <a:off x="4583143" y="4295961"/>
            <a:ext cx="115816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1" dirty="0">
                <a:solidFill>
                  <a:srgbClr val="333333"/>
                </a:solidFill>
                <a:effectLst/>
                <a:latin typeface="Circe"/>
              </a:rPr>
              <a:t> </a:t>
            </a:r>
            <a:r>
              <a:rPr lang="ru-RU" b="0" i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b="0" i="1" dirty="0">
                <a:solidFill>
                  <a:srgbClr val="00B0F0"/>
                </a:solidFill>
                <a:effectLst/>
                <a:latin typeface="Circe"/>
              </a:rPr>
              <a:t> </a:t>
            </a: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A98CE37-1CC8-7A80-ECDD-326E723577B4}"/>
              </a:ext>
            </a:extLst>
          </p:cNvPr>
          <p:cNvSpPr txBox="1"/>
          <p:nvPr/>
        </p:nvSpPr>
        <p:spPr>
          <a:xfrm>
            <a:off x="6764970" y="4295962"/>
            <a:ext cx="26067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Цветение</a:t>
            </a:r>
            <a:r>
              <a:rPr lang="ru-RU" b="0" i="1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0" i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растений </a:t>
            </a:r>
            <a:r>
              <a:rPr lang="ru-RU" b="0" i="1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  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9156E15-34A1-82D9-03B3-12F4FF39CFCB}"/>
              </a:ext>
            </a:extLst>
          </p:cNvPr>
          <p:cNvSpPr txBox="1"/>
          <p:nvPr/>
        </p:nvSpPr>
        <p:spPr>
          <a:xfrm>
            <a:off x="9917790" y="4295962"/>
            <a:ext cx="13205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1" dirty="0">
                <a:solidFill>
                  <a:srgbClr val="FFC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Листопад</a:t>
            </a:r>
            <a:endParaRPr lang="ru-RU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844DE8A-1F2B-796E-42AC-A4D663E751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70" y="2798654"/>
            <a:ext cx="3418412" cy="1497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BB87E3E8-7F43-1C76-17F4-772F2392CB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6398" y="2798654"/>
            <a:ext cx="2735524" cy="1497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EA136F46-2509-79A1-B714-CA10D3B957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3" y="2844328"/>
            <a:ext cx="3427891" cy="1451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AD3B7A4C-669F-77A1-BBF8-AD430BC580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2978" y="2798655"/>
            <a:ext cx="2815425" cy="1497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A130026B-784C-8011-A077-90E915E3CB00}"/>
              </a:ext>
            </a:extLst>
          </p:cNvPr>
          <p:cNvSpPr txBox="1"/>
          <p:nvPr/>
        </p:nvSpPr>
        <p:spPr>
          <a:xfrm>
            <a:off x="1345984" y="4621797"/>
            <a:ext cx="98923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Явления природы происходят как в живой, так и в неживой природе: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6" name="Таблица 25">
            <a:extLst>
              <a:ext uri="{FF2B5EF4-FFF2-40B4-BE49-F238E27FC236}">
                <a16:creationId xmlns:a16="http://schemas.microsoft.com/office/drawing/2014/main" id="{B8613ACD-C7D6-7864-BABA-ED32B5A58B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0802307"/>
              </p:ext>
            </p:extLst>
          </p:nvPr>
        </p:nvGraphicFramePr>
        <p:xfrm>
          <a:off x="2002840" y="5083462"/>
          <a:ext cx="8915400" cy="1618819"/>
        </p:xfrm>
        <a:graphic>
          <a:graphicData uri="http://schemas.openxmlformats.org/drawingml/2006/table">
            <a:tbl>
              <a:tblPr/>
              <a:tblGrid>
                <a:gridCol w="4457700">
                  <a:extLst>
                    <a:ext uri="{9D8B030D-6E8A-4147-A177-3AD203B41FA5}">
                      <a16:colId xmlns:a16="http://schemas.microsoft.com/office/drawing/2014/main" val="1951842190"/>
                    </a:ext>
                  </a:extLst>
                </a:gridCol>
                <a:gridCol w="4457700">
                  <a:extLst>
                    <a:ext uri="{9D8B030D-6E8A-4147-A177-3AD203B41FA5}">
                      <a16:colId xmlns:a16="http://schemas.microsoft.com/office/drawing/2014/main" val="2303086390"/>
                    </a:ext>
                  </a:extLst>
                </a:gridCol>
              </a:tblGrid>
              <a:tr h="618960">
                <a:tc>
                  <a:txBody>
                    <a:bodyPr/>
                    <a:lstStyle/>
                    <a:p>
                      <a:pPr algn="ctr" rtl="0"/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Явления живой природы</a:t>
                      </a:r>
                      <a:endParaRPr lang="ru-RU" sz="20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76200" marB="114300" anchor="ctr">
                    <a:lnL w="7620" cap="flat" cmpd="sng" algn="ctr">
                      <a:solidFill>
                        <a:srgbClr val="E9E9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9E9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9E9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9E9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Явления неживой природы</a:t>
                      </a:r>
                      <a:endParaRPr lang="ru-RU" sz="20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76200" marB="114300" anchor="ctr">
                    <a:lnL w="7620" cap="flat" cmpd="sng" algn="ctr">
                      <a:solidFill>
                        <a:srgbClr val="E9E9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9E9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9E9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9E9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0912597"/>
                  </a:ext>
                </a:extLst>
              </a:tr>
              <a:tr h="999859">
                <a:tc>
                  <a:txBody>
                    <a:bodyPr/>
                    <a:lstStyle/>
                    <a:p>
                      <a:pPr algn="ctr" rtl="0"/>
                      <a:r>
                        <a:rPr lang="ru-RU" sz="20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распускание листьев, цветение растений, листопад, спячка животных</a:t>
                      </a:r>
                    </a:p>
                  </a:txBody>
                  <a:tcPr marL="114300" marR="114300" marT="76200" marB="114300" anchor="ctr">
                    <a:lnL w="7620" cap="flat" cmpd="sng" algn="ctr">
                      <a:solidFill>
                        <a:srgbClr val="E9E9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9E9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9E9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9E9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дожди, снегопады, северное сияние, радуга, половодье, ледоход, ледостав</a:t>
                      </a:r>
                    </a:p>
                  </a:txBody>
                  <a:tcPr marL="114300" marR="114300" marT="76200" marB="114300" anchor="ctr">
                    <a:lnL w="7620" cap="flat" cmpd="sng" algn="ctr">
                      <a:solidFill>
                        <a:srgbClr val="E9E9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9E9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9E9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9E9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82890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7163728"/>
      </p:ext>
    </p:extLst>
  </p:cSld>
  <p:clrMapOvr>
    <a:masterClrMapping/>
  </p:clrMapOvr>
  <p:transition spd="med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0D94FAB5-DC55-2C32-681B-52F3ABC93BC3}"/>
              </a:ext>
            </a:extLst>
          </p:cNvPr>
          <p:cNvSpPr txBox="1"/>
          <p:nvPr/>
        </p:nvSpPr>
        <p:spPr>
          <a:xfrm>
            <a:off x="2432480" y="-34140"/>
            <a:ext cx="804316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b="1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 года и Явления природы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D2A059D6-5161-B6CC-E7E7-2807B221C9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5006860"/>
              </p:ext>
            </p:extLst>
          </p:nvPr>
        </p:nvGraphicFramePr>
        <p:xfrm>
          <a:off x="0" y="707886"/>
          <a:ext cx="12192000" cy="1752600"/>
        </p:xfrm>
        <a:graphic>
          <a:graphicData uri="http://schemas.openxmlformats.org/drawingml/2006/table">
            <a:tbl>
              <a:tblPr/>
              <a:tblGrid>
                <a:gridCol w="3048000">
                  <a:extLst>
                    <a:ext uri="{9D8B030D-6E8A-4147-A177-3AD203B41FA5}">
                      <a16:colId xmlns:a16="http://schemas.microsoft.com/office/drawing/2014/main" val="4053960486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742735566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89507473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3677712897"/>
                    </a:ext>
                  </a:extLst>
                </a:gridCol>
              </a:tblGrid>
              <a:tr h="559362">
                <a:tc>
                  <a:txBody>
                    <a:bodyPr/>
                    <a:lstStyle/>
                    <a:p>
                      <a:pPr algn="ctr" rtl="0"/>
                      <a:r>
                        <a:rPr lang="ru-RU" b="1" dirty="0">
                          <a:effectLst/>
                        </a:rPr>
                        <a:t>Зимние явления природы</a:t>
                      </a:r>
                      <a:endParaRPr lang="ru-RU" b="0" dirty="0">
                        <a:effectLst/>
                      </a:endParaRPr>
                    </a:p>
                  </a:txBody>
                  <a:tcPr marL="114300" marR="114300" marT="76200" marB="114300" anchor="ctr">
                    <a:lnL w="7620" cap="flat" cmpd="sng" algn="ctr">
                      <a:solidFill>
                        <a:srgbClr val="E9E9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9E9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9E9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9E9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b="1" dirty="0">
                          <a:effectLst/>
                        </a:rPr>
                        <a:t>Весенние явления природы</a:t>
                      </a:r>
                      <a:endParaRPr lang="ru-RU" b="0" dirty="0">
                        <a:effectLst/>
                      </a:endParaRPr>
                    </a:p>
                  </a:txBody>
                  <a:tcPr marL="114300" marR="114300" marT="76200" marB="114300" anchor="ctr">
                    <a:lnL w="7620" cap="flat" cmpd="sng" algn="ctr">
                      <a:solidFill>
                        <a:srgbClr val="E9E9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9E9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9E9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9E9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b="1">
                          <a:effectLst/>
                        </a:rPr>
                        <a:t>Летние явления природы</a:t>
                      </a:r>
                      <a:endParaRPr lang="ru-RU" b="0">
                        <a:effectLst/>
                      </a:endParaRPr>
                    </a:p>
                  </a:txBody>
                  <a:tcPr marL="114300" marR="114300" marT="76200" marB="114300" anchor="ctr">
                    <a:lnL w="7620" cap="flat" cmpd="sng" algn="ctr">
                      <a:solidFill>
                        <a:srgbClr val="E9E9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9E9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9E9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9E9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b="1">
                          <a:effectLst/>
                        </a:rPr>
                        <a:t>Осенние явления природы</a:t>
                      </a:r>
                      <a:endParaRPr lang="ru-RU" b="0">
                        <a:effectLst/>
                      </a:endParaRPr>
                    </a:p>
                  </a:txBody>
                  <a:tcPr marL="114300" marR="114300" marT="76200" marB="114300" anchor="ctr">
                    <a:lnL w="7620" cap="flat" cmpd="sng" algn="ctr">
                      <a:solidFill>
                        <a:srgbClr val="E9E9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9E9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9E9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9E9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018614"/>
                  </a:ext>
                </a:extLst>
              </a:tr>
              <a:tr h="766961">
                <a:tc>
                  <a:txBody>
                    <a:bodyPr/>
                    <a:lstStyle/>
                    <a:p>
                      <a:pPr algn="ctr" rtl="0"/>
                      <a:r>
                        <a:rPr lang="ru-RU" b="0" dirty="0">
                          <a:effectLst/>
                        </a:rPr>
                        <a:t>метель, спячка животных, снегопад</a:t>
                      </a:r>
                    </a:p>
                  </a:txBody>
                  <a:tcPr marL="114300" marR="114300" marT="76200" marB="114300" anchor="ctr">
                    <a:lnL w="7620" cap="flat" cmpd="sng" algn="ctr">
                      <a:solidFill>
                        <a:srgbClr val="E9E9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9E9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9E9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9E9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b="0" dirty="0">
                          <a:effectLst/>
                        </a:rPr>
                        <a:t>половодье, прилёт птиц с юга,</a:t>
                      </a:r>
                      <a:br>
                        <a:rPr lang="ru-RU" b="0" dirty="0">
                          <a:effectLst/>
                        </a:rPr>
                      </a:br>
                      <a:r>
                        <a:rPr lang="ru-RU" b="0" dirty="0">
                          <a:effectLst/>
                        </a:rPr>
                        <a:t>ледоход</a:t>
                      </a:r>
                    </a:p>
                  </a:txBody>
                  <a:tcPr marL="114300" marR="114300" marT="76200" marB="114300" anchor="ctr">
                    <a:lnL w="7620" cap="flat" cmpd="sng" algn="ctr">
                      <a:solidFill>
                        <a:srgbClr val="E9E9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9E9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9E9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9E9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b="0">
                          <a:effectLst/>
                        </a:rPr>
                        <a:t>созревание ягод, выпадение росы</a:t>
                      </a:r>
                    </a:p>
                  </a:txBody>
                  <a:tcPr marL="114300" marR="114300" marT="76200" marB="114300" anchor="ctr">
                    <a:lnL w="7620" cap="flat" cmpd="sng" algn="ctr">
                      <a:solidFill>
                        <a:srgbClr val="E9E9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9E9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9E9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9E9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b="0" dirty="0">
                          <a:effectLst/>
                        </a:rPr>
                        <a:t>отлёт птиц в тёплые края, листопад, ледостав</a:t>
                      </a:r>
                    </a:p>
                  </a:txBody>
                  <a:tcPr marL="114300" marR="114300" marT="76200" marB="114300" anchor="ctr">
                    <a:lnL w="7620" cap="flat" cmpd="sng" algn="ctr">
                      <a:solidFill>
                        <a:srgbClr val="E9E9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9E9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9E9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9E9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115637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1F3905CD-DEC6-F8D2-EC2D-09DBA3278B8A}"/>
              </a:ext>
            </a:extLst>
          </p:cNvPr>
          <p:cNvSpPr txBox="1"/>
          <p:nvPr/>
        </p:nvSpPr>
        <p:spPr>
          <a:xfrm>
            <a:off x="1" y="2460486"/>
            <a:ext cx="12191998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ru-RU" sz="2800" b="1" i="0" dirty="0">
                <a:solidFill>
                  <a:srgbClr val="FF66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Ледостав</a:t>
            </a:r>
            <a:r>
              <a:rPr lang="ru-RU" sz="28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— появление сплошного льда на водоёмах.</a:t>
            </a:r>
          </a:p>
          <a:p>
            <a:pPr algn="l" rtl="0"/>
            <a:r>
              <a:rPr lang="ru-RU" sz="2800" b="1" i="0" dirty="0">
                <a:solidFill>
                  <a:srgbClr val="FF66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Ледоход</a:t>
            </a:r>
            <a:r>
              <a:rPr lang="ru-RU" sz="28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— движение льдин на водоёмах под действием течения или ветра.</a:t>
            </a:r>
          </a:p>
          <a:p>
            <a:pPr algn="l" rtl="0"/>
            <a:r>
              <a:rPr lang="ru-RU" sz="2800" b="1" i="0" dirty="0">
                <a:solidFill>
                  <a:srgbClr val="FF66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Половодье</a:t>
            </a:r>
            <a:r>
              <a:rPr lang="ru-RU" sz="28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— повышение уровня воды в водоёмах весной из-за таяния снега и льда.</a:t>
            </a:r>
          </a:p>
        </p:txBody>
      </p:sp>
      <p:pic>
        <p:nvPicPr>
          <p:cNvPr id="2054" name="Picture 6">
            <a:extLst>
              <a:ext uri="{FF2B5EF4-FFF2-40B4-BE49-F238E27FC236}">
                <a16:creationId xmlns:a16="http://schemas.microsoft.com/office/drawing/2014/main" id="{2A44165B-D8BF-3F34-F099-A8B10A291D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69" y="4276367"/>
            <a:ext cx="2714625" cy="1718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>
            <a:extLst>
              <a:ext uri="{FF2B5EF4-FFF2-40B4-BE49-F238E27FC236}">
                <a16:creationId xmlns:a16="http://schemas.microsoft.com/office/drawing/2014/main" id="{99EE6432-7CA8-F262-6B83-B01A83662F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2004" y="4213086"/>
            <a:ext cx="2714625" cy="1781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>
            <a:extLst>
              <a:ext uri="{FF2B5EF4-FFF2-40B4-BE49-F238E27FC236}">
                <a16:creationId xmlns:a16="http://schemas.microsoft.com/office/drawing/2014/main" id="{711C846E-7F75-8D7E-AD1F-F066C1113A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5939" y="4276367"/>
            <a:ext cx="2714625" cy="1718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6D83F72-A06B-322F-39B9-FDAF867A4EF2}"/>
              </a:ext>
            </a:extLst>
          </p:cNvPr>
          <p:cNvSpPr txBox="1"/>
          <p:nvPr/>
        </p:nvSpPr>
        <p:spPr>
          <a:xfrm>
            <a:off x="1238435" y="6028968"/>
            <a:ext cx="174446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0" i="1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Ледостав</a:t>
            </a:r>
            <a:r>
              <a:rPr lang="ru-RU" sz="2000" b="0" i="1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b="0" i="1" dirty="0">
                <a:solidFill>
                  <a:srgbClr val="333333"/>
                </a:solidFill>
                <a:effectLst/>
                <a:latin typeface="Circe"/>
              </a:rPr>
              <a:t> </a:t>
            </a:r>
            <a:endParaRPr lang="ru-RU" sz="20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6650729-96B4-6908-A8C9-AF606C2E6A11}"/>
              </a:ext>
            </a:extLst>
          </p:cNvPr>
          <p:cNvSpPr txBox="1"/>
          <p:nvPr/>
        </p:nvSpPr>
        <p:spPr>
          <a:xfrm>
            <a:off x="5428694" y="6012243"/>
            <a:ext cx="174446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0" i="1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Ледоход  </a:t>
            </a:r>
            <a:r>
              <a:rPr lang="ru-RU" sz="2000" b="0" i="1" dirty="0">
                <a:solidFill>
                  <a:srgbClr val="333333"/>
                </a:solidFill>
                <a:effectLst/>
                <a:latin typeface="Circe"/>
              </a:rPr>
              <a:t> </a:t>
            </a:r>
            <a:r>
              <a:rPr lang="ru-RU" b="0" i="1" dirty="0">
                <a:solidFill>
                  <a:srgbClr val="333333"/>
                </a:solidFill>
                <a:effectLst/>
                <a:latin typeface="Circe"/>
              </a:rPr>
              <a:t>   </a:t>
            </a:r>
            <a:endParaRPr lang="ru-RU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6B2C724-D65E-8718-CF6F-3F2F0678829E}"/>
              </a:ext>
            </a:extLst>
          </p:cNvPr>
          <p:cNvSpPr txBox="1"/>
          <p:nvPr/>
        </p:nvSpPr>
        <p:spPr>
          <a:xfrm>
            <a:off x="9321553" y="5981465"/>
            <a:ext cx="23081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0" i="1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Половодье</a:t>
            </a:r>
            <a:r>
              <a:rPr lang="ru-RU" sz="24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6488804"/>
      </p:ext>
    </p:extLst>
  </p:cSld>
  <p:clrMapOvr>
    <a:masterClrMapping/>
  </p:clrMapOvr>
  <p:transition spd="med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CF1632B-A0F2-84EB-5BF0-8A787D42F87B}"/>
              </a:ext>
            </a:extLst>
          </p:cNvPr>
          <p:cNvSpPr txBox="1"/>
          <p:nvPr/>
        </p:nvSpPr>
        <p:spPr>
          <a:xfrm>
            <a:off x="1544715" y="0"/>
            <a:ext cx="10647284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ru-RU" sz="2000" b="1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Радуга</a:t>
            </a:r>
            <a:endParaRPr lang="ru-RU" sz="2000" b="0" i="0" dirty="0">
              <a:solidFill>
                <a:srgbClr val="33333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r>
              <a:rPr lang="ru-RU" sz="20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Одно из красивейших явлений природы — </a:t>
            </a:r>
            <a:r>
              <a:rPr lang="ru-RU" sz="2000" b="1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радуга</a:t>
            </a:r>
            <a:r>
              <a:rPr lang="ru-RU" sz="20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Наблюдать её можно во время дождя, тумана. Иногда радугу можно увидеть над водопадом. Она появляется тогда, когда светит солнце, а воздух насыщен мельчайшими капельками воды. Радугу создают солнечные лучи, которые проходят сквозь капли воды, как через </a:t>
            </a:r>
            <a:r>
              <a:rPr lang="ru-RU" sz="2000" b="0" i="1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линзу</a:t>
            </a:r>
            <a:r>
              <a:rPr lang="ru-RU" sz="20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10D1493-F45B-BF4F-C0E1-7731D6FCA905}"/>
              </a:ext>
            </a:extLst>
          </p:cNvPr>
          <p:cNvSpPr txBox="1"/>
          <p:nvPr/>
        </p:nvSpPr>
        <p:spPr>
          <a:xfrm>
            <a:off x="2028547" y="1530595"/>
            <a:ext cx="10163454" cy="19082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ru-RU" sz="2000" b="1" i="0" dirty="0">
                <a:solidFill>
                  <a:srgbClr val="FF66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Линза</a:t>
            </a:r>
            <a:r>
              <a:rPr lang="ru-RU" sz="2000" b="0" i="0" dirty="0">
                <a:solidFill>
                  <a:srgbClr val="FF66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— прозрачный диск с изогнутой поверхностью. Если смотреть сквозь линзу, то окружающие предметы будут казаться искажёнными: увеличенными или уменьшенными. Линзы используют в очках, биноклях, микроскопах, телескопах, фотоаппаратах и других приборах. Пример линзы — лупа, с помощью которой можно рассматривать мелкие предметы.    </a:t>
            </a:r>
          </a:p>
          <a:p>
            <a:pPr algn="l" rtl="0"/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 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EE4AF45A-187A-19DF-4393-450B3777A0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6277"/>
            <a:ext cx="2028546" cy="1509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606E9CB-541F-FCB2-92DD-131B84E17876}"/>
              </a:ext>
            </a:extLst>
          </p:cNvPr>
          <p:cNvSpPr txBox="1"/>
          <p:nvPr/>
        </p:nvSpPr>
        <p:spPr>
          <a:xfrm>
            <a:off x="861132" y="2474948"/>
            <a:ext cx="101205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1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Лупа </a:t>
            </a:r>
            <a:r>
              <a:rPr lang="ru-RU" b="0" i="1" dirty="0">
                <a:solidFill>
                  <a:srgbClr val="333333"/>
                </a:solidFill>
                <a:effectLst/>
                <a:latin typeface="Circe"/>
              </a:rPr>
              <a:t>   </a:t>
            </a:r>
            <a:endParaRPr lang="ru-RU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5AE8593-37B2-D5E4-7165-BC6DFFA3BFC2}"/>
              </a:ext>
            </a:extLst>
          </p:cNvPr>
          <p:cNvSpPr txBox="1"/>
          <p:nvPr/>
        </p:nvSpPr>
        <p:spPr>
          <a:xfrm>
            <a:off x="594804" y="3009740"/>
            <a:ext cx="11419641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Мы видим солнечный свет белым, но на самом деле он состоит из лучей разных цветов. Если пропустить свет через линзу (капельку воды), можно увидеть, как он распадается на разноцветные лучи, — так появляется радуга. Принято считать, что в радуге </a:t>
            </a:r>
            <a:r>
              <a:rPr lang="ru-RU" sz="2000" b="1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семь цветов</a:t>
            </a:r>
            <a:r>
              <a:rPr lang="ru-RU" sz="20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но на самом деле их гораздо больше. Запомнить расположение цветов можно с помощью фразы, в которой первые буквы слов — это начала названий разных цветов.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8EF13E5-48D2-5C73-5C7D-DBFC2CEB5129}"/>
              </a:ext>
            </a:extLst>
          </p:cNvPr>
          <p:cNvSpPr txBox="1"/>
          <p:nvPr/>
        </p:nvSpPr>
        <p:spPr>
          <a:xfrm>
            <a:off x="1140409" y="4695215"/>
            <a:ext cx="2961074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ru-RU" sz="20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0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аждый</a:t>
            </a:r>
          </a:p>
          <a:p>
            <a:pPr algn="l" rtl="0"/>
            <a:r>
              <a:rPr lang="ru-RU" sz="20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   </a:t>
            </a:r>
            <a:r>
              <a:rPr lang="ru-RU" sz="2000" b="1" i="0" dirty="0">
                <a:solidFill>
                  <a:srgbClr val="FF66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0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хотник</a:t>
            </a:r>
          </a:p>
          <a:p>
            <a:pPr algn="l" rtl="0"/>
            <a:r>
              <a:rPr lang="ru-RU" sz="20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        </a:t>
            </a:r>
            <a:r>
              <a:rPr lang="ru-RU" sz="2000" b="1" i="0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r>
              <a:rPr lang="ru-RU" sz="20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елает</a:t>
            </a:r>
          </a:p>
          <a:p>
            <a:pPr algn="l" rtl="0"/>
            <a:r>
              <a:rPr lang="ru-RU" sz="20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              </a:t>
            </a:r>
            <a:r>
              <a:rPr lang="ru-RU" sz="2000" b="1" i="0" dirty="0">
                <a:solidFill>
                  <a:srgbClr val="008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20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нать,</a:t>
            </a:r>
          </a:p>
          <a:p>
            <a:pPr algn="l" rtl="0"/>
            <a:r>
              <a:rPr lang="ru-RU" sz="20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                   </a:t>
            </a:r>
            <a:r>
              <a:rPr lang="ru-RU" sz="2000" b="1" i="0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20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</a:t>
            </a:r>
          </a:p>
          <a:p>
            <a:pPr algn="l" rtl="0"/>
            <a:r>
              <a:rPr lang="ru-RU" sz="20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                       </a:t>
            </a:r>
            <a:r>
              <a:rPr lang="ru-RU" sz="2000" b="1" i="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0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идит</a:t>
            </a:r>
          </a:p>
          <a:p>
            <a:pPr algn="l" rtl="0"/>
            <a:r>
              <a:rPr lang="ru-RU" sz="20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                            </a:t>
            </a:r>
            <a:r>
              <a:rPr lang="ru-RU" sz="2000" b="1" i="0" dirty="0">
                <a:solidFill>
                  <a:srgbClr val="80008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sz="20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азан.</a:t>
            </a:r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77710907-E5CD-38B6-7FD2-4A5247BEDD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6378" y="4669916"/>
            <a:ext cx="2263805" cy="1544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727C2F3-700F-A1C3-B985-55359E27A627}"/>
              </a:ext>
            </a:extLst>
          </p:cNvPr>
          <p:cNvSpPr txBox="1"/>
          <p:nvPr/>
        </p:nvSpPr>
        <p:spPr>
          <a:xfrm>
            <a:off x="3957592" y="6107825"/>
            <a:ext cx="266773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0" i="1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Преломление света  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BDB7452-46A1-C4C2-0CB5-12CC7A2E2D81}"/>
              </a:ext>
            </a:extLst>
          </p:cNvPr>
          <p:cNvSpPr txBox="1"/>
          <p:nvPr/>
        </p:nvSpPr>
        <p:spPr>
          <a:xfrm>
            <a:off x="6096000" y="4476609"/>
            <a:ext cx="6095999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Когда мы смотрим на радугу, стоя на земле, нам кажется, что это дуга. Но если её рассматривать с большой высоты  — например, из самолёта, — то станет понятно, что она круглая. Иногда радуга может быть двойной и даже тройной.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1277718"/>
      </p:ext>
    </p:extLst>
  </p:cSld>
  <p:clrMapOvr>
    <a:masterClrMapping/>
  </p:clrMapOvr>
  <p:transition spd="med">
    <p:pull/>
  </p:transition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Дерево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935</TotalTime>
  <Words>1749</Words>
  <Application>Microsoft Office PowerPoint</Application>
  <PresentationFormat>Широкоэкранный</PresentationFormat>
  <Paragraphs>178</Paragraphs>
  <Slides>25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25</vt:i4>
      </vt:variant>
    </vt:vector>
  </HeadingPairs>
  <TitlesOfParts>
    <vt:vector size="38" baseType="lpstr">
      <vt:lpstr>Arial</vt:lpstr>
      <vt:lpstr>Calibri</vt:lpstr>
      <vt:lpstr>Cambria</vt:lpstr>
      <vt:lpstr>Century Gothic</vt:lpstr>
      <vt:lpstr>Circe</vt:lpstr>
      <vt:lpstr>Helvetica Neue</vt:lpstr>
      <vt:lpstr>Rockwell</vt:lpstr>
      <vt:lpstr>Rockwell Condensed</vt:lpstr>
      <vt:lpstr>Times New Roman</vt:lpstr>
      <vt:lpstr>Wingdings</vt:lpstr>
      <vt:lpstr>Wingdings 3</vt:lpstr>
      <vt:lpstr>Легкий дым</vt:lpstr>
      <vt:lpstr>Дерево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Сколько месяцев в году?</vt:lpstr>
      <vt:lpstr>Сколько всего времен года?</vt:lpstr>
      <vt:lpstr>Какие месяцы года начинают и заканчивают календарный год?</vt:lpstr>
      <vt:lpstr>Сколько месяцев длится каждое время года?</vt:lpstr>
      <vt:lpstr>ПЕРЕЧИСЛИ ВРЕМЕНА ГОДА ПО ПОРЯДКУ</vt:lpstr>
      <vt:lpstr>КАКИЕ МЕСЯЦА ВХОДЯТ В ЭТИ ВРЕМЕНА ГОДА?</vt:lpstr>
      <vt:lpstr>В КАКОМ МЕСЯЦЕ У ТЕБЯ ДЕНЬ РОЖДЕНИЯ?</vt:lpstr>
      <vt:lpstr>Презентация PowerPoint</vt:lpstr>
      <vt:lpstr>Презентация PowerPoint</vt:lpstr>
      <vt:lpstr>ОТГАДАЙТЕ ПЕРСОНАЖЕЙ ИЗ МУЛЬТФИЛЬМОВ И СКАЗОК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хуршид очилов</dc:creator>
  <cp:lastModifiedBy>Наталья Сергеевна</cp:lastModifiedBy>
  <cp:revision>13</cp:revision>
  <dcterms:created xsi:type="dcterms:W3CDTF">2023-02-01T19:25:03Z</dcterms:created>
  <dcterms:modified xsi:type="dcterms:W3CDTF">2023-04-22T17:21:19Z</dcterms:modified>
</cp:coreProperties>
</file>