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99"/>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14339653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40940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3953288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solidFill>
            <a:schemeClr val="bg1">
              <a:alpha val="54000"/>
            </a:schemeClr>
          </a:solidFill>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392648279"/>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2365742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4068648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743463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254496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3189184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2882350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FAD4AB-3F5A-4BC4-B892-60C02B686C10}" type="datetimeFigureOut">
              <a:rPr lang="ru-RU" smtClean="0"/>
              <a:pPr/>
              <a:t>29.11.2018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12344979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l="-6000" r="-6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6FAD4AB-3F5A-4BC4-B892-60C02B686C10}" type="datetimeFigureOut">
              <a:rPr lang="ru-RU" smtClean="0"/>
              <a:pPr/>
              <a:t>29.11.2018</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6AF7ED-99F3-4CFB-95A2-6275FE8AAB3D}" type="slidenum">
              <a:rPr lang="ru-RU" smtClean="0"/>
              <a:pPr/>
              <a:t>‹#›</a:t>
            </a:fld>
            <a:endParaRPr lang="ru-RU"/>
          </a:p>
        </p:txBody>
      </p:sp>
    </p:spTree>
    <p:extLst>
      <p:ext uri="{BB962C8B-B14F-4D97-AF65-F5344CB8AC3E}">
        <p14:creationId xmlns="" xmlns:p14="http://schemas.microsoft.com/office/powerpoint/2010/main" val="13946976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letidor.ru/zvezdy-i-deti/bolezn-geniev-8-znamenityh-lyudey-kotorye-v-detstve-stradali-disleksiey.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1772816"/>
            <a:ext cx="8064896" cy="2304255"/>
          </a:xfrm>
        </p:spPr>
        <p:txBody>
          <a:bodyPr>
            <a:normAutofit/>
          </a:bodyPr>
          <a:lstStyle/>
          <a:p>
            <a:r>
              <a:rPr lang="ru-RU" b="1" dirty="0" smtClean="0"/>
              <a:t>Болезнь гениев : 9 знаменитых людей, </a:t>
            </a:r>
            <a:r>
              <a:rPr lang="ru-RU" b="1" smtClean="0"/>
              <a:t>которые  </a:t>
            </a:r>
            <a:r>
              <a:rPr lang="ru-RU" b="1" dirty="0" smtClean="0"/>
              <a:t>страдали </a:t>
            </a:r>
            <a:r>
              <a:rPr lang="ru-RU" b="1" dirty="0" err="1" smtClean="0"/>
              <a:t>дислексией</a:t>
            </a:r>
            <a:endParaRPr lang="ru-RU" dirty="0"/>
          </a:p>
        </p:txBody>
      </p:sp>
      <p:sp>
        <p:nvSpPr>
          <p:cNvPr id="3" name="Подзаголовок 2"/>
          <p:cNvSpPr>
            <a:spLocks noGrp="1"/>
          </p:cNvSpPr>
          <p:nvPr>
            <p:ph type="subTitle" idx="1"/>
          </p:nvPr>
        </p:nvSpPr>
        <p:spPr>
          <a:xfrm>
            <a:off x="2987824" y="4365104"/>
            <a:ext cx="6040760" cy="1080120"/>
          </a:xfrm>
        </p:spPr>
        <p:txBody>
          <a:bodyPr>
            <a:normAutofit fontScale="70000" lnSpcReduction="20000"/>
          </a:bodyPr>
          <a:lstStyle/>
          <a:p>
            <a:r>
              <a:rPr lang="ru-RU" b="1" dirty="0" smtClean="0">
                <a:solidFill>
                  <a:schemeClr val="tx1"/>
                </a:solidFill>
              </a:rPr>
              <a:t>Смирнова Юлия Валерьевна</a:t>
            </a:r>
          </a:p>
          <a:p>
            <a:r>
              <a:rPr lang="ru-RU" b="1" dirty="0" smtClean="0">
                <a:solidFill>
                  <a:schemeClr val="tx1"/>
                </a:solidFill>
              </a:rPr>
              <a:t>Учитель ГБОУ СОШ № 277</a:t>
            </a:r>
          </a:p>
          <a:p>
            <a:r>
              <a:rPr lang="ru-RU" b="1" dirty="0" smtClean="0">
                <a:solidFill>
                  <a:schemeClr val="tx1"/>
                </a:solidFill>
              </a:rPr>
              <a:t>Кировского района Санкт-Петербурга</a:t>
            </a:r>
            <a:endParaRPr lang="ru-RU" b="1" dirty="0">
              <a:solidFill>
                <a:schemeClr val="tx1"/>
              </a:solidFill>
            </a:endParaRPr>
          </a:p>
        </p:txBody>
      </p:sp>
    </p:spTree>
    <p:extLst>
      <p:ext uri="{BB962C8B-B14F-4D97-AF65-F5344CB8AC3E}">
        <p14:creationId xmlns="" xmlns:p14="http://schemas.microsoft.com/office/powerpoint/2010/main" val="131650879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55576" y="260648"/>
            <a:ext cx="7560840" cy="2088232"/>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r>
              <a:rPr lang="ru-RU" sz="1600" dirty="0" smtClean="0"/>
              <a:t>Юношеству занятий масса.</a:t>
            </a:r>
            <a:br>
              <a:rPr lang="ru-RU" sz="1600" dirty="0" smtClean="0"/>
            </a:br>
            <a:r>
              <a:rPr lang="ru-RU" sz="1600" dirty="0" smtClean="0"/>
              <a:t>Грамматикам учим дурней и </a:t>
            </a:r>
            <a:r>
              <a:rPr lang="ru-RU" sz="1600" dirty="0" err="1" smtClean="0"/>
              <a:t>дур</a:t>
            </a:r>
            <a:r>
              <a:rPr lang="ru-RU" sz="1600" dirty="0" smtClean="0"/>
              <a:t> мы.</a:t>
            </a:r>
            <a:br>
              <a:rPr lang="ru-RU" sz="1600" dirty="0" smtClean="0"/>
            </a:br>
            <a:r>
              <a:rPr lang="ru-RU" sz="1600" dirty="0" smtClean="0"/>
              <a:t>Меня ж</a:t>
            </a:r>
            <a:br>
              <a:rPr lang="ru-RU" sz="1600" dirty="0" smtClean="0"/>
            </a:br>
            <a:r>
              <a:rPr lang="ru-RU" sz="1600" dirty="0" smtClean="0"/>
              <a:t>из 5-го вышибли класса.</a:t>
            </a:r>
            <a:br>
              <a:rPr lang="ru-RU" sz="1600" dirty="0" smtClean="0"/>
            </a:br>
            <a:r>
              <a:rPr lang="ru-RU" sz="1600" dirty="0" smtClean="0"/>
              <a:t>Пошли швырять в московские тюрьмы».</a:t>
            </a:r>
            <a:br>
              <a:rPr lang="ru-RU" sz="1600" dirty="0" smtClean="0"/>
            </a:br>
            <a:r>
              <a:rPr lang="ru-RU" sz="1600" dirty="0" smtClean="0"/>
              <a:t>С грамматикой у него таки было плохо. Его гениальные писания – рукописи поражают отсутствием запятых. Ни одной. Он их ненавидел. Чем хвастался.</a:t>
            </a:r>
            <a:br>
              <a:rPr lang="ru-RU" sz="1600" dirty="0" smtClean="0"/>
            </a:br>
            <a:r>
              <a:rPr lang="ru-RU" sz="1600" dirty="0" smtClean="0"/>
              <a:t>«Ненависть к точкам. К запятым тоже» — </a:t>
            </a:r>
            <a:r>
              <a:rPr lang="ru-RU" sz="1600" dirty="0" err="1" smtClean="0"/>
              <a:t>дислексику</a:t>
            </a:r>
            <a:r>
              <a:rPr lang="ru-RU" sz="1600" dirty="0" smtClean="0"/>
              <a:t> есть за что их ненавидеть</a:t>
            </a:r>
            <a:endParaRPr lang="ru-RU" sz="1600" dirty="0"/>
          </a:p>
        </p:txBody>
      </p:sp>
      <p:pic>
        <p:nvPicPr>
          <p:cNvPr id="6" name="Содержимое 3" descr="маяковский.jpg"/>
          <p:cNvPicPr>
            <a:picLocks noGrp="1" noChangeAspect="1"/>
          </p:cNvPicPr>
          <p:nvPr>
            <p:ph idx="1"/>
          </p:nvPr>
        </p:nvPicPr>
        <p:blipFill>
          <a:blip r:embed="rId3" cstate="print"/>
          <a:stretch>
            <a:fillRect/>
          </a:stretch>
        </p:blipFill>
        <p:spPr>
          <a:xfrm>
            <a:off x="1979712" y="2492896"/>
            <a:ext cx="4861510" cy="3771134"/>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412776"/>
            <a:ext cx="8229600" cy="1143000"/>
          </a:xfrm>
        </p:spPr>
        <p:txBody>
          <a:bodyPr>
            <a:normAutofit/>
          </a:bodyPr>
          <a:lstStyle/>
          <a:p>
            <a:r>
              <a:rPr lang="ru-RU" sz="2400" dirty="0" smtClean="0"/>
              <a:t>Использованные источники</a:t>
            </a:r>
            <a:endParaRPr lang="ru-RU" sz="2400" dirty="0"/>
          </a:p>
        </p:txBody>
      </p:sp>
      <p:sp>
        <p:nvSpPr>
          <p:cNvPr id="3" name="Содержимое 2"/>
          <p:cNvSpPr>
            <a:spLocks noGrp="1"/>
          </p:cNvSpPr>
          <p:nvPr>
            <p:ph idx="1"/>
          </p:nvPr>
        </p:nvSpPr>
        <p:spPr>
          <a:xfrm>
            <a:off x="323528" y="2924944"/>
            <a:ext cx="8363272" cy="3201219"/>
          </a:xfrm>
        </p:spPr>
        <p:txBody>
          <a:bodyPr>
            <a:normAutofit/>
          </a:bodyPr>
          <a:lstStyle/>
          <a:p>
            <a:r>
              <a:rPr lang="en-US" sz="2000" dirty="0" smtClean="0">
                <a:hlinkClick r:id="rId2"/>
              </a:rPr>
              <a:t>https://</a:t>
            </a:r>
            <a:r>
              <a:rPr lang="en-US" sz="2000" dirty="0" smtClean="0">
                <a:hlinkClick r:id="rId2"/>
              </a:rPr>
              <a:t>letidor.ru/zvezdy-i-deti/bolezn-geniev-8-znamenityh-lyudey-kotorye-v-detstve-stradali-disleksiey.htm</a:t>
            </a:r>
            <a:endParaRPr lang="ru-RU" sz="2000" dirty="0" smtClean="0"/>
          </a:p>
          <a:p>
            <a:r>
              <a:rPr lang="en-US" sz="2000" dirty="0" smtClean="0"/>
              <a:t>https://dislekt.ru/stati-materialyi-na-temu/velikie-dislektiki-i-ih-istorii/</a:t>
            </a:r>
            <a:endParaRPr lang="ru-RU"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692697"/>
            <a:ext cx="8640960" cy="1569660"/>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Знаменитый на весь мир физик, создатель теории относительности, обладатель нобелевской премии не любил занятия в школе. Из некоторых источников следует, что он страдал </a:t>
            </a:r>
            <a:r>
              <a:rPr lang="ru-RU" sz="1600" dirty="0" err="1" smtClean="0"/>
              <a:t>дислексией</a:t>
            </a:r>
            <a:r>
              <a:rPr lang="ru-RU" sz="1600" dirty="0" smtClean="0"/>
              <a:t>, у него была плохая память, и он не мог запомнить простейших вещей, например, месяцы в году. При этом он с легкостью решал одни из самых сложных задач своего времени. Возможно даже, что он за всю жизнь так и не научился завязывать шнурки на ботинках, зато внес неоценимый вклад в мировую науку.</a:t>
            </a:r>
            <a:endParaRPr lang="ru-RU" sz="1600" dirty="0"/>
          </a:p>
        </p:txBody>
      </p:sp>
      <p:pic>
        <p:nvPicPr>
          <p:cNvPr id="7" name="Содержимое 3" descr="энштейн.jpg"/>
          <p:cNvPicPr>
            <a:picLocks noGrp="1" noChangeAspect="1"/>
          </p:cNvPicPr>
          <p:nvPr>
            <p:ph idx="1"/>
          </p:nvPr>
        </p:nvPicPr>
        <p:blipFill>
          <a:blip r:embed="rId3" cstate="print"/>
          <a:stretch>
            <a:fillRect/>
          </a:stretch>
        </p:blipFill>
        <p:spPr>
          <a:xfrm>
            <a:off x="1979712" y="2348880"/>
            <a:ext cx="5040560" cy="3931002"/>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агата кристи.jpg"/>
          <p:cNvPicPr>
            <a:picLocks noGrp="1" noChangeAspect="1"/>
          </p:cNvPicPr>
          <p:nvPr>
            <p:ph idx="1"/>
          </p:nvPr>
        </p:nvPicPr>
        <p:blipFill>
          <a:blip r:embed="rId2" cstate="print"/>
          <a:stretch>
            <a:fillRect/>
          </a:stretch>
        </p:blipFill>
        <p:spPr>
          <a:xfrm>
            <a:off x="1691680" y="2636912"/>
            <a:ext cx="5570981" cy="3476108"/>
          </a:xfrm>
          <a:prstGeom prst="rect">
            <a:avLst/>
          </a:prstGeom>
          <a:ln>
            <a:noFill/>
          </a:ln>
          <a:effectLst>
            <a:softEdge rad="112500"/>
          </a:effectLst>
        </p:spPr>
      </p:pic>
      <p:sp>
        <p:nvSpPr>
          <p:cNvPr id="5" name="Прямоугольник 4"/>
          <p:cNvSpPr/>
          <p:nvPr/>
        </p:nvSpPr>
        <p:spPr>
          <a:xfrm>
            <a:off x="251520" y="692697"/>
            <a:ext cx="8640960" cy="1800199"/>
          </a:xfrm>
          <a:prstGeom prst="rect">
            <a:avLst/>
          </a:prstGeom>
          <a:blipFill>
            <a:blip r:embed="rId3"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Английская писательница, одна из самых известных в мире, творивших в жанре детектива. С самого детства маленькой Агате было трудно концентрироваться на занятиях, а обучение письму стало для нее сущим наказанием – ей никак не удавалось писать правильно. Насмешки ее одноклассников были так обидны, что родителям даже пришлось забрать Агату из школы. Однако это не помешало творческой натуре стать знаменитой. А ее книги впоследствии продавались, как никакие другие – 4 миллиарда экземпляров по всему миру. Еще большие тиражи были только у произведений Шекспира и… Библии.</a:t>
            </a:r>
            <a:endParaRPr lang="ru-RU" sz="1600" dirty="0"/>
          </a:p>
        </p:txBody>
      </p:sp>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692697"/>
            <a:ext cx="8640960" cy="1569660"/>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Этот швейцарский изобретатель известный в мире как создатель телефонии еще с юных лет пытался найти способ помочь слышать людям, потерявшим слух (его мать и сестра были глухими). У самого же будущего ученого и бизнесмена были проблемы в школе из-за </a:t>
            </a:r>
            <a:r>
              <a:rPr lang="ru-RU" sz="1600" dirty="0" err="1" smtClean="0"/>
              <a:t>дислексии</a:t>
            </a:r>
            <a:r>
              <a:rPr lang="ru-RU" sz="1600" dirty="0" smtClean="0"/>
              <a:t>. Из всех предметов он выделял биологию, и был абсолютно равнодушен ко всем другим, его также совершенно не волновали школьные оценки. Белл также известен как один из основателей общества </a:t>
            </a:r>
            <a:r>
              <a:rPr lang="ru-RU" sz="1600" dirty="0" err="1" smtClean="0"/>
              <a:t>National</a:t>
            </a:r>
            <a:r>
              <a:rPr lang="ru-RU" sz="1600" dirty="0" smtClean="0"/>
              <a:t> </a:t>
            </a:r>
            <a:r>
              <a:rPr lang="ru-RU" sz="1600" dirty="0" err="1" smtClean="0"/>
              <a:t>Geographic</a:t>
            </a:r>
            <a:r>
              <a:rPr lang="ru-RU" sz="1600" dirty="0" smtClean="0"/>
              <a:t>.</a:t>
            </a:r>
            <a:endParaRPr lang="ru-RU" sz="1600" dirty="0"/>
          </a:p>
        </p:txBody>
      </p:sp>
      <p:pic>
        <p:nvPicPr>
          <p:cNvPr id="6" name="Содержимое 3" descr="белл.jpg"/>
          <p:cNvPicPr>
            <a:picLocks noGrp="1" noChangeAspect="1"/>
          </p:cNvPicPr>
          <p:nvPr>
            <p:ph idx="1"/>
          </p:nvPr>
        </p:nvPicPr>
        <p:blipFill>
          <a:blip r:embed="rId3" cstate="print"/>
          <a:stretch>
            <a:fillRect/>
          </a:stretch>
        </p:blipFill>
        <p:spPr>
          <a:xfrm>
            <a:off x="1475656" y="2420888"/>
            <a:ext cx="5976664" cy="3694559"/>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692697"/>
            <a:ext cx="8640960" cy="1323439"/>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Знаменитый на весь мир сказочник как и многие другие гении с трудом преодолел учебу в школе да и то смог освоить только начальные сведения, грамота никогда не была его сильной стороной, более того на заре своей творческой деятельности он даже прослыл безграмотным автором. Но настоящий талант ничто не может остановить, из-под пера Андерсена буквально вырвались на свет прекрасные сказки, которые никогда не устанут переиздавать.</a:t>
            </a:r>
            <a:endParaRPr lang="ru-RU" sz="1600" dirty="0"/>
          </a:p>
        </p:txBody>
      </p:sp>
      <p:pic>
        <p:nvPicPr>
          <p:cNvPr id="7" name="Содержимое 3" descr="андерсен.jpg"/>
          <p:cNvPicPr>
            <a:picLocks noGrp="1" noChangeAspect="1"/>
          </p:cNvPicPr>
          <p:nvPr>
            <p:ph idx="1"/>
          </p:nvPr>
        </p:nvPicPr>
        <p:blipFill>
          <a:blip r:embed="rId3" cstate="print"/>
          <a:stretch>
            <a:fillRect/>
          </a:stretch>
        </p:blipFill>
        <p:spPr>
          <a:xfrm>
            <a:off x="1403648" y="2132856"/>
            <a:ext cx="5998046" cy="3855887"/>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692697"/>
            <a:ext cx="8640960" cy="1815882"/>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Великий мастер, ученый, художник, изобретатель, архитектор и писатель. Философ и анатом, какими только талантами ни владел этот гений. Большинство его идей опередило время: парашют, танк, прожектор, катапульта, велосипед, основатель золотого сечения…</a:t>
            </a:r>
            <a:br>
              <a:rPr lang="ru-RU" sz="1600" dirty="0" smtClean="0"/>
            </a:br>
            <a:r>
              <a:rPr lang="ru-RU" sz="1600" dirty="0" smtClean="0"/>
              <a:t>Удивителен и тот факт, что все свои заметки Леонардо писал в обратном направлении (зеркально), справа налево, умел делать это и правой и левой руками. По некоторым версиям, гениальный человек таким образом хотел запутать потомков. Но есть и другие предположения – именно так писать ему было удобнее, это и есть одно из проявлений </a:t>
            </a:r>
            <a:r>
              <a:rPr lang="ru-RU" sz="1600" dirty="0" err="1" smtClean="0"/>
              <a:t>дислексии</a:t>
            </a:r>
            <a:r>
              <a:rPr lang="ru-RU" sz="1600" dirty="0" smtClean="0"/>
              <a:t>.</a:t>
            </a:r>
            <a:endParaRPr lang="ru-RU" sz="1600" dirty="0"/>
          </a:p>
        </p:txBody>
      </p:sp>
      <p:pic>
        <p:nvPicPr>
          <p:cNvPr id="6" name="Содержимое 3" descr="де винчи.jpg"/>
          <p:cNvPicPr>
            <a:picLocks noGrp="1" noChangeAspect="1"/>
          </p:cNvPicPr>
          <p:nvPr>
            <p:ph idx="1"/>
          </p:nvPr>
        </p:nvPicPr>
        <p:blipFill>
          <a:blip r:embed="rId3" cstate="print"/>
          <a:stretch>
            <a:fillRect/>
          </a:stretch>
        </p:blipFill>
        <p:spPr>
          <a:xfrm>
            <a:off x="2123728" y="2636912"/>
            <a:ext cx="5125983" cy="3413985"/>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51520" y="692697"/>
            <a:ext cx="8640960" cy="1815882"/>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Телеграф, телефон, киноаппаратура, электрическая лампа накаливания и слово «алло» - это только малая часть тех усовершенствований, благодаря которым знаменит Эдисон. В его жизни удивительную роль сыграла мать. Когда мальчиком он оказался школе, учитель через несколько месяцев преподавания счел будущего ученого никудышным учеником, неспособным к получению знаний. Мать Томаса, в свою очередь, сообщила бестолковому учителю, что у него у самого мозгов меньше, чем у ее сына. Так материнский инстинкт помог мальчику с синдромом дефицита внимания, </a:t>
            </a:r>
            <a:r>
              <a:rPr lang="ru-RU" sz="1600" dirty="0" err="1" smtClean="0"/>
              <a:t>дислексией</a:t>
            </a:r>
            <a:r>
              <a:rPr lang="ru-RU" sz="1600" dirty="0" smtClean="0"/>
              <a:t> и проблемами со слухом </a:t>
            </a:r>
            <a:endParaRPr lang="ru-RU" sz="1600" dirty="0"/>
          </a:p>
        </p:txBody>
      </p:sp>
      <p:pic>
        <p:nvPicPr>
          <p:cNvPr id="7" name="Содержимое 3" descr="томас эдисон.jpg"/>
          <p:cNvPicPr>
            <a:picLocks noGrp="1" noChangeAspect="1"/>
          </p:cNvPicPr>
          <p:nvPr>
            <p:ph idx="1"/>
          </p:nvPr>
        </p:nvPicPr>
        <p:blipFill>
          <a:blip r:embed="rId3" cstate="print"/>
          <a:stretch>
            <a:fillRect/>
          </a:stretch>
        </p:blipFill>
        <p:spPr>
          <a:xfrm>
            <a:off x="1331640" y="2708920"/>
            <a:ext cx="6039302" cy="3397108"/>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3528" y="332656"/>
            <a:ext cx="8712968" cy="3024336"/>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Дисней не окончил среднюю школу. Его выгнали из школы </a:t>
            </a:r>
            <a:r>
              <a:rPr lang="ru-RU" sz="1600" dirty="0" err="1" smtClean="0"/>
              <a:t>МакКинли</a:t>
            </a:r>
            <a:r>
              <a:rPr lang="ru-RU" sz="1600" dirty="0" smtClean="0"/>
              <a:t> в возрасте 16 лет. Несмотря на это, создатель империи Диснея получил титул почетного профессора Йельского Университета. Педагоги считали Уолта мальчиком ленивым и туповатым. Иного мнения придерживался преподаватель рисования, но Уолт не хотел становиться художником. Он мечтал о карьере журналиста. Над заметками, которые другие репортёры мастерили за 15 минут, он мучился целыми сутками. Потом над ними приходилось мучиться редактору: грамотность явно не значилась в числе сильных сторон начинающего журналиста. «Чему же тебя учили в школе?!» — риторически вопрошал редактор, потрясая исчёрканными красной ручкой листочками. Уолт благоразумно отмалчивался. Из газеты его уволили через пару месяцев — за неграмотность и профнепригодность. Спустя несколько лет он стал миллионером и главным мировым </a:t>
            </a:r>
            <a:r>
              <a:rPr lang="ru-RU" sz="1600" dirty="0" err="1" smtClean="0"/>
              <a:t>мультимагнатом</a:t>
            </a:r>
            <a:r>
              <a:rPr lang="ru-RU" sz="1600" dirty="0" smtClean="0"/>
              <a:t/>
            </a:r>
            <a:br>
              <a:rPr lang="ru-RU" sz="1600" dirty="0" smtClean="0"/>
            </a:br>
            <a:endParaRPr lang="ru-RU" sz="1600" dirty="0"/>
          </a:p>
        </p:txBody>
      </p:sp>
      <p:pic>
        <p:nvPicPr>
          <p:cNvPr id="6" name="Содержимое 3" descr="дисней.jpg"/>
          <p:cNvPicPr>
            <a:picLocks noGrp="1" noChangeAspect="1"/>
          </p:cNvPicPr>
          <p:nvPr>
            <p:ph idx="1"/>
          </p:nvPr>
        </p:nvPicPr>
        <p:blipFill>
          <a:blip r:embed="rId3" cstate="print"/>
          <a:stretch>
            <a:fillRect/>
          </a:stretch>
        </p:blipFill>
        <p:spPr>
          <a:xfrm>
            <a:off x="1475656" y="3140968"/>
            <a:ext cx="3600400" cy="3231359"/>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23528" y="332656"/>
            <a:ext cx="8424936" cy="1872208"/>
          </a:xfrm>
          <a:prstGeom prst="rect">
            <a:avLst/>
          </a:prstGeom>
          <a:blipFill>
            <a:blip r:embed="rId2" cstate="print"/>
            <a:tile tx="0" ty="0" sx="100000" sy="100000" flip="none" algn="tl"/>
          </a:blipFill>
          <a:effectLst>
            <a:innerShdw blurRad="63500" dist="50800" dir="18900000">
              <a:prstClr val="black">
                <a:alpha val="50000"/>
              </a:prstClr>
            </a:innerShdw>
          </a:effectLst>
          <a:scene3d>
            <a:camera prst="orthographicFront"/>
            <a:lightRig rig="threePt" dir="t"/>
          </a:scene3d>
          <a:sp3d contourW="12700">
            <a:bevelT w="127000" prst="artDeco"/>
            <a:contourClr>
              <a:schemeClr val="accent3"/>
            </a:contourClr>
          </a:sp3d>
        </p:spPr>
        <p:style>
          <a:lnRef idx="2">
            <a:schemeClr val="accent5"/>
          </a:lnRef>
          <a:fillRef idx="1">
            <a:schemeClr val="lt1"/>
          </a:fillRef>
          <a:effectRef idx="0">
            <a:schemeClr val="accent5"/>
          </a:effectRef>
          <a:fontRef idx="minor">
            <a:schemeClr val="dk1"/>
          </a:fontRef>
        </p:style>
        <p:txBody>
          <a:bodyPr wrap="square">
            <a:spAutoFit/>
          </a:bodyPr>
          <a:lstStyle/>
          <a:p>
            <a:pPr algn="just"/>
            <a:r>
              <a:rPr lang="ru-RU" sz="1600" dirty="0" smtClean="0"/>
              <a:t> Мало кто знает секреты миллиардера, гения, пионера IT технологий… Один из величайших умов нашего времени, на самом деле недоучка. В юности он с огромными проблемами учился писать и читать и был отъявленным хулиганом. Его даже из школы выгоняли за то, что взрывал там самодельные </a:t>
            </a:r>
            <a:r>
              <a:rPr lang="ru-RU" sz="1600" dirty="0" err="1" smtClean="0"/>
              <a:t>бомбочки</a:t>
            </a:r>
            <a:r>
              <a:rPr lang="ru-RU" sz="1600" dirty="0" smtClean="0"/>
              <a:t> и запускал в класс змей. В 1972 году он был исключен из колледжа. Всего лишь один семестр Стив Джобс смог проучится в «</a:t>
            </a:r>
            <a:r>
              <a:rPr lang="ru-RU" sz="1600" dirty="0" err="1" smtClean="0"/>
              <a:t>Reed</a:t>
            </a:r>
            <a:r>
              <a:rPr lang="ru-RU" sz="1600" dirty="0" smtClean="0"/>
              <a:t> </a:t>
            </a:r>
            <a:r>
              <a:rPr lang="ru-RU" sz="1600" dirty="0" err="1" smtClean="0"/>
              <a:t>College</a:t>
            </a:r>
            <a:r>
              <a:rPr lang="ru-RU" sz="1600" dirty="0" smtClean="0"/>
              <a:t>». Как и знаменитый Альберт Эйнштейн Стив Джобс был </a:t>
            </a:r>
            <a:r>
              <a:rPr lang="ru-RU" sz="1600" dirty="0" err="1" smtClean="0"/>
              <a:t>дислексиком</a:t>
            </a:r>
            <a:r>
              <a:rPr lang="ru-RU" sz="1600" dirty="0" smtClean="0"/>
              <a:t>.</a:t>
            </a:r>
            <a:br>
              <a:rPr lang="ru-RU" sz="1600" dirty="0" smtClean="0"/>
            </a:br>
            <a:endParaRPr lang="ru-RU" sz="1600" dirty="0"/>
          </a:p>
        </p:txBody>
      </p:sp>
      <p:pic>
        <p:nvPicPr>
          <p:cNvPr id="7" name="Содержимое 3" descr="джобс.jpg"/>
          <p:cNvPicPr>
            <a:picLocks noGrp="1" noChangeAspect="1"/>
          </p:cNvPicPr>
          <p:nvPr>
            <p:ph idx="1"/>
          </p:nvPr>
        </p:nvPicPr>
        <p:blipFill>
          <a:blip r:embed="rId3" cstate="print"/>
          <a:stretch>
            <a:fillRect/>
          </a:stretch>
        </p:blipFill>
        <p:spPr>
          <a:xfrm>
            <a:off x="1403648" y="2348880"/>
            <a:ext cx="6450889" cy="3628625"/>
          </a:xfrm>
          <a:prstGeom prst="rect">
            <a:avLst/>
          </a:prstGeom>
          <a:ln>
            <a:noFill/>
          </a:ln>
          <a:effectLst>
            <a:softEdge rad="112500"/>
          </a:effectLst>
        </p:spPr>
      </p:pic>
    </p:spTree>
    <p:extLst>
      <p:ext uri="{BB962C8B-B14F-4D97-AF65-F5344CB8AC3E}">
        <p14:creationId xmlns="" xmlns:p14="http://schemas.microsoft.com/office/powerpoint/2010/main" val="2050835754"/>
      </p:ext>
    </p:extLst>
  </p:cSld>
  <p:clrMapOvr>
    <a:masterClrMapping/>
  </p:clrMapOvr>
  <p:timing>
    <p:tnLst>
      <p:par>
        <p:cTn id="1" dur="indefinite" restart="never" nodeType="tmRoot"/>
      </p:par>
    </p:tnLst>
  </p:timing>
</p:sld>
</file>

<file path=ppt/theme/theme1.xml><?xml version="1.0" encoding="utf-8"?>
<a:theme xmlns:a="http://schemas.openxmlformats.org/drawingml/2006/main" name="shablon15">
  <a:themeElements>
    <a:clrScheme name="Серая">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shablon15</Template>
  <TotalTime>40</TotalTime>
  <Words>735</Words>
  <Application>Microsoft Office PowerPoint</Application>
  <PresentationFormat>Экран (4:3)</PresentationFormat>
  <Paragraphs>16</Paragraphs>
  <Slides>11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shablon15</vt:lpstr>
      <vt:lpstr>Болезнь гениев : 9 знаменитых людей, которые  страдали дислексией</vt:lpstr>
      <vt:lpstr>Слайд 2</vt:lpstr>
      <vt:lpstr>Слайд 3</vt:lpstr>
      <vt:lpstr>Слайд 4</vt:lpstr>
      <vt:lpstr>Слайд 5</vt:lpstr>
      <vt:lpstr>Слайд 6</vt:lpstr>
      <vt:lpstr>Слайд 7</vt:lpstr>
      <vt:lpstr>Слайд 8</vt:lpstr>
      <vt:lpstr>Слайд 9</vt:lpstr>
      <vt:lpstr>Слайд 10</vt:lpstr>
      <vt:lpstr>Использованные 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Болезнь гениев : 8 знаменитых людей, которые в детстве страдали дислексией</dc:title>
  <dc:creator>Люсек</dc:creator>
  <cp:lastModifiedBy>Люсек</cp:lastModifiedBy>
  <cp:revision>5</cp:revision>
  <dcterms:created xsi:type="dcterms:W3CDTF">2018-11-20T10:58:11Z</dcterms:created>
  <dcterms:modified xsi:type="dcterms:W3CDTF">2018-11-29T15:03:07Z</dcterms:modified>
</cp:coreProperties>
</file>