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9" r:id="rId4"/>
    <p:sldId id="262" r:id="rId5"/>
    <p:sldId id="263" r:id="rId6"/>
    <p:sldId id="264" r:id="rId7"/>
    <p:sldId id="265" r:id="rId8"/>
    <p:sldId id="267" r:id="rId9"/>
    <p:sldId id="261" r:id="rId10"/>
    <p:sldId id="276" r:id="rId11"/>
    <p:sldId id="260" r:id="rId12"/>
    <p:sldId id="270" r:id="rId13"/>
    <p:sldId id="269" r:id="rId14"/>
    <p:sldId id="266" r:id="rId15"/>
    <p:sldId id="268" r:id="rId16"/>
    <p:sldId id="271" r:id="rId17"/>
    <p:sldId id="272" r:id="rId18"/>
    <p:sldId id="273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7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89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22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107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110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30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919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90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30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47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0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2829D-BD1D-409B-B8DE-321ED65729E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F4E78-DCB0-4A37-8D8B-6BE68ED9A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54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gs274.blogspot.com/2013/03/class-model.html" TargetMode="External"/><Relationship Id="rId2" Type="http://schemas.openxmlformats.org/officeDocument/2006/relationships/hyperlink" Target="http://sgs274.blogspot.com/search/label/7.%20%D0%A4%D0%BE%D1%80%D0%BC%D0%B8%D1%80%D1%83%D1%8E%D1%89%D0%B5%D0%B5%20%D0%BE%D1%86%D0%B5%D0%BD%D0%B8%D0%B2%D0%B0%D0%BD%D0%B8%D0%B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rive.google.com/drive/folders/0B-Z4IgmTCgDrQXp1dy1yR2FmbVk" TargetMode="External"/><Relationship Id="rId4" Type="http://schemas.openxmlformats.org/officeDocument/2006/relationships/hyperlink" Target="mailto:sgs_27@inbox.r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Инструменты формирующего оценивания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11638"/>
            <a:ext cx="9144000" cy="1655762"/>
          </a:xfrm>
        </p:spPr>
        <p:txBody>
          <a:bodyPr/>
          <a:lstStyle/>
          <a:p>
            <a:r>
              <a:rPr lang="ru-RU" dirty="0" smtClean="0"/>
              <a:t>На примере темы</a:t>
            </a:r>
            <a:br>
              <a:rPr lang="ru-RU" dirty="0" smtClean="0"/>
            </a:br>
            <a:r>
              <a:rPr lang="ru-RU" dirty="0" smtClean="0"/>
              <a:t>«Моделирование»</a:t>
            </a:r>
            <a:br>
              <a:rPr lang="ru-RU" dirty="0" smtClean="0"/>
            </a:br>
            <a:r>
              <a:rPr lang="ru-RU" dirty="0" smtClean="0"/>
              <a:t>8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21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Критериальная</a:t>
            </a:r>
            <a:r>
              <a:rPr lang="ru-RU" b="1" dirty="0" smtClean="0"/>
              <a:t> матрица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документ</a:t>
            </a:r>
            <a:endParaRPr lang="ru-RU" sz="2800" dirty="0">
              <a:solidFill>
                <a:schemeClr val="accent4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3609" y="1289597"/>
            <a:ext cx="6166350" cy="553310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73609" y="1651612"/>
            <a:ext cx="2869324" cy="5171090"/>
          </a:xfrm>
          <a:prstGeom prst="rect">
            <a:avLst/>
          </a:prstGeom>
          <a:noFill/>
          <a:ln w="28575">
            <a:solidFill>
              <a:srgbClr val="C00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2352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 в конце урока</a:t>
            </a:r>
            <a:endParaRPr lang="ru-RU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131" y="1690688"/>
            <a:ext cx="5971308" cy="508900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форма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9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Задания в </a:t>
            </a:r>
            <a:r>
              <a:rPr lang="ru-RU" b="1" dirty="0" err="1" smtClean="0"/>
              <a:t>LearningApps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Поддерживают </a:t>
            </a:r>
            <a:r>
              <a:rPr lang="ru-RU" dirty="0"/>
              <a:t>развитие </a:t>
            </a:r>
            <a:r>
              <a:rPr lang="ru-RU" dirty="0" smtClean="0"/>
              <a:t>самостоятельности</a:t>
            </a:r>
          </a:p>
          <a:p>
            <a:pPr marL="0" indent="0">
              <a:buNone/>
            </a:pPr>
            <a:r>
              <a:rPr lang="ru-RU" dirty="0" smtClean="0"/>
              <a:t>Способствует </a:t>
            </a:r>
            <a:r>
              <a:rPr lang="ru-RU" dirty="0"/>
              <a:t>развитию </a:t>
            </a:r>
            <a:r>
              <a:rPr lang="ru-RU" dirty="0" smtClean="0"/>
              <a:t>ответственности</a:t>
            </a:r>
          </a:p>
          <a:p>
            <a:pPr marL="0" indent="0">
              <a:buNone/>
            </a:pPr>
            <a:r>
              <a:rPr lang="ru-RU" dirty="0" smtClean="0"/>
              <a:t>Дети получают </a:t>
            </a:r>
            <a:r>
              <a:rPr lang="ru-RU" dirty="0"/>
              <a:t>обратную </a:t>
            </a:r>
            <a:r>
              <a:rPr lang="ru-RU" dirty="0" smtClean="0"/>
              <a:t>связь и с помощью заданий понимают </a:t>
            </a:r>
            <a:r>
              <a:rPr lang="ru-RU" dirty="0"/>
              <a:t>насколько хорошо разбираются в данной </a:t>
            </a:r>
            <a:r>
              <a:rPr lang="ru-RU" dirty="0" smtClean="0"/>
              <a:t>теме</a:t>
            </a:r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вызов, с его помощью ученик понимает:</a:t>
            </a:r>
          </a:p>
          <a:p>
            <a:pPr marL="538163">
              <a:tabLst>
                <a:tab pos="627063" algn="l"/>
              </a:tabLst>
            </a:pPr>
            <a:r>
              <a:rPr lang="ru-RU" dirty="0" smtClean="0"/>
              <a:t>Сколько у него возникло ошибок, </a:t>
            </a:r>
          </a:p>
          <a:p>
            <a:pPr marL="538163">
              <a:tabLst>
                <a:tab pos="627063" algn="l"/>
              </a:tabLst>
            </a:pPr>
            <a:r>
              <a:rPr lang="ru-RU" dirty="0" smtClean="0"/>
              <a:t>Сколько непониманий,</a:t>
            </a:r>
          </a:p>
          <a:p>
            <a:pPr marL="538163">
              <a:tabLst>
                <a:tab pos="627063" algn="l"/>
              </a:tabLst>
            </a:pPr>
            <a:r>
              <a:rPr lang="ru-RU" dirty="0" smtClean="0"/>
              <a:t>И с каким вопросом он придет к учителю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78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Текстовое задание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3969" y="1383308"/>
            <a:ext cx="5659865" cy="54746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43544" y="504686"/>
            <a:ext cx="2270236" cy="52322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accent4"/>
                </a:solidFill>
              </a:defRPr>
            </a:lvl1pPr>
          </a:lstStyle>
          <a:p>
            <a:r>
              <a:rPr lang="ru-RU" dirty="0" err="1"/>
              <a:t>LearningApps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8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Оценивание и </a:t>
            </a:r>
            <a:r>
              <a:rPr lang="ru-RU" b="1" dirty="0" err="1" smtClean="0"/>
              <a:t>самооценивание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3465" y="1399955"/>
            <a:ext cx="9495101" cy="55303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43544" y="504686"/>
            <a:ext cx="2270236" cy="52322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accent4"/>
                </a:solidFill>
              </a:defRPr>
            </a:lvl1pPr>
          </a:lstStyle>
          <a:p>
            <a:r>
              <a:rPr lang="ru-RU" dirty="0" err="1"/>
              <a:t>LearningApps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97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Оценивание и </a:t>
            </a:r>
            <a:r>
              <a:rPr lang="ru-RU" b="1" dirty="0" err="1"/>
              <a:t>самооценивание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084" y="1456838"/>
            <a:ext cx="11609726" cy="47705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43544" y="504686"/>
            <a:ext cx="2270236" cy="52322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accent4"/>
                </a:solidFill>
              </a:defRPr>
            </a:lvl1pPr>
          </a:lstStyle>
          <a:p>
            <a:r>
              <a:rPr lang="ru-RU" dirty="0" err="1"/>
              <a:t>LearningApps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28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конце темы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9833" y="1374088"/>
            <a:ext cx="7503728" cy="51686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форма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Просмотр ответов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739" y="1690688"/>
            <a:ext cx="9262345" cy="46554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форма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0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Просмотр ответов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30" y="1825625"/>
            <a:ext cx="11557182" cy="39691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форма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70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Просмотр ответов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60" y="1383386"/>
            <a:ext cx="5695068" cy="54746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форма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0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Когда и з</a:t>
            </a:r>
            <a:r>
              <a:rPr lang="ru-RU" b="1" dirty="0" smtClean="0"/>
              <a:t>ачем?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Формирующее оценивание это механизм сбора </a:t>
            </a:r>
            <a:r>
              <a:rPr lang="ru-RU" dirty="0" smtClean="0"/>
              <a:t>информации, той информации</a:t>
            </a:r>
            <a:r>
              <a:rPr lang="ru-RU" dirty="0" smtClean="0"/>
              <a:t>, с помощью которого учитель меняет:</a:t>
            </a:r>
          </a:p>
          <a:p>
            <a:pPr marL="538163" lvl="0">
              <a:tabLst>
                <a:tab pos="627063" algn="l"/>
              </a:tabLst>
            </a:pPr>
            <a:r>
              <a:rPr lang="ru-RU" dirty="0"/>
              <a:t>Методы работы</a:t>
            </a:r>
          </a:p>
          <a:p>
            <a:pPr marL="538163" lvl="0">
              <a:tabLst>
                <a:tab pos="627063" algn="l"/>
              </a:tabLst>
            </a:pPr>
            <a:r>
              <a:rPr lang="ru-RU" dirty="0"/>
              <a:t>Формы работы</a:t>
            </a:r>
          </a:p>
          <a:p>
            <a:pPr marL="538163" lvl="0">
              <a:tabLst>
                <a:tab pos="627063" algn="l"/>
              </a:tabLst>
            </a:pPr>
            <a:r>
              <a:rPr lang="ru-RU" dirty="0"/>
              <a:t>Учебные материалы для учеников</a:t>
            </a:r>
          </a:p>
          <a:p>
            <a:pPr marL="0" indent="0">
              <a:buNone/>
            </a:pPr>
            <a:r>
              <a:rPr lang="ru-RU" dirty="0"/>
              <a:t>Это обратная связь:</a:t>
            </a:r>
          </a:p>
          <a:p>
            <a:pPr marL="538163">
              <a:lnSpc>
                <a:spcPct val="100000"/>
              </a:lnSpc>
              <a:tabLst>
                <a:tab pos="627063" algn="l"/>
              </a:tabLst>
            </a:pPr>
            <a:r>
              <a:rPr lang="ru-RU" dirty="0"/>
              <a:t>Насколько хорошо продвигаются сейчас его ученики</a:t>
            </a:r>
          </a:p>
          <a:p>
            <a:pPr marL="538163">
              <a:lnSpc>
                <a:spcPct val="100000"/>
              </a:lnSpc>
              <a:tabLst>
                <a:tab pos="627063" algn="l"/>
              </a:tabLst>
            </a:pPr>
            <a:r>
              <a:rPr lang="ru-RU" dirty="0"/>
              <a:t>С какими проблемами они сталкиваются</a:t>
            </a:r>
          </a:p>
          <a:p>
            <a:pPr marL="538163">
              <a:lnSpc>
                <a:spcPct val="100000"/>
              </a:lnSpc>
              <a:tabLst>
                <a:tab pos="627063" algn="l"/>
              </a:tabLst>
            </a:pPr>
            <a:r>
              <a:rPr lang="ru-RU" dirty="0"/>
              <a:t>Как им помочь и поддержать развитие каждого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424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Диаграммы и отметки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13797"/>
            <a:ext cx="6540635" cy="5644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835" y="5729317"/>
            <a:ext cx="4585680" cy="5254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форма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Ссылки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hlinkClick r:id="rId2"/>
              </a:rPr>
              <a:t>Формирующее оценивание </a:t>
            </a:r>
            <a:endParaRPr lang="ru-RU" dirty="0" smtClean="0"/>
          </a:p>
          <a:p>
            <a:pPr marL="0" indent="0">
              <a:buNone/>
            </a:pPr>
            <a:r>
              <a:rPr lang="ru-RU" b="1" dirty="0">
                <a:hlinkClick r:id="rId3"/>
              </a:rPr>
              <a:t>Классификация моделей. Задания</a:t>
            </a:r>
            <a:endParaRPr lang="ru-RU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 smtClean="0"/>
              <a:t>e-mail</a:t>
            </a:r>
            <a:r>
              <a:rPr lang="ru-RU" dirty="0" smtClean="0"/>
              <a:t>: </a:t>
            </a:r>
            <a:r>
              <a:rPr lang="en-US" dirty="0" smtClean="0">
                <a:hlinkClick r:id="rId4"/>
              </a:rPr>
              <a:t>sgs_27@inbox.ru</a:t>
            </a:r>
            <a:endParaRPr lang="en-US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5"/>
              </a:rPr>
              <a:t>Инструменты мгновенной обратной связи от М. </a:t>
            </a:r>
            <a:r>
              <a:rPr lang="ru-RU" dirty="0" err="1" smtClean="0">
                <a:hlinkClick r:id="rId5"/>
              </a:rPr>
              <a:t>Курвиц</a:t>
            </a:r>
            <a:endParaRPr lang="ru-RU" dirty="0" smtClean="0"/>
          </a:p>
          <a:p>
            <a:pPr marL="0" indent="0">
              <a:buNone/>
            </a:pPr>
            <a:r>
              <a:rPr lang="en-US" dirty="0" err="1" smtClean="0"/>
              <a:t>Plickers</a:t>
            </a:r>
            <a:r>
              <a:rPr lang="ru-RU" dirty="0" smtClean="0"/>
              <a:t>, </a:t>
            </a:r>
            <a:r>
              <a:rPr lang="en-US" dirty="0" err="1" smtClean="0"/>
              <a:t>Kahoot</a:t>
            </a:r>
            <a:r>
              <a:rPr lang="en-US" dirty="0" smtClean="0"/>
              <a:t>, </a:t>
            </a:r>
            <a:r>
              <a:rPr lang="en-US" dirty="0" err="1"/>
              <a:t>Quizizz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38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Когда и з</a:t>
            </a:r>
            <a:r>
              <a:rPr lang="ru-RU" b="1" dirty="0" smtClean="0"/>
              <a:t>ачем?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обратная </a:t>
            </a:r>
            <a:r>
              <a:rPr lang="ru-RU" dirty="0" smtClean="0"/>
              <a:t>связь</a:t>
            </a:r>
            <a:r>
              <a:rPr lang="ru-RU" dirty="0"/>
              <a:t>, которую получает </a:t>
            </a:r>
            <a:r>
              <a:rPr lang="ru-RU" dirty="0" smtClean="0"/>
              <a:t>ученик о своем собственном продвижении, </a:t>
            </a:r>
          </a:p>
          <a:p>
            <a:pPr marL="538163">
              <a:tabLst>
                <a:tab pos="627063" algn="l"/>
              </a:tabLst>
            </a:pPr>
            <a:r>
              <a:rPr lang="ru-RU" dirty="0" smtClean="0"/>
              <a:t>Насколько хорошо я понял, </a:t>
            </a:r>
          </a:p>
          <a:p>
            <a:pPr marL="538163">
              <a:tabLst>
                <a:tab pos="627063" algn="l"/>
              </a:tabLst>
            </a:pPr>
            <a:r>
              <a:rPr lang="ru-RU" dirty="0" smtClean="0"/>
              <a:t>Что я умею </a:t>
            </a:r>
            <a:r>
              <a:rPr lang="ru-RU" dirty="0"/>
              <a:t>и т.д</a:t>
            </a:r>
            <a:r>
              <a:rPr lang="ru-RU" dirty="0" smtClean="0"/>
              <a:t>.</a:t>
            </a:r>
          </a:p>
          <a:p>
            <a:pPr marL="538163">
              <a:tabLst>
                <a:tab pos="627063" algn="l"/>
              </a:tabLst>
            </a:pPr>
            <a:r>
              <a:rPr lang="ru-RU" dirty="0"/>
              <a:t>Поддержка самостоятельности и взаимодействия учащихся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95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Оценивание понимания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рисунок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154" y="1297152"/>
            <a:ext cx="7047156" cy="540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Оценивание понимания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рисунок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154" y="1297152"/>
            <a:ext cx="7047156" cy="540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Оценивание понимания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рисунок</a:t>
            </a:r>
            <a:endParaRPr lang="ru-RU" sz="2800" dirty="0">
              <a:solidFill>
                <a:schemeClr val="accent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154" y="1297152"/>
            <a:ext cx="7131109" cy="55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5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Оценивание понимания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рисунок</a:t>
            </a:r>
            <a:endParaRPr lang="ru-RU" sz="2800" dirty="0"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154" y="1297152"/>
            <a:ext cx="6899986" cy="541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7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Совместная работа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900745" y="157655"/>
            <a:ext cx="1939157" cy="95410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документы</a:t>
            </a:r>
            <a:endParaRPr lang="ru-RU" sz="2800" dirty="0">
              <a:solidFill>
                <a:schemeClr val="accent4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3875" y="1363596"/>
            <a:ext cx="8294550" cy="524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0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Самооценивание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46386" y="1351729"/>
            <a:ext cx="7190657" cy="5167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789" y="1514283"/>
            <a:ext cx="7173634" cy="48422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0746" y="157655"/>
            <a:ext cx="1702676" cy="97746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4"/>
                </a:solidFill>
              </a:rPr>
              <a:t>Google</a:t>
            </a:r>
            <a:br>
              <a:rPr lang="en-US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рисунок</a:t>
            </a:r>
            <a:endParaRPr lang="ru-RU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5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</TotalTime>
  <Words>214</Words>
  <Application>Microsoft Office PowerPoint</Application>
  <PresentationFormat>Широкоэкранный</PresentationFormat>
  <Paragraphs>64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Инструменты формирующего оценивания</vt:lpstr>
      <vt:lpstr>Когда и зачем?</vt:lpstr>
      <vt:lpstr>Когда и зачем?</vt:lpstr>
      <vt:lpstr>Оценивание понимания</vt:lpstr>
      <vt:lpstr>Оценивание понимания</vt:lpstr>
      <vt:lpstr>Оценивание понимания</vt:lpstr>
      <vt:lpstr>Оценивание понимания</vt:lpstr>
      <vt:lpstr>Совместная работа</vt:lpstr>
      <vt:lpstr>Самооценивание </vt:lpstr>
      <vt:lpstr>Критериальная матрица </vt:lpstr>
      <vt:lpstr>Рефлексия в конце урока</vt:lpstr>
      <vt:lpstr>Задания в LearningApps</vt:lpstr>
      <vt:lpstr>Текстовое задание</vt:lpstr>
      <vt:lpstr>Оценивание и самооценивание</vt:lpstr>
      <vt:lpstr>Оценивание и самооценивание</vt:lpstr>
      <vt:lpstr>В конце темы</vt:lpstr>
      <vt:lpstr>Просмотр ответов</vt:lpstr>
      <vt:lpstr>Просмотр ответов</vt:lpstr>
      <vt:lpstr>Просмотр ответов</vt:lpstr>
      <vt:lpstr>Диаграммы и отметки</vt:lpstr>
      <vt:lpstr>Ссылки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Инструменты формирующего оценивания</dc:title>
  <dc:creator>980ъ</dc:creator>
  <cp:lastModifiedBy>980ъ</cp:lastModifiedBy>
  <cp:revision>52</cp:revision>
  <dcterms:created xsi:type="dcterms:W3CDTF">2018-12-13T13:15:15Z</dcterms:created>
  <dcterms:modified xsi:type="dcterms:W3CDTF">2018-12-13T18:01:14Z</dcterms:modified>
</cp:coreProperties>
</file>