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sldIdLst>
    <p:sldId id="256" r:id="rId2"/>
    <p:sldId id="259" r:id="rId3"/>
    <p:sldId id="260" r:id="rId4"/>
    <p:sldId id="261" r:id="rId5"/>
    <p:sldId id="262" r:id="rId6"/>
    <p:sldId id="265" r:id="rId7"/>
    <p:sldId id="276" r:id="rId8"/>
    <p:sldId id="267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FF99"/>
    <a:srgbClr val="CC66FF"/>
    <a:srgbClr val="099006"/>
    <a:srgbClr val="F199D8"/>
    <a:srgbClr val="F616C1"/>
    <a:srgbClr val="00FF00"/>
    <a:srgbClr val="99FFCC"/>
    <a:srgbClr val="99CCFF"/>
    <a:srgbClr val="B0D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44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440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929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736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303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861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942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72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534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918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709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912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F8673-E34A-4A4D-A114-3833B8635AB9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C032A-FA37-4344-A692-21FE4027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126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9" y="620689"/>
            <a:ext cx="832807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eslic`s Document Cyr" pitchFamily="2" charset="0"/>
              </a:rPr>
              <a:t>Решение задач с помощью кругов Эйлера</a:t>
            </a:r>
          </a:p>
          <a:p>
            <a:endParaRPr lang="ru-RU" sz="2400" b="1" dirty="0">
              <a:latin typeface="Teslic`s Document Cy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10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5656" y="188640"/>
            <a:ext cx="834834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Задача 1.</a:t>
            </a:r>
          </a:p>
          <a:p>
            <a:pPr algn="ctr"/>
            <a:r>
              <a:rPr lang="ru-RU" sz="3200" b="1" u="sng" dirty="0" smtClean="0">
                <a:solidFill>
                  <a:srgbClr val="C00000"/>
                </a:solidFill>
              </a:rPr>
              <a:t>«Фантастические твари" </a:t>
            </a:r>
            <a:r>
              <a:rPr lang="ru-RU" sz="3200" b="1" u="sng" dirty="0">
                <a:solidFill>
                  <a:srgbClr val="C00000"/>
                </a:solidFill>
              </a:rPr>
              <a:t>и </a:t>
            </a:r>
            <a:r>
              <a:rPr lang="ru-RU" sz="3200" b="1" u="sng" dirty="0" smtClean="0">
                <a:solidFill>
                  <a:srgbClr val="C00000"/>
                </a:solidFill>
              </a:rPr>
              <a:t>«Мстители"</a:t>
            </a:r>
            <a:endParaRPr lang="ru-RU" sz="3200" b="1" u="sng" dirty="0">
              <a:solidFill>
                <a:srgbClr val="C00000"/>
              </a:solidFill>
            </a:endParaRPr>
          </a:p>
          <a:p>
            <a:endParaRPr lang="ru-RU" sz="2400" dirty="0" smtClean="0"/>
          </a:p>
          <a:p>
            <a:r>
              <a:rPr lang="ru-RU" sz="2800" dirty="0" smtClean="0"/>
              <a:t>Некоторые </a:t>
            </a:r>
            <a:r>
              <a:rPr lang="ru-RU" sz="2800" dirty="0"/>
              <a:t>ребята из нашего класса любят ходить в кино. Известно, что </a:t>
            </a:r>
            <a:r>
              <a:rPr lang="ru-RU" sz="2800" b="1" dirty="0"/>
              <a:t>15 ребят смотрели фильм </a:t>
            </a:r>
            <a:r>
              <a:rPr lang="ru-RU" sz="2800" b="1" dirty="0" smtClean="0"/>
              <a:t>«Фантастические твари»</a:t>
            </a:r>
          </a:p>
          <a:p>
            <a:r>
              <a:rPr lang="ru-RU" sz="2800" b="1" dirty="0" smtClean="0"/>
              <a:t> </a:t>
            </a:r>
            <a:r>
              <a:rPr lang="ru-RU" sz="2800" b="1" dirty="0"/>
              <a:t>11 человек  </a:t>
            </a:r>
            <a:r>
              <a:rPr lang="ru-RU" sz="2800" b="1" dirty="0" smtClean="0"/>
              <a:t>смотрели фильм «Мстители», </a:t>
            </a:r>
            <a:r>
              <a:rPr lang="ru-RU" sz="2800" b="1" dirty="0"/>
              <a:t>из них 6 смотрели и </a:t>
            </a:r>
            <a:r>
              <a:rPr lang="ru-RU" sz="2800" b="1" dirty="0" smtClean="0"/>
              <a:t>«Фантастические твари», </a:t>
            </a:r>
            <a:r>
              <a:rPr lang="ru-RU" sz="2800" b="1" dirty="0"/>
              <a:t>и </a:t>
            </a:r>
            <a:r>
              <a:rPr lang="ru-RU" sz="2800" b="1" dirty="0" smtClean="0"/>
              <a:t>«Мстители». </a:t>
            </a:r>
          </a:p>
          <a:p>
            <a:endParaRPr lang="ru-RU" sz="2800" b="1" dirty="0" smtClean="0">
              <a:solidFill>
                <a:srgbClr val="C00000"/>
              </a:solidFill>
            </a:endParaRPr>
          </a:p>
        </p:txBody>
      </p:sp>
      <p:sp>
        <p:nvSpPr>
          <p:cNvPr id="21" name="TextBox 20">
            <a:hlinkClick r:id="rId2" action="ppaction://hlinksldjump"/>
          </p:cNvPr>
          <p:cNvSpPr txBox="1"/>
          <p:nvPr/>
        </p:nvSpPr>
        <p:spPr>
          <a:xfrm>
            <a:off x="959723" y="5532040"/>
            <a:ext cx="1472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Решение: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01293" y="3919145"/>
            <a:ext cx="52491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Сколько человек смотрели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только </a:t>
            </a:r>
            <a:r>
              <a:rPr lang="ru-RU" sz="3200" b="1" dirty="0">
                <a:solidFill>
                  <a:srgbClr val="C00000"/>
                </a:solidFill>
              </a:rPr>
              <a:t>фильм </a:t>
            </a:r>
            <a:r>
              <a:rPr lang="ru-RU" sz="3200" b="1" dirty="0" smtClean="0">
                <a:solidFill>
                  <a:srgbClr val="C00000"/>
                </a:solidFill>
              </a:rPr>
              <a:t>«Мстители»?</a:t>
            </a:r>
            <a:r>
              <a:rPr lang="ru-RU" sz="3200" b="1" dirty="0">
                <a:solidFill>
                  <a:srgbClr val="C00000"/>
                </a:solidFill>
              </a:rPr>
              <a:t> </a:t>
            </a:r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8989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2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2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51895" y="116632"/>
            <a:ext cx="1472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/>
              <a:t>Решение:</a:t>
            </a:r>
            <a:endParaRPr lang="ru-RU" sz="24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935100" y="589311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Чертим два множества таким образом: </a:t>
            </a:r>
          </a:p>
        </p:txBody>
      </p:sp>
      <p:sp>
        <p:nvSpPr>
          <p:cNvPr id="5" name="Овал 4"/>
          <p:cNvSpPr/>
          <p:nvPr/>
        </p:nvSpPr>
        <p:spPr>
          <a:xfrm>
            <a:off x="2898187" y="1099907"/>
            <a:ext cx="1511176" cy="1295294"/>
          </a:xfrm>
          <a:prstGeom prst="ellipse">
            <a:avLst/>
          </a:prstGeom>
          <a:solidFill>
            <a:srgbClr val="00FF00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10151" y="1099907"/>
            <a:ext cx="1511176" cy="1295294"/>
          </a:xfrm>
          <a:prstGeom prst="ellipse">
            <a:avLst/>
          </a:prstGeom>
          <a:solidFill>
            <a:srgbClr val="F199D8">
              <a:alpha val="6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050315" y="1568671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58615" y="1249229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«Мстители»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3668" y="1214728"/>
            <a:ext cx="2354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«Фантастические твари»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3668" y="2485681"/>
            <a:ext cx="84529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6 человек</a:t>
            </a:r>
            <a:r>
              <a:rPr lang="ru-RU" sz="2400" dirty="0"/>
              <a:t>, которые смотрели фильмы </a:t>
            </a:r>
            <a:r>
              <a:rPr lang="ru-RU" sz="2400" dirty="0" smtClean="0"/>
              <a:t>«Фантастические твари» </a:t>
            </a:r>
            <a:r>
              <a:rPr lang="ru-RU" sz="2400" dirty="0"/>
              <a:t>и «Стиляги», помещаем в пересечение множеств. </a:t>
            </a:r>
            <a:br>
              <a:rPr lang="ru-RU" sz="2400" dirty="0"/>
            </a:br>
            <a:r>
              <a:rPr lang="ru-RU" sz="2400" b="1" dirty="0"/>
              <a:t>15 – 6 = 9 </a:t>
            </a:r>
            <a:r>
              <a:rPr lang="ru-RU" sz="2400" dirty="0"/>
              <a:t>– человек, которые смотрели только </a:t>
            </a:r>
            <a:r>
              <a:rPr lang="ru-RU" sz="2400" dirty="0" smtClean="0"/>
              <a:t>«Фантастические твари».</a:t>
            </a: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b="1" dirty="0"/>
              <a:t>11 – 6 = 5 </a:t>
            </a:r>
            <a:r>
              <a:rPr lang="ru-RU" sz="2400" dirty="0"/>
              <a:t>– человек, которые смотрели только </a:t>
            </a:r>
            <a:r>
              <a:rPr lang="ru-RU" sz="2400" dirty="0" smtClean="0"/>
              <a:t>«Мстители».</a:t>
            </a: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dirty="0"/>
              <a:t>Получаем: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00192" y="5292138"/>
            <a:ext cx="1615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«Мстители»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69824" y="5130003"/>
            <a:ext cx="2111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«Фантастические твари»</a:t>
            </a:r>
            <a:endParaRPr lang="ru-RU" sz="2000" b="1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3168283" y="4608269"/>
            <a:ext cx="1690589" cy="1626757"/>
            <a:chOff x="3168283" y="4878870"/>
            <a:chExt cx="1690589" cy="1626757"/>
          </a:xfrm>
        </p:grpSpPr>
        <p:sp>
          <p:nvSpPr>
            <p:cNvPr id="13" name="Овал 12"/>
            <p:cNvSpPr/>
            <p:nvPr/>
          </p:nvSpPr>
          <p:spPr>
            <a:xfrm>
              <a:off x="3168283" y="4878870"/>
              <a:ext cx="1690589" cy="1626757"/>
            </a:xfrm>
            <a:prstGeom prst="ellipse">
              <a:avLst/>
            </a:prstGeom>
            <a:solidFill>
              <a:srgbClr val="00FF00">
                <a:alpha val="6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09796" y="5638023"/>
              <a:ext cx="319841" cy="394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9</a:t>
              </a:r>
              <a:endParaRPr lang="ru-RU" sz="28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340984" y="4608268"/>
            <a:ext cx="1690589" cy="1626757"/>
            <a:chOff x="7052704" y="4883359"/>
            <a:chExt cx="1690589" cy="1626757"/>
          </a:xfrm>
        </p:grpSpPr>
        <p:sp>
          <p:nvSpPr>
            <p:cNvPr id="14" name="Овал 13"/>
            <p:cNvSpPr/>
            <p:nvPr/>
          </p:nvSpPr>
          <p:spPr>
            <a:xfrm>
              <a:off x="7052704" y="4883359"/>
              <a:ext cx="1690589" cy="1626757"/>
            </a:xfrm>
            <a:prstGeom prst="ellipse">
              <a:avLst/>
            </a:prstGeom>
            <a:solidFill>
              <a:srgbClr val="F199D8">
                <a:alpha val="68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936580" y="5642513"/>
              <a:ext cx="319841" cy="394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5</a:t>
              </a:r>
              <a:endParaRPr lang="ru-RU" sz="2800" b="1" dirty="0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4344641" y="4827503"/>
            <a:ext cx="521335" cy="1188285"/>
          </a:xfrm>
          <a:custGeom>
            <a:avLst/>
            <a:gdLst>
              <a:gd name="connsiteX0" fmla="*/ 235561 w 521335"/>
              <a:gd name="connsiteY0" fmla="*/ 2353 h 1188285"/>
              <a:gd name="connsiteX1" fmla="*/ 393041 w 521335"/>
              <a:gd name="connsiteY1" fmla="*/ 169993 h 1188285"/>
              <a:gd name="connsiteX2" fmla="*/ 464161 w 521335"/>
              <a:gd name="connsiteY2" fmla="*/ 317313 h 1188285"/>
              <a:gd name="connsiteX3" fmla="*/ 520041 w 521335"/>
              <a:gd name="connsiteY3" fmla="*/ 540833 h 1188285"/>
              <a:gd name="connsiteX4" fmla="*/ 494641 w 521335"/>
              <a:gd name="connsiteY4" fmla="*/ 804993 h 1188285"/>
              <a:gd name="connsiteX5" fmla="*/ 398121 w 521335"/>
              <a:gd name="connsiteY5" fmla="*/ 1008193 h 1188285"/>
              <a:gd name="connsiteX6" fmla="*/ 260961 w 521335"/>
              <a:gd name="connsiteY6" fmla="*/ 1185993 h 1188285"/>
              <a:gd name="connsiteX7" fmla="*/ 174601 w 521335"/>
              <a:gd name="connsiteY7" fmla="*/ 1099633 h 1188285"/>
              <a:gd name="connsiteX8" fmla="*/ 83161 w 521335"/>
              <a:gd name="connsiteY8" fmla="*/ 962473 h 1188285"/>
              <a:gd name="connsiteX9" fmla="*/ 12041 w 521335"/>
              <a:gd name="connsiteY9" fmla="*/ 759273 h 1188285"/>
              <a:gd name="connsiteX10" fmla="*/ 1881 w 521335"/>
              <a:gd name="connsiteY10" fmla="*/ 581473 h 1188285"/>
              <a:gd name="connsiteX11" fmla="*/ 32361 w 521335"/>
              <a:gd name="connsiteY11" fmla="*/ 368113 h 1188285"/>
              <a:gd name="connsiteX12" fmla="*/ 118721 w 521335"/>
              <a:gd name="connsiteY12" fmla="*/ 180153 h 1188285"/>
              <a:gd name="connsiteX13" fmla="*/ 184761 w 521335"/>
              <a:gd name="connsiteY13" fmla="*/ 78553 h 1188285"/>
              <a:gd name="connsiteX14" fmla="*/ 235561 w 521335"/>
              <a:gd name="connsiteY14" fmla="*/ 2353 h 118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1335" h="1188285">
                <a:moveTo>
                  <a:pt x="235561" y="2353"/>
                </a:moveTo>
                <a:cubicBezTo>
                  <a:pt x="270274" y="17593"/>
                  <a:pt x="354941" y="117500"/>
                  <a:pt x="393041" y="169993"/>
                </a:cubicBezTo>
                <a:cubicBezTo>
                  <a:pt x="431141" y="222486"/>
                  <a:pt x="442994" y="255506"/>
                  <a:pt x="464161" y="317313"/>
                </a:cubicBezTo>
                <a:cubicBezTo>
                  <a:pt x="485328" y="379120"/>
                  <a:pt x="514961" y="459553"/>
                  <a:pt x="520041" y="540833"/>
                </a:cubicBezTo>
                <a:cubicBezTo>
                  <a:pt x="525121" y="622113"/>
                  <a:pt x="514961" y="727100"/>
                  <a:pt x="494641" y="804993"/>
                </a:cubicBezTo>
                <a:cubicBezTo>
                  <a:pt x="474321" y="882886"/>
                  <a:pt x="437068" y="944693"/>
                  <a:pt x="398121" y="1008193"/>
                </a:cubicBezTo>
                <a:cubicBezTo>
                  <a:pt x="359174" y="1071693"/>
                  <a:pt x="298214" y="1170753"/>
                  <a:pt x="260961" y="1185993"/>
                </a:cubicBezTo>
                <a:cubicBezTo>
                  <a:pt x="223708" y="1201233"/>
                  <a:pt x="204234" y="1136886"/>
                  <a:pt x="174601" y="1099633"/>
                </a:cubicBezTo>
                <a:cubicBezTo>
                  <a:pt x="144968" y="1062380"/>
                  <a:pt x="110254" y="1019200"/>
                  <a:pt x="83161" y="962473"/>
                </a:cubicBezTo>
                <a:cubicBezTo>
                  <a:pt x="56068" y="905746"/>
                  <a:pt x="25588" y="822773"/>
                  <a:pt x="12041" y="759273"/>
                </a:cubicBezTo>
                <a:cubicBezTo>
                  <a:pt x="-1506" y="695773"/>
                  <a:pt x="-1506" y="646666"/>
                  <a:pt x="1881" y="581473"/>
                </a:cubicBezTo>
                <a:cubicBezTo>
                  <a:pt x="5268" y="516280"/>
                  <a:pt x="12888" y="435000"/>
                  <a:pt x="32361" y="368113"/>
                </a:cubicBezTo>
                <a:cubicBezTo>
                  <a:pt x="51834" y="301226"/>
                  <a:pt x="93321" y="228413"/>
                  <a:pt x="118721" y="180153"/>
                </a:cubicBezTo>
                <a:cubicBezTo>
                  <a:pt x="144121" y="131893"/>
                  <a:pt x="161054" y="107340"/>
                  <a:pt x="184761" y="78553"/>
                </a:cubicBezTo>
                <a:cubicBezTo>
                  <a:pt x="208468" y="49766"/>
                  <a:pt x="200848" y="-12887"/>
                  <a:pt x="235561" y="2353"/>
                </a:cubicBezTo>
                <a:close/>
              </a:path>
            </a:pathLst>
          </a:custGeom>
          <a:blipFill dpi="0" rotWithShape="1">
            <a:blip r:embed="rId2" cstate="print">
              <a:alphaModFix amt="9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7296" y="5130003"/>
            <a:ext cx="319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6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3510" y="6309320"/>
            <a:ext cx="1340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Ответ: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888091" y="6309320"/>
            <a:ext cx="6320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>
                <a:solidFill>
                  <a:srgbClr val="C00000"/>
                </a:solidFill>
              </a:rPr>
              <a:t>5 человек смотрели только </a:t>
            </a:r>
            <a:r>
              <a:rPr lang="ru-RU" sz="2400" b="1" i="1" dirty="0" smtClean="0">
                <a:solidFill>
                  <a:srgbClr val="C00000"/>
                </a:solidFill>
              </a:rPr>
              <a:t>«Мстители».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52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21" grpId="0" animBg="1"/>
      <p:bldP spid="16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88640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Задача 2. </a:t>
            </a:r>
          </a:p>
          <a:p>
            <a:pPr algn="ctr"/>
            <a:r>
              <a:rPr lang="ru-RU" sz="3200" b="1" u="sng" dirty="0" smtClean="0">
                <a:solidFill>
                  <a:srgbClr val="C00000"/>
                </a:solidFill>
              </a:rPr>
              <a:t>«Гарри  </a:t>
            </a:r>
            <a:r>
              <a:rPr lang="ru-RU" sz="3200" b="1" u="sng" dirty="0">
                <a:solidFill>
                  <a:srgbClr val="C00000"/>
                </a:solidFill>
              </a:rPr>
              <a:t>Поттер, </a:t>
            </a:r>
            <a:r>
              <a:rPr lang="ru-RU" sz="3200" b="1" u="sng" dirty="0" smtClean="0">
                <a:solidFill>
                  <a:srgbClr val="C00000"/>
                </a:solidFill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</a:rPr>
              <a:t>Рон</a:t>
            </a:r>
            <a:r>
              <a:rPr lang="ru-RU" sz="3200" b="1" u="sng" dirty="0" smtClean="0">
                <a:solidFill>
                  <a:srgbClr val="C00000"/>
                </a:solidFill>
              </a:rPr>
              <a:t>  и </a:t>
            </a:r>
            <a:r>
              <a:rPr lang="ru-RU" sz="3200" b="1" u="sng" smtClean="0">
                <a:solidFill>
                  <a:srgbClr val="C00000"/>
                </a:solidFill>
              </a:rPr>
              <a:t>Гермиона</a:t>
            </a:r>
            <a:r>
              <a:rPr lang="ru-RU" sz="3200" b="1" u="sng" dirty="0" smtClean="0">
                <a:solidFill>
                  <a:srgbClr val="C00000"/>
                </a:solidFill>
              </a:rPr>
              <a:t>»</a:t>
            </a:r>
            <a:endParaRPr lang="ru-RU" sz="3200" b="1" u="sng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412776"/>
            <a:ext cx="8208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На полке стояло </a:t>
            </a:r>
            <a:r>
              <a:rPr lang="ru-RU" sz="2800" b="1" dirty="0"/>
              <a:t>26 </a:t>
            </a:r>
            <a:r>
              <a:rPr lang="ru-RU" sz="2800" dirty="0"/>
              <a:t>волшебных книг по заклинаниям, все они были прочитаны. </a:t>
            </a:r>
            <a:endParaRPr lang="ru-RU" sz="2800" dirty="0" smtClean="0"/>
          </a:p>
          <a:p>
            <a:r>
              <a:rPr lang="ru-RU" sz="2800" dirty="0" smtClean="0"/>
              <a:t>Из </a:t>
            </a:r>
            <a:r>
              <a:rPr lang="ru-RU" sz="2800" dirty="0"/>
              <a:t>них </a:t>
            </a:r>
            <a:r>
              <a:rPr lang="ru-RU" sz="2800" b="1" dirty="0"/>
              <a:t>4</a:t>
            </a:r>
            <a:r>
              <a:rPr lang="ru-RU" sz="2800" dirty="0"/>
              <a:t> прочитал </a:t>
            </a:r>
            <a:r>
              <a:rPr lang="ru-RU" sz="2800" b="1" dirty="0"/>
              <a:t>и Гарри Поттер, и </a:t>
            </a:r>
            <a:r>
              <a:rPr lang="ru-RU" sz="2800" b="1" dirty="0" err="1"/>
              <a:t>Рон</a:t>
            </a:r>
            <a:r>
              <a:rPr lang="ru-RU" sz="2800" dirty="0"/>
              <a:t>. </a:t>
            </a:r>
            <a:endParaRPr lang="ru-RU" sz="2800" dirty="0" smtClean="0"/>
          </a:p>
          <a:p>
            <a:r>
              <a:rPr lang="ru-RU" sz="2800" b="1" dirty="0" err="1" smtClean="0"/>
              <a:t>Гермиона</a:t>
            </a:r>
            <a:r>
              <a:rPr lang="ru-RU" sz="2800" dirty="0" smtClean="0"/>
              <a:t> </a:t>
            </a:r>
            <a:r>
              <a:rPr lang="ru-RU" sz="2800" dirty="0"/>
              <a:t>прочитала </a:t>
            </a:r>
            <a:r>
              <a:rPr lang="ru-RU" sz="2800" b="1" dirty="0"/>
              <a:t>7 книг</a:t>
            </a:r>
            <a:r>
              <a:rPr lang="ru-RU" sz="2800" dirty="0"/>
              <a:t>, которых не читали ни Гарри Поттер, ни </a:t>
            </a:r>
            <a:r>
              <a:rPr lang="ru-RU" sz="2800" dirty="0" err="1"/>
              <a:t>Рон</a:t>
            </a:r>
            <a:r>
              <a:rPr lang="ru-RU" sz="2800" dirty="0"/>
              <a:t>, и </a:t>
            </a:r>
            <a:r>
              <a:rPr lang="ru-RU" sz="2800" b="1" dirty="0"/>
              <a:t>две книги</a:t>
            </a:r>
            <a:r>
              <a:rPr lang="ru-RU" sz="2800" dirty="0"/>
              <a:t>, которые читал </a:t>
            </a:r>
            <a:r>
              <a:rPr lang="ru-RU" sz="2800" b="1" dirty="0"/>
              <a:t>Гарри Поттер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Всего</a:t>
            </a:r>
            <a:r>
              <a:rPr lang="ru-RU" sz="2800" b="1" dirty="0"/>
              <a:t> Гарри Поттер </a:t>
            </a:r>
            <a:r>
              <a:rPr lang="ru-RU" sz="2800" dirty="0"/>
              <a:t>прочитал </a:t>
            </a:r>
            <a:r>
              <a:rPr lang="ru-RU" sz="2800" b="1" dirty="0"/>
              <a:t>11 к</a:t>
            </a:r>
            <a:r>
              <a:rPr lang="ru-RU" sz="2800" dirty="0"/>
              <a:t>ниг. </a:t>
            </a:r>
            <a:endParaRPr lang="ru-RU" sz="2800" dirty="0" smtClean="0"/>
          </a:p>
          <a:p>
            <a:endParaRPr lang="ru-RU" sz="2800" dirty="0"/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Сколько </a:t>
            </a:r>
            <a:r>
              <a:rPr lang="ru-RU" sz="2800" b="1" dirty="0">
                <a:solidFill>
                  <a:srgbClr val="C00000"/>
                </a:solidFill>
              </a:rPr>
              <a:t>книг прочитал только </a:t>
            </a:r>
            <a:r>
              <a:rPr lang="ru-RU" sz="2800" b="1" dirty="0" err="1">
                <a:solidFill>
                  <a:srgbClr val="C00000"/>
                </a:solidFill>
              </a:rPr>
              <a:t>Рон</a:t>
            </a:r>
            <a:r>
              <a:rPr lang="ru-RU" sz="2800" b="1" dirty="0">
                <a:solidFill>
                  <a:srgbClr val="C00000"/>
                </a:solidFill>
              </a:rPr>
              <a:t>?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4843" y="5761554"/>
            <a:ext cx="1472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hlinkClick r:id="rId2" action="ppaction://hlinksldjump"/>
              </a:rPr>
              <a:t>Решение</a:t>
            </a:r>
            <a:r>
              <a:rPr lang="ru-RU" sz="2400" b="1" u="sng" dirty="0" smtClean="0">
                <a:solidFill>
                  <a:srgbClr val="002060"/>
                </a:solidFill>
              </a:rPr>
              <a:t>:</a:t>
            </a:r>
            <a:endParaRPr lang="ru-RU" sz="24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7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525083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Учитывая условия задачи, чертеж будет таков: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51895" y="116632"/>
            <a:ext cx="1472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/>
              <a:t>Решение:</a:t>
            </a:r>
            <a:endParaRPr lang="ru-RU" sz="2400" b="1" u="sng" dirty="0"/>
          </a:p>
        </p:txBody>
      </p:sp>
      <p:sp>
        <p:nvSpPr>
          <p:cNvPr id="7" name="Овал 6"/>
          <p:cNvSpPr/>
          <p:nvPr/>
        </p:nvSpPr>
        <p:spPr>
          <a:xfrm>
            <a:off x="4122557" y="1336218"/>
            <a:ext cx="2160240" cy="2160240"/>
          </a:xfrm>
          <a:prstGeom prst="ellipse">
            <a:avLst/>
          </a:prstGeom>
          <a:pattFill prst="solidDmnd">
            <a:fgClr>
              <a:srgbClr val="002060"/>
            </a:fgClr>
            <a:bgClr>
              <a:srgbClr val="FFFF00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508104" y="1254604"/>
            <a:ext cx="2160240" cy="2160240"/>
          </a:xfrm>
          <a:prstGeom prst="ellipse">
            <a:avLst/>
          </a:prstGeom>
          <a:solidFill>
            <a:srgbClr val="F616C1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555776" y="1323061"/>
            <a:ext cx="2160240" cy="2160240"/>
          </a:xfrm>
          <a:prstGeom prst="ellipse">
            <a:avLst/>
          </a:prstGeom>
          <a:solidFill>
            <a:srgbClr val="00B050">
              <a:alpha val="4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29375" y="1930800"/>
            <a:ext cx="572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4</a:t>
            </a:r>
            <a:endParaRPr lang="ru-RU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22557" y="1949857"/>
            <a:ext cx="572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2</a:t>
            </a:r>
            <a:endParaRPr lang="ru-RU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915816" y="1945174"/>
            <a:ext cx="572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7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27584" y="2172348"/>
            <a:ext cx="1488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Гермиона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925544" y="2103892"/>
            <a:ext cx="678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Рон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93506" y="874553"/>
            <a:ext cx="20084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Гарри  Поттер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58808" y="3717032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Так как Гарри Поттер всего прочитал 11 книг, из них 4 книги читал </a:t>
            </a:r>
            <a:r>
              <a:rPr lang="ru-RU" sz="2400" dirty="0" err="1"/>
              <a:t>Рон</a:t>
            </a:r>
            <a:r>
              <a:rPr lang="ru-RU" sz="2400" dirty="0"/>
              <a:t> и 2 книги – </a:t>
            </a:r>
            <a:r>
              <a:rPr lang="ru-RU" sz="2400" dirty="0" err="1"/>
              <a:t>Гермиона</a:t>
            </a:r>
            <a:r>
              <a:rPr lang="ru-RU" sz="2400" dirty="0"/>
              <a:t>, то </a:t>
            </a:r>
            <a:r>
              <a:rPr lang="ru-RU" sz="2400" b="1" dirty="0"/>
              <a:t>11 – 4 – 2 = 5 </a:t>
            </a:r>
            <a:r>
              <a:rPr lang="ru-RU" sz="2400" dirty="0"/>
              <a:t>– книг прочитал только Гарри. Следовательно, </a:t>
            </a:r>
            <a:br>
              <a:rPr lang="ru-RU" sz="2400" dirty="0"/>
            </a:br>
            <a:r>
              <a:rPr lang="ru-RU" sz="2400" b="1" dirty="0"/>
              <a:t>26 – 7 – 2 – 5 – 4 = 8 </a:t>
            </a:r>
            <a:r>
              <a:rPr lang="ru-RU" sz="2400" dirty="0"/>
              <a:t>– книг прочитал только </a:t>
            </a:r>
            <a:r>
              <a:rPr lang="ru-RU" sz="2400" dirty="0" err="1"/>
              <a:t>Рон</a:t>
            </a:r>
            <a:r>
              <a:rPr lang="ru-RU" sz="2400" dirty="0"/>
              <a:t>.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7584" y="5733256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/>
              <a:t>Ответ.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42789" y="5733256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8 книг прочитал только </a:t>
            </a:r>
            <a:r>
              <a:rPr lang="ru-RU" sz="2800" b="1" dirty="0" err="1">
                <a:solidFill>
                  <a:srgbClr val="C00000"/>
                </a:solidFill>
              </a:rPr>
              <a:t>Рон</a:t>
            </a:r>
            <a:r>
              <a:rPr lang="ru-RU" sz="2800" b="1" dirty="0" smtClean="0">
                <a:solidFill>
                  <a:srgbClr val="C00000"/>
                </a:solidFill>
              </a:rPr>
              <a:t>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1339" y="1540733"/>
            <a:ext cx="586787" cy="52322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804248" y="1734560"/>
            <a:ext cx="572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8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40254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5" grpId="0" animBg="1"/>
      <p:bldP spid="6" grpId="0"/>
      <p:bldP spid="10" grpId="0"/>
      <p:bldP spid="11" grpId="0"/>
      <p:bldP spid="9" grpId="0"/>
      <p:bldP spid="13" grpId="0"/>
      <p:bldP spid="14" grpId="0"/>
      <p:bldP spid="12" grpId="0"/>
      <p:bldP spid="15" grpId="0"/>
      <p:bldP spid="16" grpId="0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16632"/>
            <a:ext cx="1426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/>
              <a:t>Задача 3.</a:t>
            </a:r>
            <a:endParaRPr lang="ru-RU" sz="24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737877" y="539261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таблице приведены запросы и количество найденных по ним страниц некоторого сегмента сети интернет</a:t>
            </a:r>
            <a:r>
              <a:rPr lang="ru-RU" sz="2400" dirty="0" smtClean="0"/>
              <a:t>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74294"/>
              </p:ext>
            </p:extLst>
          </p:nvPr>
        </p:nvGraphicFramePr>
        <p:xfrm>
          <a:off x="971600" y="1484784"/>
          <a:ext cx="7920880" cy="176784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960440"/>
                <a:gridCol w="3960440"/>
              </a:tblGrid>
              <a:tr h="396044">
                <a:tc>
                  <a:txBody>
                    <a:bodyPr/>
                    <a:lstStyle/>
                    <a:p>
                      <a:r>
                        <a:rPr lang="ru-RU" sz="2000" b="1" dirty="0"/>
                        <a:t>Запрос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Найдено страниц (в </a:t>
                      </a:r>
                      <a:r>
                        <a:rPr lang="ru-RU" sz="2000" b="1" dirty="0" smtClean="0"/>
                        <a:t>тыс.)</a:t>
                      </a:r>
                      <a:endParaRPr lang="ru-RU" sz="2000" b="1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ru-RU" sz="2400" b="1" dirty="0"/>
                        <a:t>Крейсер | Линкор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/>
                        <a:t>7000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ru-RU" sz="2400" b="1"/>
                        <a:t>Крейсер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/>
                        <a:t>4800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ru-RU" sz="2400" b="1" dirty="0"/>
                        <a:t>Линкор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4500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11220" y="3356992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Какое количество страниц (в тысячах) будет найдено по запросу</a:t>
            </a:r>
            <a:r>
              <a:rPr lang="ru-RU" sz="2400" b="1" dirty="0">
                <a:solidFill>
                  <a:srgbClr val="C00000"/>
                </a:solidFill>
              </a:rPr>
              <a:t> </a:t>
            </a:r>
            <a:r>
              <a:rPr lang="ru-RU" sz="3200" b="1" i="1" dirty="0">
                <a:solidFill>
                  <a:srgbClr val="C00000"/>
                </a:solidFill>
              </a:rPr>
              <a:t>Крейсер &amp; Линкор</a:t>
            </a:r>
            <a:r>
              <a:rPr lang="ru-RU" sz="24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7599" y="4329242"/>
            <a:ext cx="83288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Считается, что все вопросы выполняются практически </a:t>
            </a:r>
            <a:r>
              <a:rPr lang="ru-RU" sz="2400" dirty="0" smtClean="0"/>
              <a:t>одно-временно</a:t>
            </a:r>
            <a:r>
              <a:rPr lang="ru-RU" sz="2400" dirty="0"/>
              <a:t>, так что набор страниц, содержащих все искомые слова, не изменялся за время выполнения запросов.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5805264"/>
            <a:ext cx="14723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solidFill>
                  <a:srgbClr val="002060"/>
                </a:solidFill>
                <a:hlinkClick r:id="" action="ppaction://noaction"/>
              </a:rPr>
              <a:t>Решение</a:t>
            </a:r>
            <a:r>
              <a:rPr lang="ru-RU" sz="2400" b="1" u="sng" dirty="0">
                <a:solidFill>
                  <a:srgbClr val="002060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6542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16632"/>
            <a:ext cx="14723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/>
              <a:t>Решение: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7188" y="578297"/>
            <a:ext cx="8347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При помощи кругов Эйлера изобразим условия задачи. При этом цифры </a:t>
            </a:r>
            <a:r>
              <a:rPr lang="ru-RU" sz="2400" b="1" dirty="0"/>
              <a:t>1, 2 и 3 </a:t>
            </a:r>
            <a:r>
              <a:rPr lang="ru-RU" sz="2400" dirty="0"/>
              <a:t>используем, чтобы обозначить </a:t>
            </a:r>
            <a:r>
              <a:rPr lang="ru-RU" sz="2400" dirty="0" smtClean="0"/>
              <a:t>получен-</a:t>
            </a:r>
            <a:r>
              <a:rPr lang="ru-RU" sz="2400" dirty="0" err="1" smtClean="0"/>
              <a:t>ные</a:t>
            </a:r>
            <a:r>
              <a:rPr lang="ru-RU" sz="2400" dirty="0" smtClean="0"/>
              <a:t> </a:t>
            </a:r>
            <a:r>
              <a:rPr lang="ru-RU" sz="2400" dirty="0"/>
              <a:t>в итоге области.</a:t>
            </a:r>
          </a:p>
        </p:txBody>
      </p:sp>
      <p:sp>
        <p:nvSpPr>
          <p:cNvPr id="5" name="Овал 4"/>
          <p:cNvSpPr/>
          <p:nvPr/>
        </p:nvSpPr>
        <p:spPr>
          <a:xfrm>
            <a:off x="3067876" y="1517016"/>
            <a:ext cx="1728192" cy="1728192"/>
          </a:xfrm>
          <a:prstGeom prst="ellipse">
            <a:avLst/>
          </a:prstGeom>
          <a:solidFill>
            <a:srgbClr val="F199D8">
              <a:alpha val="6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312072" y="1479086"/>
            <a:ext cx="1728192" cy="1728192"/>
          </a:xfrm>
          <a:prstGeom prst="ellipse">
            <a:avLst/>
          </a:prstGeom>
          <a:solidFill>
            <a:srgbClr val="099006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61667" y="163997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крейсер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812542" y="162224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линкор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3312390" y="212459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90590" y="209182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5534928" y="2113147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781876" y="3429000"/>
            <a:ext cx="7318516" cy="316835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/>
              <a:t>1+2+3</a:t>
            </a:r>
            <a:r>
              <a:rPr lang="ru-RU" dirty="0" smtClean="0"/>
              <a:t>=7000         </a:t>
            </a:r>
            <a:r>
              <a:rPr lang="ru-RU" b="1" dirty="0" smtClean="0"/>
              <a:t>1+2</a:t>
            </a:r>
            <a:r>
              <a:rPr lang="ru-RU" dirty="0" smtClean="0"/>
              <a:t>=4800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/>
              <a:t>2+3</a:t>
            </a:r>
            <a:r>
              <a:rPr lang="ru-RU" dirty="0" smtClean="0"/>
              <a:t>=4500         </a:t>
            </a:r>
            <a:r>
              <a:rPr lang="ru-RU" b="1" dirty="0" smtClean="0"/>
              <a:t>3</a:t>
            </a:r>
            <a:r>
              <a:rPr lang="ru-RU" dirty="0" smtClean="0"/>
              <a:t>=7000-4800=2200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/>
              <a:t>1</a:t>
            </a:r>
            <a:r>
              <a:rPr lang="ru-RU" dirty="0" smtClean="0"/>
              <a:t>=7000-4500=2500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/>
              <a:t>1+3</a:t>
            </a:r>
            <a:r>
              <a:rPr lang="ru-RU" dirty="0" smtClean="0"/>
              <a:t>=2200+2500=4700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/>
              <a:t>2</a:t>
            </a:r>
            <a:r>
              <a:rPr lang="ru-RU" dirty="0" smtClean="0"/>
              <a:t>=7000-(1+3)=7000-4700=</a:t>
            </a:r>
            <a:r>
              <a:rPr lang="ru-RU" b="1" dirty="0" smtClean="0"/>
              <a:t>2300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0461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6" grpId="0"/>
      <p:bldP spid="9" grpId="0"/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1800" y="101823"/>
            <a:ext cx="3482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Решите самостоятельно: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729570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1). </a:t>
            </a:r>
            <a:r>
              <a:rPr lang="ru-RU" sz="2400" dirty="0"/>
              <a:t> В таб­ли­це при­ве­де­ны за­про­сы и ко­ли­че­ство най­ден­ных по ним стра­ниц не­ко­то­ро­го сег­мен­та сети Ин­тер­нет.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527234"/>
              </p:ext>
            </p:extLst>
          </p:nvPr>
        </p:nvGraphicFramePr>
        <p:xfrm>
          <a:off x="1259632" y="1772816"/>
          <a:ext cx="6912768" cy="2326834"/>
        </p:xfrm>
        <a:graphic>
          <a:graphicData uri="http://schemas.openxmlformats.org/drawingml/2006/table">
            <a:tbl>
              <a:tblPr/>
              <a:tblGrid>
                <a:gridCol w="3456384"/>
                <a:gridCol w="3456384"/>
              </a:tblGrid>
              <a:tr h="96933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За­прос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Най­де­но стра­ниц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(в ты­ся­чах)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Пуш­кин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3500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Лер­мон­тов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2000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Пуш­кин |Лер­мон­тов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4500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1560" y="4217417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Какое ко­ли­че­ство стра­ниц (в ты­ся­чах) будет най­де­но по за­про­су </a:t>
            </a:r>
            <a:r>
              <a:rPr lang="ru-RU" sz="2400" b="1" i="1" dirty="0">
                <a:solidFill>
                  <a:srgbClr val="C00000"/>
                </a:solidFill>
              </a:rPr>
              <a:t>Пуш­кин &amp; Лер­мон­тов</a:t>
            </a:r>
            <a:r>
              <a:rPr lang="ru-RU" sz="2400" dirty="0">
                <a:solidFill>
                  <a:srgbClr val="C00000"/>
                </a:solidFill>
              </a:rPr>
              <a:t>? </a:t>
            </a:r>
            <a:endParaRPr lang="ru-RU" sz="2400" dirty="0" smtClean="0">
              <a:solidFill>
                <a:srgbClr val="C00000"/>
              </a:solidFill>
            </a:endParaRPr>
          </a:p>
          <a:p>
            <a:r>
              <a:rPr lang="ru-RU" sz="2400" dirty="0" smtClean="0"/>
              <a:t>Счи­та­ет­ся</a:t>
            </a:r>
            <a:r>
              <a:rPr lang="ru-RU" sz="2400" dirty="0"/>
              <a:t>, что все за­про­сы вы­пол­ня­лись прак­ти­че­ски од­но­вре­мен­но, так что набор стра­ниц, со­дер­жа­щих все ис­ко­мые слова, не из­ме­нял­ся за время вы­пол­не­ния за­про­сов.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5616" y="6180676"/>
            <a:ext cx="1025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/>
              <a:t>Ответ:</a:t>
            </a:r>
            <a:endParaRPr lang="ru-RU" sz="2400" b="1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2313982" y="6156409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</a:rPr>
              <a:t>1000</a:t>
            </a:r>
            <a:endParaRPr lang="ru-RU" sz="28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80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63488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4). </a:t>
            </a:r>
            <a:r>
              <a:rPr lang="ru-RU" sz="2400" dirty="0" smtClean="0"/>
              <a:t>В </a:t>
            </a:r>
            <a:r>
              <a:rPr lang="ru-RU" sz="2400" dirty="0"/>
              <a:t>таб­ли­це при­ве­де­ны за­про­сы и ко­ли­че­ство най­ден­ных по ним стра­ниц не­ко­то­ро­го сег­мен­та сети Ин­тер­нет.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71800" y="101823"/>
            <a:ext cx="3482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Решите самостоятельно: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215847"/>
              </p:ext>
            </p:extLst>
          </p:nvPr>
        </p:nvGraphicFramePr>
        <p:xfrm>
          <a:off x="720068" y="1394485"/>
          <a:ext cx="8064896" cy="2423155"/>
        </p:xfrm>
        <a:graphic>
          <a:graphicData uri="http://schemas.openxmlformats.org/drawingml/2006/table">
            <a:tbl>
              <a:tblPr/>
              <a:tblGrid>
                <a:gridCol w="3071095"/>
                <a:gridCol w="4993801"/>
              </a:tblGrid>
              <a:tr h="59435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За­прос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Най­де­но 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стра­ниц</a:t>
                      </a:r>
                      <a:r>
                        <a:rPr lang="ru-RU" sz="1800" b="1" baseline="0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(в ты­с.)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</a:tr>
              <a:tr h="240712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Спар­так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45000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712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Красс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2000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712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Ди­на­мо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49000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712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Спар­так &amp; Красс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1700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712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Спар­так &amp; Ди­на­мо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36000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8" y="3933056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По за­про­су </a:t>
            </a:r>
            <a:r>
              <a:rPr lang="ru-RU" sz="2400" i="1" dirty="0"/>
              <a:t>Ди­на­мо &amp; Красс</a:t>
            </a:r>
            <a:r>
              <a:rPr lang="ru-RU" sz="2400" dirty="0"/>
              <a:t> ни одной стра­ни­цы най­де­но не </a:t>
            </a:r>
            <a:r>
              <a:rPr lang="ru-RU" sz="2400" dirty="0" err="1" smtClean="0"/>
              <a:t>было.</a:t>
            </a:r>
            <a:r>
              <a:rPr lang="ru-RU" sz="2400" dirty="0" err="1" smtClean="0">
                <a:solidFill>
                  <a:srgbClr val="C00000"/>
                </a:solidFill>
              </a:rPr>
              <a:t>Какое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ко­ли­че­ство стра­ниц (в ты­ся­чах) будет най­де­но по за­про­су </a:t>
            </a:r>
            <a:r>
              <a:rPr lang="ru-RU" sz="2400" b="1" dirty="0">
                <a:solidFill>
                  <a:srgbClr val="C00000"/>
                </a:solidFill>
              </a:rPr>
              <a:t>Спар­так | Ди­на­мо | Красс</a:t>
            </a:r>
            <a:r>
              <a:rPr lang="ru-RU" sz="2400" dirty="0">
                <a:solidFill>
                  <a:srgbClr val="C00000"/>
                </a:solidFill>
              </a:rPr>
              <a:t> ?</a:t>
            </a:r>
          </a:p>
          <a:p>
            <a:r>
              <a:rPr lang="ru-RU" sz="2400" dirty="0"/>
              <a:t>Счи­та­ет­ся, что все за­про­сы вы­пол­ня­лись прак­ти­че­ски од­но­вре­мен­но, так что набор стра­ниц, со­дер­жа­щих все ис­ко­мые слова, не из­ме­нял­ся за время вы­пол­не­ния за­про­сов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6168896"/>
            <a:ext cx="1025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/>
              <a:t>Ответ:</a:t>
            </a:r>
            <a:endParaRPr lang="ru-RU" sz="24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2051720" y="6144014"/>
            <a:ext cx="1098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</a:rPr>
              <a:t>58300</a:t>
            </a:r>
            <a:endParaRPr lang="ru-RU" sz="28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58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</TotalTime>
  <Words>455</Words>
  <Application>Microsoft Office PowerPoint</Application>
  <PresentationFormat>Экран (4:3)</PresentationFormat>
  <Paragraphs>101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Teslic`s Document Cyr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Римма</cp:lastModifiedBy>
  <cp:revision>37</cp:revision>
  <dcterms:created xsi:type="dcterms:W3CDTF">2014-11-20T13:08:14Z</dcterms:created>
  <dcterms:modified xsi:type="dcterms:W3CDTF">2018-12-13T15:39:59Z</dcterms:modified>
</cp:coreProperties>
</file>