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73" r:id="rId4"/>
    <p:sldId id="268" r:id="rId5"/>
    <p:sldId id="274" r:id="rId6"/>
    <p:sldId id="278" r:id="rId7"/>
    <p:sldId id="282" r:id="rId8"/>
    <p:sldId id="271" r:id="rId9"/>
    <p:sldId id="272" r:id="rId10"/>
    <p:sldId id="275" r:id="rId11"/>
    <p:sldId id="276" r:id="rId12"/>
    <p:sldId id="277" r:id="rId13"/>
    <p:sldId id="279" r:id="rId14"/>
    <p:sldId id="280" r:id="rId15"/>
    <p:sldId id="281" r:id="rId16"/>
    <p:sldId id="270" r:id="rId17"/>
    <p:sldId id="257" r:id="rId18"/>
    <p:sldId id="262" r:id="rId19"/>
    <p:sldId id="259" r:id="rId20"/>
    <p:sldId id="260" r:id="rId21"/>
    <p:sldId id="258" r:id="rId22"/>
    <p:sldId id="264" r:id="rId23"/>
    <p:sldId id="26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>
      <p:cViewPr>
        <p:scale>
          <a:sx n="125" d="100"/>
          <a:sy n="125" d="100"/>
        </p:scale>
        <p:origin x="-137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C5B6115-4FF4-4ED3-A645-F81366A89DEC}" type="datetimeFigureOut">
              <a:rPr lang="ru-RU" smtClean="0"/>
              <a:pPr/>
              <a:t>14.12.2018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82AFC3A-98F1-4FEC-9DB3-EC926EA299E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8 класс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Элементы проблемного обучения на уроках программирования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«Диктант»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Учитель диктует словесный алгоритм, ученики записывают программу на языке Паскаль. </a:t>
            </a:r>
            <a:br>
              <a:rPr lang="ru-RU" sz="2800" dirty="0" smtClean="0"/>
            </a:br>
            <a:r>
              <a:rPr lang="ru-RU" sz="2800" dirty="0" smtClean="0"/>
              <a:t>Шаблон заранее подготовлен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276872"/>
            <a:ext cx="7772400" cy="3742928"/>
          </a:xfrm>
        </p:spPr>
        <p:txBody>
          <a:bodyPr/>
          <a:lstStyle/>
          <a:p>
            <a:r>
              <a:rPr lang="ru-RU" dirty="0" smtClean="0"/>
              <a:t>Переменной </a:t>
            </a:r>
            <a:r>
              <a:rPr lang="en-US" dirty="0" smtClean="0"/>
              <a:t>Z</a:t>
            </a:r>
            <a:r>
              <a:rPr lang="ru-RU" dirty="0" smtClean="0"/>
              <a:t>(целого типа) присваиваем случайное число из промежутка </a:t>
            </a:r>
            <a:r>
              <a:rPr lang="en-US" dirty="0" smtClean="0"/>
              <a:t>[</a:t>
            </a:r>
            <a:r>
              <a:rPr lang="ru-RU" dirty="0" smtClean="0"/>
              <a:t>33</a:t>
            </a:r>
            <a:r>
              <a:rPr lang="en-US" dirty="0" smtClean="0"/>
              <a:t>;127]</a:t>
            </a:r>
          </a:p>
          <a:p>
            <a:r>
              <a:rPr lang="ru-RU" dirty="0" smtClean="0"/>
              <a:t>Переменной С(целого типа) присваиваем символ с кодом, равным значению переменной из п.1.</a:t>
            </a:r>
          </a:p>
          <a:p>
            <a:r>
              <a:rPr lang="ru-RU" dirty="0" smtClean="0"/>
              <a:t>Выводим на экран монитора значение переменной из п.2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Учитель диктует условие, ученики записывают его на языке Паскаль.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276872"/>
            <a:ext cx="7772400" cy="3742928"/>
          </a:xfrm>
        </p:spPr>
        <p:txBody>
          <a:bodyPr/>
          <a:lstStyle/>
          <a:p>
            <a:r>
              <a:rPr lang="ru-RU" dirty="0" smtClean="0"/>
              <a:t>Число Р кратно 100</a:t>
            </a:r>
            <a:endParaRPr lang="en-US" dirty="0" smtClean="0"/>
          </a:p>
          <a:p>
            <a:r>
              <a:rPr lang="ru-RU" dirty="0" smtClean="0"/>
              <a:t>Число Х нечетное</a:t>
            </a:r>
          </a:p>
          <a:p>
            <a:r>
              <a:rPr lang="ru-RU" dirty="0" smtClean="0"/>
              <a:t>М принадлежит промежутку </a:t>
            </a:r>
            <a:r>
              <a:rPr lang="en-US" dirty="0" smtClean="0"/>
              <a:t>[5,45]</a:t>
            </a:r>
          </a:p>
          <a:p>
            <a:r>
              <a:rPr lang="ru-RU" dirty="0" smtClean="0"/>
              <a:t>М больше 4, но меньше 12</a:t>
            </a:r>
          </a:p>
          <a:p>
            <a:r>
              <a:rPr lang="en-US" dirty="0" smtClean="0"/>
              <a:t>D</a:t>
            </a:r>
            <a:r>
              <a:rPr lang="ru-RU" dirty="0" smtClean="0"/>
              <a:t> не равно 5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«Закончите программу»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Дополните фрагмент программы вычисления значения переменной </a:t>
            </a:r>
            <a:r>
              <a:rPr lang="en-US" sz="2800" dirty="0" smtClean="0"/>
              <a:t>Y</a:t>
            </a:r>
            <a:r>
              <a:rPr lang="ru-RU" sz="2800" dirty="0" smtClean="0"/>
              <a:t> по данному условию</a:t>
            </a:r>
            <a:endParaRPr lang="ru-RU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611560" y="1628800"/>
            <a:ext cx="458969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4211960" y="3573016"/>
            <a:ext cx="4464496" cy="299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3356992"/>
            <a:ext cx="3672408" cy="1143000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Фрагмент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программы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Соберите программу на языке Паскаль. Вывести на экран сумму цифр целого числа </a:t>
            </a:r>
            <a:r>
              <a:rPr lang="en-US" sz="2800" dirty="0" smtClean="0"/>
              <a:t>m&gt;0</a:t>
            </a:r>
            <a:endParaRPr lang="ru-RU" sz="28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395536" y="1700808"/>
            <a:ext cx="849791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«Проблемная ситуация»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ru-RU" dirty="0" smtClean="0"/>
              <a:t>Задание 1 «Типы данных»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1268760"/>
          <a:ext cx="8229600" cy="4333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8"/>
                <a:gridCol w="2736304"/>
                <a:gridCol w="32610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 A,B,C:INTEGER;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 := A * B;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 (C);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End.</a:t>
                      </a:r>
                    </a:p>
                    <a:p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Определяют условие задачи</a:t>
                      </a:r>
                      <a:r>
                        <a:rPr lang="ru-RU" baseline="0" dirty="0" smtClean="0"/>
                        <a:t> к построенной программе.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Проблемная ситуация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Поменяйте третью строчку программы так, чтобы С стало частным чисел A и B. Проверьте результат на компьютере.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выполняют легко, но большинство учащихся испытывают затруднение, так как не понимают, что </a:t>
                      </a:r>
                      <a:r>
                        <a:rPr lang="ru-RU" sz="18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 обязательно должно стать вещественным.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Среда программирования выдаёт ошибку.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2. Присваивание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67544" y="1340768"/>
          <a:ext cx="8229600" cy="521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3902224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b="0" dirty="0"/>
                    </a:p>
                  </a:txBody>
                  <a:tcPr/>
                </a:tc>
              </a:tr>
              <a:tr h="1501368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Пользователь вводит два числа. Одно присваивается одной переменной, а второе - другой. Необходимо поменять значения переменных так, чтобы значение первой оказалось во второй, а второй - в первой.</a:t>
                      </a:r>
                      <a:endParaRPr lang="ru-RU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Ученики используют алгоритм с использованием дополнительной переменной.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Проблемная ситуация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Решить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данную задачу без использования дополнительной переменной. </a:t>
                      </a:r>
                    </a:p>
                    <a:p>
                      <a:pPr algn="just"/>
                      <a:endParaRPr lang="ru-RU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dirty="0" err="1" smtClean="0"/>
                        <a:t>a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dirty="0" err="1" smtClean="0"/>
                        <a:t>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dirty="0" smtClean="0"/>
                        <a:t>a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dirty="0" smtClean="0"/>
                        <a:t>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('a=',</a:t>
                      </a:r>
                      <a:r>
                        <a:rPr lang="en-US" dirty="0" smtClean="0"/>
                        <a:t>a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,'; b=',</a:t>
                      </a:r>
                      <a:r>
                        <a:rPr lang="en-US" dirty="0" smtClean="0"/>
                        <a:t>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a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dirty="0" smtClean="0"/>
                        <a:t> a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dirty="0" smtClean="0"/>
                        <a:t> 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b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dirty="0" smtClean="0"/>
                        <a:t> a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dirty="0" smtClean="0"/>
                        <a:t> 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>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a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dirty="0" smtClean="0"/>
                        <a:t> a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dirty="0" smtClean="0"/>
                        <a:t> 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('a=',</a:t>
                      </a:r>
                      <a:r>
                        <a:rPr lang="en-US" dirty="0" smtClean="0"/>
                        <a:t>a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,'; b=',</a:t>
                      </a:r>
                      <a:r>
                        <a:rPr lang="en-US" dirty="0" smtClean="0"/>
                        <a:t>b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3. Составной условный оператор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95536" y="836712"/>
          <a:ext cx="822960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8"/>
                <a:gridCol w="2736304"/>
                <a:gridCol w="3261048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Вводятся три целых числа. Определить какое из них наибольшее. Составить программу с использованием дополнительной переменной.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Составляют программу с использованием</a:t>
                      </a:r>
                      <a:r>
                        <a:rPr lang="ru-RU" sz="1200" baseline="0" dirty="0" smtClean="0"/>
                        <a:t> третьей переменной.</a:t>
                      </a:r>
                    </a:p>
                    <a:p>
                      <a:pPr algn="l"/>
                      <a:r>
                        <a:rPr kumimoji="0"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200" dirty="0" smtClean="0"/>
                        <a:t> 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lang="en-US" sz="1200" dirty="0" err="1" smtClean="0"/>
                        <a:t>a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b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c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max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err="1" smtClean="0"/>
                        <a:t>a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b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max 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sz="1200" dirty="0" smtClean="0"/>
                        <a:t> a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dirty="0" smtClean="0"/>
                        <a:t> max &lt; b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200" dirty="0" smtClean="0"/>
                        <a:t> max 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sz="1200" dirty="0" smtClean="0"/>
                        <a:t> b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dirty="0" smtClean="0"/>
                        <a:t> max &lt; c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200" dirty="0" smtClean="0"/>
                        <a:t> max 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</a:t>
                      </a:r>
                      <a:r>
                        <a:rPr lang="en-US" sz="1200" dirty="0" smtClean="0"/>
                        <a:t> 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/>
                        <a:t>max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Проблемная ситуация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Решить задачу</a:t>
                      </a:r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не используя дополнительную переменную и сложного условия.</a:t>
                      </a:r>
                      <a:endParaRPr lang="ru-RU" sz="1200" b="0" dirty="0" smtClean="0"/>
                    </a:p>
                    <a:p>
                      <a:pPr algn="l"/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Возникает трудность , появляется необходимость составного условного оператора.</a:t>
                      </a:r>
                    </a:p>
                    <a:p>
                      <a:pPr algn="l"/>
                      <a:r>
                        <a:rPr kumimoji="0"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200" dirty="0" smtClean="0"/>
                        <a:t> 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lang="en-US" sz="1200" dirty="0" err="1" smtClean="0"/>
                        <a:t>a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b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err="1" smtClean="0"/>
                        <a:t>a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b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 err="1" smtClean="0"/>
                        <a:t>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dirty="0" smtClean="0"/>
                        <a:t> a &gt; b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200" dirty="0" smtClean="0"/>
                        <a:t> 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dirty="0" smtClean="0"/>
                        <a:t> a &gt; c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/>
                        <a:t>a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/>
                        <a:t>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US" sz="1200" dirty="0" smtClean="0"/>
                        <a:t> 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200" dirty="0" smtClean="0"/>
                        <a:t> b &gt; c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/>
                        <a:t>b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        </a:t>
                      </a: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US" sz="1200" dirty="0" smtClean="0"/>
                        <a:t> </a:t>
                      </a: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dirty="0" smtClean="0"/>
                        <a:t>c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kumimoji="0"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«Найди ошибки»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4. Составной условный оператор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1268760"/>
          <a:ext cx="8229600" cy="4961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8"/>
                <a:gridCol w="2736304"/>
                <a:gridCol w="3261048"/>
              </a:tblGrid>
              <a:tr h="652033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dirty="0"/>
                    </a:p>
                  </a:txBody>
                  <a:tcPr/>
                </a:tc>
              </a:tr>
              <a:tr h="1364191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Составить программу для вычисления значения функции :</a:t>
                      </a:r>
                    </a:p>
                    <a:p>
                      <a:endParaRPr kumimoji="0" lang="ru-RU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Составляют программу с использованием условного оператора</a:t>
                      </a:r>
                      <a:endParaRPr lang="ru-RU" dirty="0"/>
                    </a:p>
                  </a:txBody>
                  <a:tcPr/>
                </a:tc>
              </a:tr>
              <a:tr h="2572402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Проблемная ситуация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Составить программу для вычисления значения функции :</a:t>
                      </a:r>
                    </a:p>
                    <a:p>
                      <a:endParaRPr kumimoji="0" lang="ru-RU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0" dirty="0" smtClean="0"/>
                    </a:p>
                    <a:p>
                      <a:r>
                        <a:rPr lang="ru-RU" b="0" dirty="0" smtClean="0"/>
                        <a:t>Где</a:t>
                      </a:r>
                    </a:p>
                    <a:p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dirty="0" smtClean="0"/>
                        <a:t>Появляется</a:t>
                      </a:r>
                      <a:r>
                        <a:rPr lang="ru-RU" b="0" baseline="0" dirty="0" smtClean="0"/>
                        <a:t> необходимость изучения составного оператора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564904"/>
            <a:ext cx="2088232" cy="67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509120"/>
            <a:ext cx="2088232" cy="67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373216"/>
            <a:ext cx="1835626" cy="67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ru-RU" dirty="0" smtClean="0"/>
              <a:t>Задание 5. Цикл с постусловием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67544" y="817880"/>
          <a:ext cx="8229600" cy="549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3902224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 A,B,C,N,I:INTEGER;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:= 0; N := 0;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WHILE N&lt;100 DO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READ(A); N := N+A; INK(I);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WRITE(I);</a:t>
                      </a: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Определяют условие задачи</a:t>
                      </a:r>
                      <a:r>
                        <a:rPr lang="ru-RU" b="0" baseline="0" dirty="0" smtClean="0"/>
                        <a:t> к построенной программе.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Проблемная ситуация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Измените алгоритм, чтобы с помощью него можно было решить такую задачу: </a:t>
                      </a:r>
                    </a:p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 клавиатуры вводят числа до тех пор, пока их сумма не станет большей 100. Сколько чисел вводят?</a:t>
                      </a:r>
                    </a:p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Проверьте результат на компьютере.</a:t>
                      </a:r>
                      <a:endParaRPr lang="ru-RU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выполняют легко, но большинство учащихся испытывают затруднение, так как не понимают, что цикл с предусловием лучше заменить на постусловие.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6.  Цикл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51520" y="1340768"/>
          <a:ext cx="8445624" cy="529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760"/>
                <a:gridCol w="2910744"/>
                <a:gridCol w="39091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b="0" dirty="0"/>
                    </a:p>
                  </a:txBody>
                  <a:tcPr/>
                </a:tc>
              </a:tr>
              <a:tr h="1501368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Вводятся два целых числа. Проверить делится ли первое на второе. Вывести на экран сообщение об этом, а также остаток (если он есть).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/>
                        <a:t> </a:t>
                      </a:r>
                      <a:r>
                        <a:rPr lang="ru-RU" sz="1100" b="0" dirty="0" smtClean="0"/>
                        <a:t>Составляют программу с использованием операции </a:t>
                      </a:r>
                      <a:r>
                        <a:rPr lang="en-US" sz="1100" b="0" dirty="0" smtClean="0"/>
                        <a:t>MOD</a:t>
                      </a:r>
                      <a:r>
                        <a:rPr lang="ru-RU" sz="1100" b="0" dirty="0" smtClean="0"/>
                        <a:t>  </a:t>
                      </a:r>
                      <a:endParaRPr lang="ru-RU" sz="1400" b="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400" dirty="0" err="1" smtClean="0"/>
                        <a:t>b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400" dirty="0" smtClean="0"/>
                        <a:t>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dirty="0" smtClean="0"/>
                        <a:t>a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dirty="0" smtClean="0"/>
                        <a:t>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dirty="0" smtClean="0"/>
                        <a:t>b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US" sz="1400" dirty="0" smtClean="0"/>
                        <a:t> a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</a:t>
                      </a:r>
                      <a:r>
                        <a:rPr lang="en-US" sz="1400" dirty="0" smtClean="0"/>
                        <a:t> b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en-US" sz="1400" dirty="0" smtClean="0"/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dirty="0" smtClean="0"/>
                        <a:t>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then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   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dirty="0" smtClean="0"/>
                        <a:t>a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,'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делится на ',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b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US" sz="1400" dirty="0" smtClean="0"/>
                        <a:t>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   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dirty="0" smtClean="0"/>
                        <a:t>a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,'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делится на ',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b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    </a:t>
                      </a:r>
                      <a:r>
                        <a:rPr kumimoji="0"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('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Остаток: ',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a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</a:t>
                      </a:r>
                      <a:r>
                        <a:rPr lang="en-US" sz="1400" dirty="0" smtClean="0"/>
                        <a:t> b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    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400" dirty="0" smtClean="0"/>
                        <a:t/>
                      </a:r>
                      <a:br>
                        <a:rPr lang="en-US" sz="1400" dirty="0" smtClean="0"/>
                      </a:b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Проблемная ситуация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Решить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данную задачу без использования операции </a:t>
                      </a:r>
                      <a:r>
                        <a:rPr lang="en-US" sz="12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just"/>
                      <a:endParaRPr lang="ru-RU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Возникает  проблема, так как решение предполагает знание цикла </a:t>
                      </a:r>
                      <a:r>
                        <a:rPr kumimoji="0" lang="en-US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 </a:t>
                      </a: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</a:t>
                      </a:r>
                      <a:r>
                        <a:rPr kumimoji="0" lang="ru-RU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или пост условием</a:t>
                      </a: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a,b,c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integer;</a:t>
                      </a:r>
                    </a:p>
                    <a:p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</a:p>
                    <a:p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(a);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readln</a:t>
                      </a:r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(b);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c:=a-b;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while c&gt;=b do c:=c-b;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c=0 then </a:t>
                      </a:r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(a,' </a:t>
                      </a:r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делится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', b)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 begin</a:t>
                      </a:r>
                    </a:p>
                    <a:p>
                      <a:r>
                        <a:rPr kumimoji="0"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,' НЕ делится на ', </a:t>
                      </a:r>
                      <a:r>
                        <a:rPr kumimoji="0" lang="ru-RU" sz="11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ru-RU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en-US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('</a:t>
                      </a: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Остаток: ', </a:t>
                      </a:r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c);</a:t>
                      </a:r>
                    </a:p>
                    <a:p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end;</a:t>
                      </a:r>
                    </a:p>
                    <a:p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end.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2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7.  Вложенный цикл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67544" y="1340768"/>
          <a:ext cx="8229600" cy="504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3902224"/>
                <a:gridCol w="2743200"/>
              </a:tblGrid>
              <a:tr h="392701"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Ученики</a:t>
                      </a:r>
                      <a:endParaRPr lang="ru-RU" b="0" dirty="0"/>
                    </a:p>
                  </a:txBody>
                  <a:tcPr/>
                </a:tc>
              </a:tr>
              <a:tr h="1839778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на известный материал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Вывести на экран таблицу умножения на 9</a:t>
                      </a:r>
                      <a:endParaRPr lang="ru-RU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Ученики используют алгоритм с использованием цикла с параметром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dirty="0" smtClean="0"/>
                        <a:t> j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:=1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en-US" dirty="0" smtClean="0"/>
                        <a:t>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(j);</a:t>
                      </a:r>
                      <a:endParaRPr lang="ru-RU" b="0" dirty="0"/>
                    </a:p>
                  </a:txBody>
                  <a:tcPr/>
                </a:tc>
              </a:tr>
              <a:tr h="2808081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Проблемная ситуация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dirty="0" smtClean="0"/>
                        <a:t>Вывести на экран таблицу умножения 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от</a:t>
                      </a:r>
                      <a:r>
                        <a:rPr lang="ru-RU" baseline="0" dirty="0" smtClean="0"/>
                        <a:t> 1 до</a:t>
                      </a:r>
                      <a:r>
                        <a:rPr lang="ru-RU" dirty="0" smtClean="0"/>
                        <a:t> 9 в виде</a:t>
                      </a:r>
                      <a:endParaRPr lang="ru-RU" b="0" i="0" dirty="0" smtClean="0"/>
                    </a:p>
                    <a:p>
                      <a:pPr algn="l"/>
                      <a:endParaRPr lang="ru-RU" sz="1800" b="0" i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ru-RU" sz="18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Появляется необходимость применения вложенных циклов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   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:=1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begin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dirty="0" smtClean="0"/>
                        <a:t> j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:=1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dirty="0" smtClean="0"/>
                        <a:t>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lang="en-US" dirty="0" smtClean="0"/>
                        <a:t>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    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write(</a:t>
                      </a:r>
                      <a:r>
                        <a:rPr lang="en-US" dirty="0" err="1" smtClean="0"/>
                        <a:t>i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en-US" dirty="0" smtClean="0"/>
                        <a:t>j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:4);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    </a:t>
                      </a:r>
                      <a:r>
                        <a:rPr kumimoji="0" lang="en-US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writeln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    </a:t>
                      </a:r>
                      <a:r>
                        <a:rPr kumimoji="0" lang="en-US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2195736" y="4149080"/>
            <a:ext cx="350702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8291264" cy="55431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Найдите ошибки в программе. Нахождение суммы нечетных цифр в заданном числе.</a:t>
            </a:r>
            <a:endParaRPr lang="ru-RU" dirty="0" smtClean="0"/>
          </a:p>
          <a:p>
            <a:pPr lvl="1">
              <a:buNone/>
            </a:pP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n,a,s</a:t>
            </a:r>
            <a:r>
              <a:rPr lang="en-US" dirty="0" smtClean="0"/>
              <a:t>: integer; </a:t>
            </a:r>
          </a:p>
          <a:p>
            <a:pPr lvl="1">
              <a:buNone/>
            </a:pPr>
            <a:r>
              <a:rPr lang="en-US" dirty="0" smtClean="0"/>
              <a:t>begin 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 err="1" smtClean="0"/>
              <a:t>readln</a:t>
            </a:r>
            <a:r>
              <a:rPr lang="en-US" dirty="0" smtClean="0"/>
              <a:t>(n);</a:t>
            </a:r>
          </a:p>
          <a:p>
            <a:pPr lvl="1">
              <a:buNone/>
            </a:pPr>
            <a:r>
              <a:rPr lang="en-US" dirty="0" smtClean="0"/>
              <a:t> s:=0 ;</a:t>
            </a:r>
          </a:p>
          <a:p>
            <a:pPr lvl="1">
              <a:buNone/>
            </a:pPr>
            <a:r>
              <a:rPr lang="en-US" dirty="0" smtClean="0"/>
              <a:t> while n&gt;</a:t>
            </a:r>
            <a:r>
              <a:rPr lang="en-US" b="1" dirty="0" smtClean="0">
                <a:solidFill>
                  <a:srgbClr val="FF0000"/>
                </a:solidFill>
              </a:rPr>
              <a:t>=</a:t>
            </a:r>
            <a:r>
              <a:rPr lang="en-US" dirty="0" smtClean="0"/>
              <a:t>0 do </a:t>
            </a:r>
          </a:p>
          <a:p>
            <a:pPr lvl="1">
              <a:buNone/>
            </a:pPr>
            <a:r>
              <a:rPr lang="en-US" dirty="0" smtClean="0"/>
              <a:t> begin </a:t>
            </a:r>
          </a:p>
          <a:p>
            <a:pPr lvl="1">
              <a:buNone/>
            </a:pPr>
            <a:r>
              <a:rPr lang="en-US" dirty="0" smtClean="0"/>
              <a:t> a:=n </a:t>
            </a:r>
            <a:r>
              <a:rPr lang="en-US" dirty="0" smtClean="0">
                <a:solidFill>
                  <a:srgbClr val="FF0000"/>
                </a:solidFill>
              </a:rPr>
              <a:t>div</a:t>
            </a:r>
            <a:r>
              <a:rPr lang="en-US" dirty="0" smtClean="0"/>
              <a:t> 10;</a:t>
            </a:r>
          </a:p>
          <a:p>
            <a:pPr lvl="1">
              <a:buNone/>
            </a:pPr>
            <a:r>
              <a:rPr lang="en-US" dirty="0" smtClean="0"/>
              <a:t> if a mod 2</a:t>
            </a:r>
            <a:r>
              <a:rPr lang="en-US" dirty="0" smtClean="0">
                <a:solidFill>
                  <a:srgbClr val="FF0000"/>
                </a:solidFill>
              </a:rPr>
              <a:t>=</a:t>
            </a:r>
            <a:r>
              <a:rPr lang="en-US" dirty="0" smtClean="0"/>
              <a:t>0 then </a:t>
            </a:r>
          </a:p>
          <a:p>
            <a:pPr lvl="1">
              <a:buNone/>
            </a:pPr>
            <a:r>
              <a:rPr lang="en-US" dirty="0" smtClean="0"/>
              <a:t> s:=s+</a:t>
            </a: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; </a:t>
            </a:r>
          </a:p>
          <a:p>
            <a:pPr lvl="1">
              <a:buNone/>
            </a:pPr>
            <a:r>
              <a:rPr lang="en-US" dirty="0" smtClean="0"/>
              <a:t> n:=n div</a:t>
            </a:r>
            <a:r>
              <a:rPr lang="en-US" dirty="0" smtClean="0">
                <a:solidFill>
                  <a:srgbClr val="FF0000"/>
                </a:solidFill>
              </a:rPr>
              <a:t>100</a:t>
            </a:r>
            <a:r>
              <a:rPr lang="en-US" dirty="0" smtClean="0"/>
              <a:t>; </a:t>
            </a:r>
          </a:p>
          <a:p>
            <a:pPr lvl="1">
              <a:buNone/>
            </a:pPr>
            <a:r>
              <a:rPr lang="en-US" dirty="0" smtClean="0"/>
              <a:t> end;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 err="1" smtClean="0"/>
              <a:t>writeln</a:t>
            </a:r>
            <a:r>
              <a:rPr lang="en-US" dirty="0" smtClean="0"/>
              <a:t> (s) </a:t>
            </a:r>
          </a:p>
          <a:p>
            <a:pPr lvl="1">
              <a:buNone/>
            </a:pPr>
            <a:r>
              <a:rPr lang="en-US" dirty="0" smtClean="0"/>
              <a:t> end.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«Результат работы программы»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 что если….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02359"/>
            <a:ext cx="871296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Дана программа.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Сколько раз программа выведет слово «привет»? </a:t>
            </a:r>
          </a:p>
          <a:p>
            <a:r>
              <a:rPr lang="en-US" sz="2400" dirty="0" err="1" smtClean="0"/>
              <a:t>var</a:t>
            </a:r>
            <a:r>
              <a:rPr lang="en-US" sz="2400" dirty="0" smtClean="0"/>
              <a:t> n: integer; </a:t>
            </a:r>
            <a:endParaRPr lang="ru-RU" sz="2400" dirty="0" smtClean="0"/>
          </a:p>
          <a:p>
            <a:r>
              <a:rPr lang="en-US" sz="2400" dirty="0" smtClean="0"/>
              <a:t>begin </a:t>
            </a:r>
          </a:p>
          <a:p>
            <a:r>
              <a:rPr lang="en-US" sz="2400" dirty="0" smtClean="0"/>
              <a:t>n:=0; </a:t>
            </a:r>
            <a:endParaRPr lang="ru-RU" sz="2400" dirty="0" smtClean="0"/>
          </a:p>
          <a:p>
            <a:r>
              <a:rPr lang="en-US" sz="2400" dirty="0" smtClean="0"/>
              <a:t>while n&lt;9 do</a:t>
            </a:r>
            <a:endParaRPr lang="ru-RU" sz="2400" dirty="0" smtClean="0"/>
          </a:p>
          <a:p>
            <a:r>
              <a:rPr lang="en-US" sz="2400" dirty="0" smtClean="0"/>
              <a:t>begin </a:t>
            </a:r>
            <a:r>
              <a:rPr lang="en-US" sz="2400" dirty="0" err="1" smtClean="0"/>
              <a:t>writeln</a:t>
            </a:r>
            <a:r>
              <a:rPr lang="en-US" sz="2400" dirty="0" smtClean="0"/>
              <a:t> (‘</a:t>
            </a:r>
            <a:r>
              <a:rPr lang="ru-RU" sz="2400" dirty="0" smtClean="0"/>
              <a:t>привет'); </a:t>
            </a:r>
          </a:p>
          <a:p>
            <a:r>
              <a:rPr lang="en-US" sz="2400" dirty="0" smtClean="0"/>
              <a:t>n:=n+2 </a:t>
            </a:r>
          </a:p>
          <a:p>
            <a:r>
              <a:rPr lang="en-US" sz="2400" dirty="0" smtClean="0"/>
              <a:t>end; </a:t>
            </a:r>
            <a:endParaRPr lang="ru-RU" sz="2400" dirty="0" smtClean="0"/>
          </a:p>
          <a:p>
            <a:r>
              <a:rPr lang="en-US" sz="2400" dirty="0" smtClean="0"/>
              <a:t>end. </a:t>
            </a:r>
          </a:p>
          <a:p>
            <a:r>
              <a:rPr lang="ru-RU" sz="2400" dirty="0" smtClean="0"/>
              <a:t>Ответ:5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 если поменять знак </a:t>
            </a:r>
            <a:r>
              <a:rPr lang="en-US" sz="2400" dirty="0" smtClean="0">
                <a:solidFill>
                  <a:srgbClr val="FF0000"/>
                </a:solidFill>
              </a:rPr>
              <a:t>&lt;</a:t>
            </a:r>
            <a:r>
              <a:rPr lang="ru-RU" sz="2400" dirty="0" smtClean="0">
                <a:solidFill>
                  <a:srgbClr val="FF0000"/>
                </a:solidFill>
              </a:rPr>
              <a:t> на </a:t>
            </a:r>
            <a:r>
              <a:rPr lang="en-US" sz="2400" dirty="0" smtClean="0">
                <a:solidFill>
                  <a:srgbClr val="FF0000"/>
                </a:solidFill>
              </a:rPr>
              <a:t>&gt;</a:t>
            </a:r>
            <a:r>
              <a:rPr lang="ru-RU" sz="2400" dirty="0" smtClean="0">
                <a:solidFill>
                  <a:srgbClr val="FF0000"/>
                </a:solidFill>
              </a:rPr>
              <a:t> ?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 если поменяем местами два оператора тела цикла.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Изменится ли результат?</a:t>
            </a:r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А если начальное значение </a:t>
            </a:r>
            <a:r>
              <a:rPr lang="en-US" sz="2400" dirty="0" smtClean="0">
                <a:solidFill>
                  <a:srgbClr val="FF0000"/>
                </a:solidFill>
              </a:rPr>
              <a:t>n</a:t>
            </a:r>
            <a:r>
              <a:rPr lang="ru-RU" sz="2400" dirty="0" smtClean="0">
                <a:solidFill>
                  <a:srgbClr val="FF0000"/>
                </a:solidFill>
              </a:rPr>
              <a:t> заменить на 1?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 если </a:t>
            </a:r>
            <a:r>
              <a:rPr lang="en-US" sz="2400" dirty="0" smtClean="0">
                <a:solidFill>
                  <a:srgbClr val="FF0000"/>
                </a:solidFill>
              </a:rPr>
              <a:t>n:=n+2 </a:t>
            </a:r>
            <a:r>
              <a:rPr lang="ru-RU" sz="2400" dirty="0" smtClean="0">
                <a:solidFill>
                  <a:srgbClr val="FF0000"/>
                </a:solidFill>
              </a:rPr>
              <a:t>заменить на </a:t>
            </a:r>
            <a:r>
              <a:rPr lang="en-US" sz="2400" dirty="0" smtClean="0">
                <a:solidFill>
                  <a:srgbClr val="FF0000"/>
                </a:solidFill>
              </a:rPr>
              <a:t>n:=n</a:t>
            </a:r>
            <a:r>
              <a:rPr lang="ru-RU" sz="2400" dirty="0" smtClean="0">
                <a:solidFill>
                  <a:srgbClr val="FF0000"/>
                </a:solidFill>
              </a:rPr>
              <a:t>-</a:t>
            </a:r>
            <a:r>
              <a:rPr lang="en-US" sz="2400" dirty="0" smtClean="0">
                <a:solidFill>
                  <a:srgbClr val="FF0000"/>
                </a:solidFill>
              </a:rPr>
              <a:t>2 </a:t>
            </a:r>
            <a:r>
              <a:rPr lang="ru-RU" sz="2400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sz="2400" b="1" u="sng" dirty="0" smtClean="0"/>
              <a:t>Сделайте выводы.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endParaRPr lang="en-US" sz="2400" dirty="0" smtClean="0"/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9"/>
            <a:ext cx="86409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Какие из данных чисел можно взять в качестве значения переменной Х, чтобы после выполнения фрагмента программы значение переменной </a:t>
            </a:r>
            <a:r>
              <a:rPr lang="en-US" sz="2800" dirty="0" smtClean="0"/>
              <a:t>Y</a:t>
            </a:r>
            <a:r>
              <a:rPr lang="ru-RU" sz="2800" dirty="0" smtClean="0"/>
              <a:t> стало равно 3?</a:t>
            </a:r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 smtClean="0"/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276872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X:=X+2;</a:t>
            </a:r>
          </a:p>
          <a:p>
            <a:r>
              <a:rPr lang="en-US" sz="2800" b="1" dirty="0" smtClean="0"/>
              <a:t>If X&gt;=15</a:t>
            </a:r>
          </a:p>
          <a:p>
            <a:r>
              <a:rPr lang="en-US" sz="2800" b="1" dirty="0" smtClean="0"/>
              <a:t>   then Y:=X-14</a:t>
            </a:r>
          </a:p>
          <a:p>
            <a:r>
              <a:rPr lang="en-US" sz="2800" b="1" dirty="0" smtClean="0"/>
              <a:t>   else Y:=3;</a:t>
            </a:r>
          </a:p>
          <a:p>
            <a:r>
              <a:rPr lang="en-US" sz="2800" b="1" dirty="0" err="1" smtClean="0"/>
              <a:t>Writeln</a:t>
            </a:r>
            <a:r>
              <a:rPr lang="en-US" sz="2800" b="1" dirty="0" smtClean="0"/>
              <a:t> (Y)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ru-RU" sz="2800" dirty="0" smtClean="0"/>
              <a:t>Числа   0   4   12   13    15   20</a:t>
            </a:r>
            <a:endParaRPr lang="en-US" sz="2800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435280" cy="61206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Определить результат выполнения программы, составив таблицу истинности условия: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3600" dirty="0" err="1" smtClean="0"/>
              <a:t>Var</a:t>
            </a:r>
            <a:r>
              <a:rPr lang="en-US" sz="3600" dirty="0" smtClean="0"/>
              <a:t> a, b, c:integer;</a:t>
            </a:r>
          </a:p>
          <a:p>
            <a:pPr>
              <a:buNone/>
            </a:pPr>
            <a:r>
              <a:rPr lang="en-US" sz="3600" dirty="0" smtClean="0"/>
              <a:t>Begin</a:t>
            </a:r>
          </a:p>
          <a:p>
            <a:pPr>
              <a:buNone/>
            </a:pPr>
            <a:r>
              <a:rPr lang="en-US" sz="3600" dirty="0" smtClean="0"/>
              <a:t>A:=10; b:=2; c:=6;</a:t>
            </a:r>
          </a:p>
          <a:p>
            <a:pPr>
              <a:buNone/>
            </a:pPr>
            <a:r>
              <a:rPr lang="en-US" sz="3600" dirty="0" smtClean="0"/>
              <a:t>If ((a mod 2=0) or (a mod 3=0)) and (not(b&gt;c) and (a&gt;b)) then write(a) else write(b);</a:t>
            </a:r>
          </a:p>
          <a:p>
            <a:pPr>
              <a:buNone/>
            </a:pPr>
            <a:r>
              <a:rPr lang="en-US" sz="3600" dirty="0" smtClean="0"/>
              <a:t>End</a:t>
            </a:r>
          </a:p>
          <a:p>
            <a:pPr>
              <a:buNone/>
            </a:pPr>
            <a:r>
              <a:rPr lang="en-US" sz="36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«Перевертыш»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8291264" cy="5543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/>
              <a:t>Составьте </a:t>
            </a:r>
            <a:r>
              <a:rPr lang="ru-RU" b="1" u="sng" dirty="0" smtClean="0"/>
              <a:t>условие задачи по программе</a:t>
            </a:r>
            <a:r>
              <a:rPr lang="ru-RU" b="1" u="sng" dirty="0" smtClean="0"/>
              <a:t>.</a:t>
            </a:r>
            <a:endParaRPr lang="ru-RU" b="1" u="sng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80728"/>
            <a:ext cx="5048398" cy="497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734</TotalTime>
  <Words>989</Words>
  <Application>Microsoft Office PowerPoint</Application>
  <PresentationFormat>Экран (4:3)</PresentationFormat>
  <Paragraphs>183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Элементы проблемного обучения на уроках программирования</vt:lpstr>
      <vt:lpstr>Задания «Найди ошибки»</vt:lpstr>
      <vt:lpstr>Слайд 3</vt:lpstr>
      <vt:lpstr>Задания «Результат работы программы»</vt:lpstr>
      <vt:lpstr>Слайд 5</vt:lpstr>
      <vt:lpstr>Слайд 6</vt:lpstr>
      <vt:lpstr>Слайд 7</vt:lpstr>
      <vt:lpstr>Задания «Перевертыш»</vt:lpstr>
      <vt:lpstr>Слайд 9</vt:lpstr>
      <vt:lpstr>Задание «Диктант»</vt:lpstr>
      <vt:lpstr>Учитель диктует словесный алгоритм, ученики записывают программу на языке Паскаль.  Шаблон заранее подготовлен</vt:lpstr>
      <vt:lpstr>Учитель диктует условие, ученики записывают его на языке Паскаль.  </vt:lpstr>
      <vt:lpstr>Задания «Закончите программу»</vt:lpstr>
      <vt:lpstr>Дополните фрагмент программы вычисления значения переменной Y по данному условию</vt:lpstr>
      <vt:lpstr>Соберите программу на языке Паскаль. Вывести на экран сумму цифр целого числа m&gt;0</vt:lpstr>
      <vt:lpstr>Задания «Проблемная ситуация»</vt:lpstr>
      <vt:lpstr>Задание 1 «Типы данных»</vt:lpstr>
      <vt:lpstr>Задание 2. Присваивание</vt:lpstr>
      <vt:lpstr>Задание 3. Составной условный оператор</vt:lpstr>
      <vt:lpstr>Задание 4. Составной условный оператор</vt:lpstr>
      <vt:lpstr>Задание 5. Цикл с постусловием</vt:lpstr>
      <vt:lpstr>Задание 6.  Цикл</vt:lpstr>
      <vt:lpstr>Задание 7.  Вложенный цикл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Элементы проблемного обучения на уроках программирования</dc:title>
  <dc:creator>юзер</dc:creator>
  <cp:lastModifiedBy>юзер</cp:lastModifiedBy>
  <cp:revision>28</cp:revision>
  <dcterms:created xsi:type="dcterms:W3CDTF">2018-12-12T08:21:55Z</dcterms:created>
  <dcterms:modified xsi:type="dcterms:W3CDTF">2018-12-14T09:34:35Z</dcterms:modified>
</cp:coreProperties>
</file>