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3" r:id="rId1"/>
  </p:sldMasterIdLst>
  <p:notesMasterIdLst>
    <p:notesMasterId r:id="rId9"/>
  </p:notesMasterIdLst>
  <p:handoutMasterIdLst>
    <p:handoutMasterId r:id="rId10"/>
  </p:handoutMasterIdLst>
  <p:sldIdLst>
    <p:sldId id="256" r:id="rId2"/>
    <p:sldId id="263" r:id="rId3"/>
    <p:sldId id="266" r:id="rId4"/>
    <p:sldId id="267" r:id="rId5"/>
    <p:sldId id="261" r:id="rId6"/>
    <p:sldId id="268" r:id="rId7"/>
    <p:sldId id="287" r:id="rId8"/>
  </p:sldIdLst>
  <p:sldSz cx="9144000" cy="6858000" type="screen4x3"/>
  <p:notesSz cx="9144000" cy="6858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02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C5500-45B1-48A7-8591-9A7B515B62C1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F7BA4-E86E-4876-BADF-BD4632251E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2221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5A10021-916D-408B-AB54-EC6874FB98C4}" type="datetimeFigureOut">
              <a:rPr lang="ru-RU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484FEF5-EB4A-4FB3-8197-50F33984DD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89513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fld id="{84630C90-EC29-4885-95D1-CD7716227BFE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B38F642-C510-40F7-8A39-18E830F1C46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7B0565-95B0-44E3-AA7B-65B6C1F91893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A2FB68-8B05-4884-BEB0-52CC4DE88338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191969-A8A8-4E29-8553-C40B648BE1C7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7A4311-06FE-45B8-B8EA-B4F0B9EDBBBD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C79CAE-E220-4D0F-B8DC-EFA803F635AF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2D03E5-B65C-4F6C-9898-793E6606DD5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47D07D-1768-4796-89A5-04E94AD2BA8D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EF30A-9EC9-4784-830D-E78A9A362DAF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256691-B9C0-4E0A-BA3C-4C05DC42480C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E76747-60D8-4D05-8002-BC172D7DA960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F7BDBF-C332-4EF2-AF43-47E9DBD5455D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E3955F-8F3D-4B4B-998B-2F9B61376A63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EB4CDE-00E6-4741-BDBF-2D769217602B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1B6791-2F0C-43F0-8227-A63B540C7595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7601E3-4C93-40E7-AEFC-94CF682DED66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6DDA9-B83E-45F7-9316-F121DFF399DC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fld id="{7CB76817-0565-442E-910C-B59299E838C5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B6B97F41-A9ED-4132-BF19-1B67CA59BCD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fld id="{C7B19CA4-AB4D-4F5E-ABE1-142B76AC28C8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74496C74-D46B-401B-9219-084A6DC18139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67052D2B-3EE3-416B-8824-7EA033F51BAB}" type="datetimeFigureOut">
              <a:rPr lang="ru-RU" smtClean="0"/>
              <a:pPr>
                <a:defRPr/>
              </a:pPr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r>
              <a:rPr lang="en-US" smtClean="0"/>
              <a:t>Company  Logo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50ED0915-30E2-4DF9-9122-CDEC2D70AB67}" type="slidenum">
              <a:rPr lang="en-US" altLang="ru-RU" smtClean="0"/>
              <a:pPr>
                <a:defRPr/>
              </a:pPr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  <p:sldLayoutId id="2147483917" r:id="rId4"/>
    <p:sldLayoutId id="2147483918" r:id="rId5"/>
    <p:sldLayoutId id="2147483919" r:id="rId6"/>
    <p:sldLayoutId id="2147483920" r:id="rId7"/>
    <p:sldLayoutId id="2147483921" r:id="rId8"/>
    <p:sldLayoutId id="2147483922" r:id="rId9"/>
    <p:sldLayoutId id="2147483923" r:id="rId10"/>
    <p:sldLayoutId id="2147483924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5656" y="1412776"/>
            <a:ext cx="5976664" cy="432048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Геоинформационные системы.</a:t>
            </a:r>
            <a:b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в Геоинформационной системах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0"/>
          <p:cNvSpPr>
            <a:spLocks noGrp="1" noChangeArrowheads="1"/>
          </p:cNvSpPr>
          <p:nvPr>
            <p:ph type="title"/>
          </p:nvPr>
        </p:nvSpPr>
        <p:spPr>
          <a:xfrm>
            <a:off x="1115616" y="620687"/>
            <a:ext cx="6449960" cy="8636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ГИС</a:t>
            </a:r>
          </a:p>
        </p:txBody>
      </p:sp>
      <p:sp>
        <p:nvSpPr>
          <p:cNvPr id="10243" name="AutoShape 7" descr="1_html_m24b520e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pic>
        <p:nvPicPr>
          <p:cNvPr id="10244" name="Picture 11" descr="1_html_m24b520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8"/>
          <a:stretch>
            <a:fillRect/>
          </a:stretch>
        </p:blipFill>
        <p:spPr bwMode="auto">
          <a:xfrm>
            <a:off x="1042988" y="2708920"/>
            <a:ext cx="6697364" cy="345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1475655" y="1628800"/>
            <a:ext cx="64094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 информацию о реальном мире в виде набора тематических карт-слоев и баз данных, связанных с этими картами.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1259632" y="4005263"/>
            <a:ext cx="6912768" cy="2232025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Встроенные </a:t>
            </a:r>
            <a:r>
              <a:rPr lang="ru-RU" altLang="ru-RU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ГИС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системы, установленных на автомобилях, водном транспорте, подводных лодках, современном железнодорожном транспорте (работают на основе спутниковых технологии </a:t>
            </a:r>
            <a:r>
              <a:rPr lang="en-US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dirty="0" smtClean="0"/>
          </a:p>
          <a:p>
            <a:pPr eaLnBrk="1" hangingPunct="1">
              <a:lnSpc>
                <a:spcPct val="80000"/>
              </a:lnSpc>
            </a:pPr>
            <a:endParaRPr lang="ru-RU" altLang="ru-RU" sz="2800" dirty="0" smtClean="0"/>
          </a:p>
        </p:txBody>
      </p:sp>
      <p:pic>
        <p:nvPicPr>
          <p:cNvPr id="11267" name="Picture 4" descr="ANd9GcTzf6S_zY42L2sRQHql1aZ1mDsV-pBvvs6ehdovOfILMJLfvXY4VBV41fGR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929" y="1877977"/>
            <a:ext cx="1655366" cy="165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 descr="gps_navigator_gl_6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65019"/>
            <a:ext cx="2448694" cy="188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 flipV="1">
            <a:off x="1547663" y="926643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Типы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геоинформационных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5183188" cy="2668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411434"/>
            <a:ext cx="3855357" cy="22869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99592" y="4941168"/>
            <a:ext cx="72397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Интернет-ГИС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различные сетевые порталы, предоставляющие электронные карты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4206875"/>
            <a:ext cx="7021909" cy="1958429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(для государственных и отраслевых структур);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 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ГИС следят за состоянием лесов, рек и почв, возможно планирование и проведение мероприятий по обслуживанию городских сетей, оперативно рассчитать оптимальные маршруты.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2800" dirty="0" smtClean="0"/>
          </a:p>
        </p:txBody>
      </p:sp>
      <p:pic>
        <p:nvPicPr>
          <p:cNvPr id="13315" name="Picture 5" descr="gis421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01547"/>
            <a:ext cx="5039767" cy="3605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AutoShape 7" descr="0484608f-659f-4383-bd02-e47839e2c4b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4749801"/>
            <a:ext cx="6697042" cy="12714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b="1" dirty="0" smtClean="0">
                <a:solidFill>
                  <a:srgbClr val="66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ГИС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системы, которые устанавливаются на рабочих и домашних компьютерах.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92150"/>
            <a:ext cx="5338762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WordArt 5"/>
          <p:cNvSpPr>
            <a:spLocks noChangeArrowheads="1" noChangeShapeType="1" noTextEdit="1"/>
          </p:cNvSpPr>
          <p:nvPr/>
        </p:nvSpPr>
        <p:spPr bwMode="auto">
          <a:xfrm>
            <a:off x="2111375" y="1971675"/>
            <a:ext cx="258763" cy="3603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А</a:t>
            </a:r>
          </a:p>
        </p:txBody>
      </p:sp>
      <p:sp>
        <p:nvSpPr>
          <p:cNvPr id="18438" name="WordArt 6"/>
          <p:cNvSpPr>
            <a:spLocks noChangeArrowheads="1" noChangeShapeType="1" noTextEdit="1"/>
          </p:cNvSpPr>
          <p:nvPr/>
        </p:nvSpPr>
        <p:spPr bwMode="auto">
          <a:xfrm>
            <a:off x="5494338" y="3932238"/>
            <a:ext cx="258762" cy="3603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В</a:t>
            </a:r>
          </a:p>
        </p:txBody>
      </p:sp>
      <p:sp>
        <p:nvSpPr>
          <p:cNvPr id="18440" name="Freeform 8"/>
          <p:cNvSpPr>
            <a:spLocks/>
          </p:cNvSpPr>
          <p:nvPr/>
        </p:nvSpPr>
        <p:spPr bwMode="auto">
          <a:xfrm>
            <a:off x="2266950" y="1844675"/>
            <a:ext cx="3384550" cy="2808288"/>
          </a:xfrm>
          <a:custGeom>
            <a:avLst/>
            <a:gdLst>
              <a:gd name="T0" fmla="*/ 0 w 2132"/>
              <a:gd name="T1" fmla="*/ 2147483646 h 1769"/>
              <a:gd name="T2" fmla="*/ 2147483646 w 2132"/>
              <a:gd name="T3" fmla="*/ 0 h 1769"/>
              <a:gd name="T4" fmla="*/ 2147483646 w 2132"/>
              <a:gd name="T5" fmla="*/ 2147483646 h 1769"/>
              <a:gd name="T6" fmla="*/ 2147483646 w 2132"/>
              <a:gd name="T7" fmla="*/ 2147483646 h 1769"/>
              <a:gd name="T8" fmla="*/ 2147483646 w 2132"/>
              <a:gd name="T9" fmla="*/ 2147483646 h 1769"/>
              <a:gd name="T10" fmla="*/ 2147483646 w 2132"/>
              <a:gd name="T11" fmla="*/ 2147483646 h 17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32"/>
              <a:gd name="T19" fmla="*/ 0 h 1769"/>
              <a:gd name="T20" fmla="*/ 2132 w 2132"/>
              <a:gd name="T21" fmla="*/ 1769 h 176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32" h="1769">
                <a:moveTo>
                  <a:pt x="0" y="363"/>
                </a:moveTo>
                <a:lnTo>
                  <a:pt x="1316" y="0"/>
                </a:lnTo>
                <a:lnTo>
                  <a:pt x="1542" y="680"/>
                </a:lnTo>
                <a:lnTo>
                  <a:pt x="862" y="1497"/>
                </a:lnTo>
                <a:lnTo>
                  <a:pt x="1089" y="1769"/>
                </a:lnTo>
                <a:lnTo>
                  <a:pt x="2132" y="1587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8437" grpId="0" animBg="1"/>
      <p:bldP spid="18438" grpId="0" animBg="1"/>
      <p:bldP spid="184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4625" y="1357313"/>
            <a:ext cx="71438" cy="7143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43563" y="1357313"/>
            <a:ext cx="142875" cy="1428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2714625" y="1357313"/>
            <a:ext cx="142875" cy="7143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365" name="TextBox 7"/>
          <p:cNvSpPr txBox="1">
            <a:spLocks noChangeArrowheads="1"/>
          </p:cNvSpPr>
          <p:nvPr/>
        </p:nvSpPr>
        <p:spPr bwMode="auto">
          <a:xfrm>
            <a:off x="1331640" y="2060848"/>
            <a:ext cx="684081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tx2"/>
              </a:buClr>
              <a:buSzPct val="73000"/>
              <a:buFont typeface="Wingdings 2" panose="05020102010507070707" pitchFamily="18" charset="2"/>
              <a:buChar char=""/>
              <a:defRPr sz="26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5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"/>
              <a:defRPr sz="2300">
                <a:solidFill>
                  <a:srgbClr val="6C6C6C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400"/>
              </a:spcBef>
              <a:buClr>
                <a:srgbClr val="F9B639"/>
              </a:buClr>
              <a:buSzPct val="60000"/>
              <a:buFont typeface="Wingdings" panose="05000000000000000000" pitchFamily="2" charset="2"/>
              <a:buChar char="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F9B639"/>
              </a:buClr>
              <a:buSzPct val="80000"/>
              <a:buFont typeface="Wingdings 2" panose="05020102010507070707" pitchFamily="18" charset="2"/>
              <a:buChar char=""/>
              <a:defRPr sz="2000">
                <a:solidFill>
                  <a:srgbClr val="6C6C6C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400"/>
              </a:spcBef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F9B639"/>
              </a:buClr>
              <a:buSzPct val="70000"/>
              <a:buFont typeface="Wingdings" panose="05000000000000000000" pitchFamily="2" charset="2"/>
              <a:buChar char="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ГИС - это многомиллионная индустрия, в которую вовлечены сотни тысяч людей во всем мире.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Многим людям будет полезно использование ГИС: различным специалистам, ученым, бизнесменам, врачам, следователям, маркетологам, строителям, экологам, обыкновенному гражданину.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Заголовок 3"/>
          <p:cNvSpPr txBox="1">
            <a:spLocks/>
          </p:cNvSpPr>
          <p:nvPr/>
        </p:nvSpPr>
        <p:spPr bwMode="auto">
          <a:xfrm>
            <a:off x="1187625" y="836712"/>
            <a:ext cx="6984825" cy="86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91440" anchor="b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Применение ГИС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715</TotalTime>
  <Words>162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Кнопка</vt:lpstr>
      <vt:lpstr>Геоинформационные системы. Поиск информации в Геоинформационной системах</vt:lpstr>
      <vt:lpstr>Структура ГИС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Геоинформационные системы</dc:title>
  <dc:creator>Светлана</dc:creator>
  <cp:lastModifiedBy>Римма Витальевна</cp:lastModifiedBy>
  <cp:revision>74</cp:revision>
  <cp:lastPrinted>2018-11-06T05:46:57Z</cp:lastPrinted>
  <dcterms:created xsi:type="dcterms:W3CDTF">2011-01-16T17:16:14Z</dcterms:created>
  <dcterms:modified xsi:type="dcterms:W3CDTF">2019-11-26T12:32:12Z</dcterms:modified>
</cp:coreProperties>
</file>