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6" r:id="rId4"/>
    <p:sldId id="259" r:id="rId5"/>
    <p:sldId id="263" r:id="rId6"/>
    <p:sldId id="264" r:id="rId7"/>
    <p:sldId id="266" r:id="rId8"/>
    <p:sldId id="265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7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5762A4E-397F-4C80-A22E-351AAA60E964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6E5232B-1833-40DD-A8FF-2B77900DC87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8847851"/>
              </p:ext>
            </p:extLst>
          </p:nvPr>
        </p:nvGraphicFramePr>
        <p:xfrm>
          <a:off x="457200" y="548680"/>
          <a:ext cx="8229600" cy="58748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587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6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360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36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Логика </a:t>
                      </a: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это наука о законах </a:t>
                      </a:r>
                      <a:endParaRPr lang="ru-RU" sz="4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формах </a:t>
                      </a:r>
                      <a:endParaRPr lang="ru-RU" sz="44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правильного </a:t>
                      </a:r>
                      <a:r>
                        <a:rPr lang="ru-RU" sz="4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мышления</a:t>
                      </a:r>
                      <a:r>
                        <a:rPr lang="ru-RU" sz="4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4400" dirty="0">
                        <a:effectLst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9790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6235442"/>
              </p:ext>
            </p:extLst>
          </p:nvPr>
        </p:nvGraphicFramePr>
        <p:xfrm>
          <a:off x="179512" y="980728"/>
          <a:ext cx="8229600" cy="4680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46805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Великий русский физик Ландау, задавал претендентам на поступление в аспирантуру такую задачу: 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Продлите ряд, какая буква будет следующей: О, Д, Т, Ч, П, Ш</a:t>
                      </a: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Может, кто-нибудь из Вас сможет быстро ее решить?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6800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логических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494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endParaRPr lang="en-US" sz="3600" dirty="0"/>
          </a:p>
          <a:p>
            <a:pPr marL="0" indent="0" algn="ctr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файл: 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логика.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xls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483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5656" y="188640"/>
            <a:ext cx="834834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24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«Фантастические твари" </a:t>
            </a:r>
            <a:r>
              <a:rPr lang="ru-RU" sz="32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«Мстители"</a:t>
            </a:r>
            <a:endParaRPr lang="ru-RU" sz="32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из нашего класса любят ходить в кино. Известно, что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ребят смотрели фильм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«Фантастические твари»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человек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смотрели фильм «Мстители»,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6 смотрели 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«Фантастические твари»,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«Мстители». </a:t>
            </a:r>
          </a:p>
          <a:p>
            <a:endParaRPr lang="ru-RU" sz="2800" b="1" dirty="0" smtClean="0">
              <a:solidFill>
                <a:srgbClr val="C00000"/>
              </a:solidFill>
            </a:endParaRPr>
          </a:p>
        </p:txBody>
      </p:sp>
      <p:sp>
        <p:nvSpPr>
          <p:cNvPr id="21" name="TextBox 20">
            <a:hlinkClick r:id="rId2" action="ppaction://hlinksldjump"/>
          </p:cNvPr>
          <p:cNvSpPr txBox="1"/>
          <p:nvPr/>
        </p:nvSpPr>
        <p:spPr>
          <a:xfrm>
            <a:off x="959723" y="5532040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Решение: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76644" y="3919145"/>
            <a:ext cx="54984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человек смотрели </a:t>
            </a:r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фильм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«Мстители»?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9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2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25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51895" y="116632"/>
            <a:ext cx="14723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Решение:</a:t>
            </a:r>
            <a:endParaRPr lang="ru-RU" sz="24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935100" y="589311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Чертим два множества таким образом: </a:t>
            </a:r>
          </a:p>
        </p:txBody>
      </p:sp>
      <p:sp>
        <p:nvSpPr>
          <p:cNvPr id="5" name="Овал 4"/>
          <p:cNvSpPr/>
          <p:nvPr/>
        </p:nvSpPr>
        <p:spPr>
          <a:xfrm>
            <a:off x="2898187" y="1099907"/>
            <a:ext cx="1511176" cy="1295294"/>
          </a:xfrm>
          <a:prstGeom prst="ellipse">
            <a:avLst/>
          </a:prstGeom>
          <a:solidFill>
            <a:srgbClr val="00FF00">
              <a:alpha val="6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10151" y="1099907"/>
            <a:ext cx="1511176" cy="1295294"/>
          </a:xfrm>
          <a:prstGeom prst="ellipse">
            <a:avLst/>
          </a:prstGeom>
          <a:solidFill>
            <a:srgbClr val="F199D8">
              <a:alpha val="6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050315" y="1568671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558615" y="1249229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«Мстители»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3668" y="1214728"/>
            <a:ext cx="2354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«Фантастические твари»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3668" y="2485681"/>
            <a:ext cx="84529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 человек</a:t>
            </a:r>
            <a:r>
              <a:rPr lang="ru-RU" sz="2400" dirty="0"/>
              <a:t>, которые смотрели фильмы </a:t>
            </a:r>
            <a:r>
              <a:rPr lang="ru-RU" sz="2400" dirty="0" smtClean="0"/>
              <a:t>«Фантастические твари» </a:t>
            </a:r>
            <a:r>
              <a:rPr lang="ru-RU" sz="2400" dirty="0"/>
              <a:t>и «Стиляги», помещаем в пересечение множеств. </a:t>
            </a:r>
            <a:br>
              <a:rPr lang="ru-RU" sz="2400" dirty="0"/>
            </a:br>
            <a:r>
              <a:rPr lang="ru-RU" sz="2400" b="1" dirty="0"/>
              <a:t>15 – 6 = 9 </a:t>
            </a:r>
            <a:r>
              <a:rPr lang="ru-RU" sz="2400" dirty="0"/>
              <a:t>– человек, которые смотрели только </a:t>
            </a:r>
            <a:r>
              <a:rPr lang="ru-RU" sz="2400" dirty="0" smtClean="0"/>
              <a:t>«Фантастические твари».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b="1" dirty="0"/>
              <a:t>11 – 6 = 5 </a:t>
            </a:r>
            <a:r>
              <a:rPr lang="ru-RU" sz="2400" dirty="0"/>
              <a:t>– человек, которые смотрели только </a:t>
            </a:r>
            <a:r>
              <a:rPr lang="ru-RU" sz="2400" dirty="0" smtClean="0"/>
              <a:t>«Мстители».</a:t>
            </a:r>
            <a:r>
              <a:rPr lang="ru-RU" sz="2400" dirty="0"/>
              <a:t> </a:t>
            </a:r>
            <a:br>
              <a:rPr lang="ru-RU" sz="2400" dirty="0"/>
            </a:br>
            <a:r>
              <a:rPr lang="ru-RU" sz="2400" dirty="0"/>
              <a:t>Получаем: 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00192" y="5292138"/>
            <a:ext cx="16150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«Мстители»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69824" y="5130003"/>
            <a:ext cx="2111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«Фантастические твари»</a:t>
            </a:r>
            <a:endParaRPr lang="ru-RU" sz="20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3168283" y="4608269"/>
            <a:ext cx="1690589" cy="1626757"/>
            <a:chOff x="3168283" y="4878870"/>
            <a:chExt cx="1690589" cy="1626757"/>
          </a:xfrm>
        </p:grpSpPr>
        <p:sp>
          <p:nvSpPr>
            <p:cNvPr id="13" name="Овал 12"/>
            <p:cNvSpPr/>
            <p:nvPr/>
          </p:nvSpPr>
          <p:spPr>
            <a:xfrm>
              <a:off x="3168283" y="4878870"/>
              <a:ext cx="1690589" cy="1626757"/>
            </a:xfrm>
            <a:prstGeom prst="ellipse">
              <a:avLst/>
            </a:prstGeom>
            <a:solidFill>
              <a:srgbClr val="00FF00">
                <a:alpha val="62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09796" y="5638023"/>
              <a:ext cx="319841" cy="39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9</a:t>
              </a:r>
              <a:endParaRPr lang="ru-RU" sz="2800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340984" y="4608268"/>
            <a:ext cx="1690589" cy="1626757"/>
            <a:chOff x="7052704" y="4883359"/>
            <a:chExt cx="1690589" cy="1626757"/>
          </a:xfrm>
        </p:grpSpPr>
        <p:sp>
          <p:nvSpPr>
            <p:cNvPr id="14" name="Овал 13"/>
            <p:cNvSpPr/>
            <p:nvPr/>
          </p:nvSpPr>
          <p:spPr>
            <a:xfrm>
              <a:off x="7052704" y="4883359"/>
              <a:ext cx="1690589" cy="1626757"/>
            </a:xfrm>
            <a:prstGeom prst="ellipse">
              <a:avLst/>
            </a:prstGeom>
            <a:solidFill>
              <a:srgbClr val="F199D8">
                <a:alpha val="68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36580" y="5642513"/>
              <a:ext cx="319841" cy="39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5</a:t>
              </a:r>
              <a:endParaRPr lang="ru-RU" sz="2800" b="1" dirty="0"/>
            </a:p>
          </p:txBody>
        </p:sp>
      </p:grpSp>
      <p:sp>
        <p:nvSpPr>
          <p:cNvPr id="21" name="Полилиния 20"/>
          <p:cNvSpPr/>
          <p:nvPr/>
        </p:nvSpPr>
        <p:spPr>
          <a:xfrm>
            <a:off x="4344641" y="4827503"/>
            <a:ext cx="521335" cy="1188285"/>
          </a:xfrm>
          <a:custGeom>
            <a:avLst/>
            <a:gdLst>
              <a:gd name="connsiteX0" fmla="*/ 235561 w 521335"/>
              <a:gd name="connsiteY0" fmla="*/ 2353 h 1188285"/>
              <a:gd name="connsiteX1" fmla="*/ 393041 w 521335"/>
              <a:gd name="connsiteY1" fmla="*/ 169993 h 1188285"/>
              <a:gd name="connsiteX2" fmla="*/ 464161 w 521335"/>
              <a:gd name="connsiteY2" fmla="*/ 317313 h 1188285"/>
              <a:gd name="connsiteX3" fmla="*/ 520041 w 521335"/>
              <a:gd name="connsiteY3" fmla="*/ 540833 h 1188285"/>
              <a:gd name="connsiteX4" fmla="*/ 494641 w 521335"/>
              <a:gd name="connsiteY4" fmla="*/ 804993 h 1188285"/>
              <a:gd name="connsiteX5" fmla="*/ 398121 w 521335"/>
              <a:gd name="connsiteY5" fmla="*/ 1008193 h 1188285"/>
              <a:gd name="connsiteX6" fmla="*/ 260961 w 521335"/>
              <a:gd name="connsiteY6" fmla="*/ 1185993 h 1188285"/>
              <a:gd name="connsiteX7" fmla="*/ 174601 w 521335"/>
              <a:gd name="connsiteY7" fmla="*/ 1099633 h 1188285"/>
              <a:gd name="connsiteX8" fmla="*/ 83161 w 521335"/>
              <a:gd name="connsiteY8" fmla="*/ 962473 h 1188285"/>
              <a:gd name="connsiteX9" fmla="*/ 12041 w 521335"/>
              <a:gd name="connsiteY9" fmla="*/ 759273 h 1188285"/>
              <a:gd name="connsiteX10" fmla="*/ 1881 w 521335"/>
              <a:gd name="connsiteY10" fmla="*/ 581473 h 1188285"/>
              <a:gd name="connsiteX11" fmla="*/ 32361 w 521335"/>
              <a:gd name="connsiteY11" fmla="*/ 368113 h 1188285"/>
              <a:gd name="connsiteX12" fmla="*/ 118721 w 521335"/>
              <a:gd name="connsiteY12" fmla="*/ 180153 h 1188285"/>
              <a:gd name="connsiteX13" fmla="*/ 184761 w 521335"/>
              <a:gd name="connsiteY13" fmla="*/ 78553 h 1188285"/>
              <a:gd name="connsiteX14" fmla="*/ 235561 w 521335"/>
              <a:gd name="connsiteY14" fmla="*/ 2353 h 118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1335" h="1188285">
                <a:moveTo>
                  <a:pt x="235561" y="2353"/>
                </a:moveTo>
                <a:cubicBezTo>
                  <a:pt x="270274" y="17593"/>
                  <a:pt x="354941" y="117500"/>
                  <a:pt x="393041" y="169993"/>
                </a:cubicBezTo>
                <a:cubicBezTo>
                  <a:pt x="431141" y="222486"/>
                  <a:pt x="442994" y="255506"/>
                  <a:pt x="464161" y="317313"/>
                </a:cubicBezTo>
                <a:cubicBezTo>
                  <a:pt x="485328" y="379120"/>
                  <a:pt x="514961" y="459553"/>
                  <a:pt x="520041" y="540833"/>
                </a:cubicBezTo>
                <a:cubicBezTo>
                  <a:pt x="525121" y="622113"/>
                  <a:pt x="514961" y="727100"/>
                  <a:pt x="494641" y="804993"/>
                </a:cubicBezTo>
                <a:cubicBezTo>
                  <a:pt x="474321" y="882886"/>
                  <a:pt x="437068" y="944693"/>
                  <a:pt x="398121" y="1008193"/>
                </a:cubicBezTo>
                <a:cubicBezTo>
                  <a:pt x="359174" y="1071693"/>
                  <a:pt x="298214" y="1170753"/>
                  <a:pt x="260961" y="1185993"/>
                </a:cubicBezTo>
                <a:cubicBezTo>
                  <a:pt x="223708" y="1201233"/>
                  <a:pt x="204234" y="1136886"/>
                  <a:pt x="174601" y="1099633"/>
                </a:cubicBezTo>
                <a:cubicBezTo>
                  <a:pt x="144968" y="1062380"/>
                  <a:pt x="110254" y="1019200"/>
                  <a:pt x="83161" y="962473"/>
                </a:cubicBezTo>
                <a:cubicBezTo>
                  <a:pt x="56068" y="905746"/>
                  <a:pt x="25588" y="822773"/>
                  <a:pt x="12041" y="759273"/>
                </a:cubicBezTo>
                <a:cubicBezTo>
                  <a:pt x="-1506" y="695773"/>
                  <a:pt x="-1506" y="646666"/>
                  <a:pt x="1881" y="581473"/>
                </a:cubicBezTo>
                <a:cubicBezTo>
                  <a:pt x="5268" y="516280"/>
                  <a:pt x="12888" y="435000"/>
                  <a:pt x="32361" y="368113"/>
                </a:cubicBezTo>
                <a:cubicBezTo>
                  <a:pt x="51834" y="301226"/>
                  <a:pt x="93321" y="228413"/>
                  <a:pt x="118721" y="180153"/>
                </a:cubicBezTo>
                <a:cubicBezTo>
                  <a:pt x="144121" y="131893"/>
                  <a:pt x="161054" y="107340"/>
                  <a:pt x="184761" y="78553"/>
                </a:cubicBezTo>
                <a:cubicBezTo>
                  <a:pt x="208468" y="49766"/>
                  <a:pt x="200848" y="-12887"/>
                  <a:pt x="235561" y="2353"/>
                </a:cubicBezTo>
                <a:close/>
              </a:path>
            </a:pathLst>
          </a:custGeom>
          <a:blipFill dpi="0" rotWithShape="1">
            <a:blip r:embed="rId2" cstate="print">
              <a:alphaModFix amt="9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296" y="5130003"/>
            <a:ext cx="319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6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3510" y="6309320"/>
            <a:ext cx="1340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/>
              <a:t>Ответ: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888091" y="6309320"/>
            <a:ext cx="6320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>
                <a:solidFill>
                  <a:srgbClr val="C00000"/>
                </a:solidFill>
              </a:rPr>
              <a:t>5 человек смотрели только </a:t>
            </a:r>
            <a:r>
              <a:rPr lang="ru-RU" sz="2400" b="1" i="1" dirty="0" smtClean="0">
                <a:solidFill>
                  <a:srgbClr val="C00000"/>
                </a:solidFill>
              </a:rPr>
              <a:t>«Мстители».</a:t>
            </a:r>
            <a:endParaRPr lang="ru-RU" sz="2400" b="1" dirty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15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21" grpId="0" animBg="1"/>
      <p:bldP spid="16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9717376"/>
              </p:ext>
            </p:extLst>
          </p:nvPr>
        </p:nvGraphicFramePr>
        <p:xfrm>
          <a:off x="683568" y="1484784"/>
          <a:ext cx="7920880" cy="3441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0440"/>
                <a:gridCol w="3960440"/>
              </a:tblGrid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Запрос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Найдено страниц</a:t>
                      </a:r>
                      <a:b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2400" b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(в тысячах)</a:t>
                      </a:r>
                      <a:endParaRPr lang="ru-RU" sz="24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Леннон &amp; Маккартни &amp;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Старр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1100</a:t>
                      </a:r>
                    </a:p>
                  </a:txBody>
                  <a:tcPr marL="9525" marR="9525" marT="9525" marB="9525" anchor="ctr"/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Леннон &amp; Маккартни &amp; Харрисон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1300</a:t>
                      </a:r>
                    </a:p>
                  </a:txBody>
                  <a:tcPr marL="9525" marR="9525" marT="9525" marB="9525" anchor="ctr"/>
                </a:tc>
              </a:tr>
              <a:tr h="7740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Леннон &amp; Маккартни &amp; Старр &amp; Харрисон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1000</a:t>
                      </a: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356946"/>
              </p:ext>
            </p:extLst>
          </p:nvPr>
        </p:nvGraphicFramePr>
        <p:xfrm>
          <a:off x="611560" y="404664"/>
          <a:ext cx="8075240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75240"/>
              </a:tblGrid>
              <a:tr h="10801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Задача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таблице приведены запросы и количество найденных по ним страниц некоторого сегмента сети Интернет</a:t>
                      </a:r>
                      <a:r>
                        <a:rPr lang="ru-RU" sz="1200" dirty="0">
                          <a:effectLst/>
                        </a:rPr>
                        <a:t>: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395120"/>
              </p:ext>
            </p:extLst>
          </p:nvPr>
        </p:nvGraphicFramePr>
        <p:xfrm>
          <a:off x="457200" y="5013176"/>
          <a:ext cx="8229600" cy="1662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16622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Какое количество страниц (в тыс.) будет найдено по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запросу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(Леннон &amp; Маккартни &amp;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Старр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| (Леннон &amp; Маккартни &amp;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Харрисон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)?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795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nf-ege.sdamgia.ru/get_file?id=775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32656"/>
            <a:ext cx="3024336" cy="28803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09797"/>
              </p:ext>
            </p:extLst>
          </p:nvPr>
        </p:nvGraphicFramePr>
        <p:xfrm>
          <a:off x="467544" y="3356992"/>
          <a:ext cx="8229600" cy="31683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31683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запросов в данной области будем обозначать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800" baseline="-25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Наша цель — найти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Тогда из таблицы находим, что: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1100,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1300,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1000.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Сложим первое и второе уравнение: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+ 2N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2400. Для того, чтобы найти количество страниц по запросу "(Леннон &amp; Маккартни &amp;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Старр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| (Леннон &amp; Маккартни &amp;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Харрисон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)", вычтем из правой и левой частей уравнения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Получим: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</a:t>
                      </a:r>
                      <a:r>
                        <a:rPr lang="ru-RU" sz="1800" baseline="-25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1400.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4565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50944"/>
              </p:ext>
            </p:extLst>
          </p:nvPr>
        </p:nvGraphicFramePr>
        <p:xfrm>
          <a:off x="611560" y="2884512"/>
          <a:ext cx="8085584" cy="3352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85584"/>
              </a:tblGrid>
              <a:tr h="33123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Приведём другое решение.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Можно несколько упростить решение, если вместо множеств, соответствующих запросам «Леннон» и «Маккартни», использовать множество «Леннон &amp; Маккартни».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Тогда необходимо найти сумму N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4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. Из таблицы находим: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N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1100,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N</a:t>
                      </a:r>
                      <a:r>
                        <a:rPr lang="ru-RU" sz="2000" baseline="-25000" dirty="0">
                          <a:effectLst/>
                        </a:rPr>
                        <a:t>4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1300,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1000.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Сложим первое и второе уравнения: N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4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2400. Откуда N</a:t>
                      </a:r>
                      <a:r>
                        <a:rPr lang="ru-RU" sz="2000" baseline="-25000" dirty="0">
                          <a:effectLst/>
                        </a:rPr>
                        <a:t>2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4</a:t>
                      </a:r>
                      <a:r>
                        <a:rPr lang="ru-RU" sz="2000" dirty="0">
                          <a:effectLst/>
                        </a:rPr>
                        <a:t> +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2400 − N</a:t>
                      </a:r>
                      <a:r>
                        <a:rPr lang="ru-RU" sz="2000" baseline="-25000" dirty="0">
                          <a:effectLst/>
                        </a:rPr>
                        <a:t>5</a:t>
                      </a:r>
                      <a:r>
                        <a:rPr lang="ru-RU" sz="2000" dirty="0">
                          <a:effectLst/>
                        </a:rPr>
                        <a:t> = 1400.</a:t>
                      </a:r>
                      <a:endParaRPr lang="ru-RU" sz="2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pic>
        <p:nvPicPr>
          <p:cNvPr id="8193" name="Рисунок 9" descr="https://inf-ege.sdamgia.ru/get_file?id=3976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2656"/>
            <a:ext cx="324036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9335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71</TotalTime>
  <Words>432</Words>
  <Application>Microsoft Office PowerPoint</Application>
  <PresentationFormat>Экран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Исполнительная</vt:lpstr>
      <vt:lpstr>Презентация PowerPoint</vt:lpstr>
      <vt:lpstr>Презентация PowerPoint</vt:lpstr>
      <vt:lpstr>Решение логических  задач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Римма Витальевна</dc:creator>
  <cp:lastModifiedBy>Римма Витальевна</cp:lastModifiedBy>
  <cp:revision>7</cp:revision>
  <dcterms:created xsi:type="dcterms:W3CDTF">2019-12-05T10:28:26Z</dcterms:created>
  <dcterms:modified xsi:type="dcterms:W3CDTF">2019-12-05T11:39:59Z</dcterms:modified>
</cp:coreProperties>
</file>