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3" r:id="rId3"/>
    <p:sldId id="271" r:id="rId4"/>
    <p:sldId id="272" r:id="rId5"/>
    <p:sldId id="274" r:id="rId6"/>
    <p:sldId id="256" r:id="rId7"/>
    <p:sldId id="275" r:id="rId8"/>
    <p:sldId id="278" r:id="rId9"/>
    <p:sldId id="264" r:id="rId10"/>
    <p:sldId id="267" r:id="rId11"/>
    <p:sldId id="257" r:id="rId12"/>
    <p:sldId id="265" r:id="rId13"/>
    <p:sldId id="266" r:id="rId14"/>
    <p:sldId id="263" r:id="rId15"/>
    <p:sldId id="268" r:id="rId16"/>
    <p:sldId id="277" r:id="rId17"/>
    <p:sldId id="260" r:id="rId18"/>
    <p:sldId id="279" r:id="rId19"/>
    <p:sldId id="276" r:id="rId20"/>
    <p:sldId id="261" r:id="rId21"/>
    <p:sldId id="26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62" autoAdjust="0"/>
  </p:normalViewPr>
  <p:slideViewPr>
    <p:cSldViewPr>
      <p:cViewPr varScale="1">
        <p:scale>
          <a:sx n="66" d="100"/>
          <a:sy n="66" d="100"/>
        </p:scale>
        <p:origin x="-13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шаблоны Деловой\для деловой\Рисунок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8952" cy="6426714"/>
          </a:xfrm>
          <a:prstGeom prst="flowChartDocumen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Picture 2" descr="C:\Users\User\Desktop\шаблоны Деловой\для деловой\Рисунок18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>
              <a:gd name="adj1" fmla="val 1135"/>
            </a:avLst>
          </a:prstGeom>
          <a:noFill/>
          <a:ln>
            <a:solidFill>
              <a:srgbClr val="FF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24744"/>
            <a:ext cx="7772400" cy="1470025"/>
          </a:xfrm>
        </p:spPr>
        <p:txBody>
          <a:bodyPr>
            <a:normAutofit/>
          </a:bodyPr>
          <a:lstStyle>
            <a:lvl1pPr>
              <a:defRPr sz="48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85293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B7D7-C30C-4949-BEA3-0B7CDC7BEA9A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A6ECF-546B-4018-9654-64B4B63E934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290" name="Picture 2" descr="http://bablo-tuta.ru/wp-content/uploads/2013/03/biznes-stud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6588224" y="4553744"/>
            <a:ext cx="2304256" cy="230425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B7D7-C30C-4949-BEA3-0B7CDC7BEA9A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A6ECF-546B-4018-9654-64B4B63E934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User\Desktop\шаблоны Деловой\для деловой\Рисунок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noFill/>
          <a:ln>
            <a:solidFill>
              <a:srgbClr val="FF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2" descr="http://bablo-tuta.ru/wp-content/uploads/2013/03/biznes-stud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705872"/>
            <a:ext cx="1152128" cy="11521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B7D7-C30C-4949-BEA3-0B7CDC7BEA9A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A6ECF-546B-4018-9654-64B4B63E934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User\Desktop\шаблоны Деловой\для деловой\Рисунок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noFill/>
          <a:ln>
            <a:solidFill>
              <a:srgbClr val="FF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2" descr="http://bablo-tuta.ru/wp-content/uploads/2013/03/biznes-stud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179512" y="0"/>
            <a:ext cx="1124744" cy="112474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26C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B7D7-C30C-4949-BEA3-0B7CDC7BEA9A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A6ECF-546B-4018-9654-64B4B63E934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User\Desktop\шаблоны Деловой\для деловой\Рисунок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noFill/>
          <a:ln>
            <a:solidFill>
              <a:srgbClr val="FF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2" descr="http://bablo-tuta.ru/wp-content/uploads/2013/03/biznes-stud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8244408" y="6093296"/>
            <a:ext cx="764704" cy="7647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шаблоны Деловой\для деловой\Рисунок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568952" cy="6480720"/>
          </a:xfrm>
          <a:prstGeom prst="flowChartDocumen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8" name="Picture 2" descr="C:\Users\User\Desktop\шаблоны Деловой\для деловой\Рисунок18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>
              <a:gd name="adj1" fmla="val 1135"/>
            </a:avLst>
          </a:prstGeom>
          <a:noFill/>
          <a:ln>
            <a:solidFill>
              <a:srgbClr val="FF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42088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B7D7-C30C-4949-BEA3-0B7CDC7BEA9A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A6ECF-546B-4018-9654-64B4B63E934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http://bablo-tuta.ru/wp-content/uploads/2013/03/biznes-stud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6372200" y="4337720"/>
            <a:ext cx="2520280" cy="25202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B7D7-C30C-4949-BEA3-0B7CDC7BEA9A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A6ECF-546B-4018-9654-64B4B63E934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C:\Users\User\Desktop\шаблоны Деловой\для деловой\Рисунок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noFill/>
          <a:ln>
            <a:solidFill>
              <a:srgbClr val="FF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B7D7-C30C-4949-BEA3-0B7CDC7BEA9A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A6ECF-546B-4018-9654-64B4B63E93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шаблоны Деловой\для деловой\Рисунок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8952" cy="6426714"/>
          </a:xfrm>
          <a:prstGeom prst="flowChartDocumen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Picture 2" descr="C:\Users\User\Desktop\шаблоны Деловой\для деловой\Рисунок18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>
              <a:gd name="adj1" fmla="val 1135"/>
            </a:avLst>
          </a:prstGeom>
          <a:noFill/>
          <a:ln>
            <a:solidFill>
              <a:srgbClr val="FF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B7D7-C30C-4949-BEA3-0B7CDC7BEA9A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A6ECF-546B-4018-9654-64B4B63E934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http://bablo-tuta.ru/wp-content/uploads/2013/03/biznes-stud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6948264" y="4913784"/>
            <a:ext cx="1944216" cy="194421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B7D7-C30C-4949-BEA3-0B7CDC7BEA9A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A6ECF-546B-4018-9654-64B4B63E934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2" descr="C:\Users\User\Desktop\шаблоны Деловой\для деловой\Рисунок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noFill/>
          <a:ln>
            <a:solidFill>
              <a:srgbClr val="FF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B7D7-C30C-4949-BEA3-0B7CDC7BEA9A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A6ECF-546B-4018-9654-64B4B63E934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C:\Users\User\Desktop\шаблоны Деловой\для деловой\Рисунок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noFill/>
          <a:ln>
            <a:solidFill>
              <a:srgbClr val="FF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2" descr="http://bablo-tuta.ru/wp-content/uploads/2013/03/biznes-stud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7740352" y="5705872"/>
            <a:ext cx="1152128" cy="11521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FB7D7-C30C-4949-BEA3-0B7CDC7BEA9A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A6ECF-546B-4018-9654-64B4B63E934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C:\Users\User\Desktop\шаблоны Деловой\для деловой\Рисунок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noFill/>
          <a:ln>
            <a:solidFill>
              <a:srgbClr val="FF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FB7D7-C30C-4949-BEA3-0B7CDC7BEA9A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A6ECF-546B-4018-9654-64B4B63E93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5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rgbClr val="926C00"/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jpeg"/><Relationship Id="rId7" Type="http://schemas.openxmlformats.org/officeDocument/2006/relationships/image" Target="../media/image69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1.wdp"/><Relationship Id="rId7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2.wdp"/><Relationship Id="rId10" Type="http://schemas.openxmlformats.org/officeDocument/2006/relationships/image" Target="../media/image35.jpeg"/><Relationship Id="rId4" Type="http://schemas.openxmlformats.org/officeDocument/2006/relationships/image" Target="../media/image30.pn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297" y="1268760"/>
            <a:ext cx="8424936" cy="1426170"/>
          </a:xfrm>
        </p:spPr>
        <p:txBody>
          <a:bodyPr>
            <a:noAutofit/>
          </a:bodyPr>
          <a:lstStyle/>
          <a:p>
            <a:r>
              <a:rPr lang="ru-RU" altLang="ru-RU" sz="1400" dirty="0">
                <a:latin typeface="Arial" charset="0"/>
                <a:cs typeface="Arial" charset="0"/>
              </a:rPr>
              <a:t>Государственное бюджетное учреждение</a:t>
            </a:r>
            <a:br>
              <a:rPr lang="ru-RU" altLang="ru-RU" sz="1400" dirty="0">
                <a:latin typeface="Arial" charset="0"/>
                <a:cs typeface="Arial" charset="0"/>
              </a:rPr>
            </a:br>
            <a:r>
              <a:rPr lang="ru-RU" altLang="ru-RU" sz="1400" dirty="0">
                <a:latin typeface="Arial" charset="0"/>
                <a:cs typeface="Arial" charset="0"/>
              </a:rPr>
              <a:t>дополнительного профессионального педагогического образования</a:t>
            </a:r>
            <a:br>
              <a:rPr lang="ru-RU" altLang="ru-RU" sz="1400" dirty="0">
                <a:latin typeface="Arial" charset="0"/>
                <a:cs typeface="Arial" charset="0"/>
              </a:rPr>
            </a:br>
            <a:r>
              <a:rPr lang="ru-RU" altLang="ru-RU" sz="1400" dirty="0">
                <a:latin typeface="Arial" charset="0"/>
                <a:cs typeface="Arial" charset="0"/>
              </a:rPr>
              <a:t>центр повышения квалификации специалистов</a:t>
            </a:r>
            <a:br>
              <a:rPr lang="ru-RU" altLang="ru-RU" sz="1400" dirty="0">
                <a:latin typeface="Arial" charset="0"/>
                <a:cs typeface="Arial" charset="0"/>
              </a:rPr>
            </a:br>
            <a:r>
              <a:rPr lang="ru-RU" altLang="ru-RU" sz="1400" dirty="0">
                <a:latin typeface="Arial" charset="0"/>
                <a:cs typeface="Arial" charset="0"/>
              </a:rPr>
              <a:t> «Информационно-методический центр»</a:t>
            </a:r>
            <a:r>
              <a:rPr lang="en-US" altLang="ru-RU" sz="1400" dirty="0">
                <a:latin typeface="Arial" charset="0"/>
                <a:cs typeface="Arial" charset="0"/>
              </a:rPr>
              <a:t/>
            </a:r>
            <a:br>
              <a:rPr lang="en-US" altLang="ru-RU" sz="1400" dirty="0">
                <a:latin typeface="Arial" charset="0"/>
                <a:cs typeface="Arial" charset="0"/>
              </a:rPr>
            </a:br>
            <a:r>
              <a:rPr lang="ru-RU" altLang="ru-RU" sz="1400" dirty="0">
                <a:latin typeface="Arial" charset="0"/>
                <a:cs typeface="Arial" charset="0"/>
              </a:rPr>
              <a:t>Кировского района Санкт-Петербурга</a:t>
            </a:r>
            <a:br>
              <a:rPr lang="ru-RU" altLang="ru-RU" sz="1400" dirty="0">
                <a:latin typeface="Arial" charset="0"/>
                <a:cs typeface="Arial" charset="0"/>
              </a:rPr>
            </a:br>
            <a:endParaRPr lang="ru-RU" sz="1400" dirty="0"/>
          </a:p>
        </p:txBody>
      </p:sp>
      <p:pic>
        <p:nvPicPr>
          <p:cNvPr id="3" name="Рисунок 2" descr="Описание: ИМЦ 1 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2" y="404664"/>
            <a:ext cx="129063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8353" y="2996952"/>
            <a:ext cx="84182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Творческая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группа</a:t>
            </a:r>
          </a:p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школьных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библиотекарей – творческая группа единомышленников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8946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8" t="10500" r="9479" b="13000"/>
          <a:stretch/>
        </p:blipFill>
        <p:spPr>
          <a:xfrm rot="16200000">
            <a:off x="1496564" y="-336323"/>
            <a:ext cx="2783677" cy="41216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13333"/>
          <a:stretch/>
        </p:blipFill>
        <p:spPr>
          <a:xfrm>
            <a:off x="5580112" y="365047"/>
            <a:ext cx="2448272" cy="27512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8" t="3666" r="11363" b="28167"/>
          <a:stretch/>
        </p:blipFill>
        <p:spPr>
          <a:xfrm>
            <a:off x="6156176" y="3165538"/>
            <a:ext cx="2420844" cy="3009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8" t="21775" r="7358" b="29667"/>
          <a:stretch/>
        </p:blipFill>
        <p:spPr>
          <a:xfrm>
            <a:off x="3118643" y="3529005"/>
            <a:ext cx="2751857" cy="26460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r="12306" b="33333"/>
          <a:stretch/>
        </p:blipFill>
        <p:spPr>
          <a:xfrm>
            <a:off x="827584" y="3348922"/>
            <a:ext cx="2171137" cy="28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2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937059"/>
          </a:xfrm>
        </p:spPr>
        <p:txBody>
          <a:bodyPr>
            <a:norm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Моя любимая книга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2" r="21291"/>
          <a:stretch/>
        </p:blipFill>
        <p:spPr>
          <a:xfrm>
            <a:off x="539552" y="1052736"/>
            <a:ext cx="3960440" cy="3012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t="19153" r="22742"/>
          <a:stretch/>
        </p:blipFill>
        <p:spPr>
          <a:xfrm>
            <a:off x="4618836" y="1062819"/>
            <a:ext cx="4074023" cy="29920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8"/>
          <a:stretch/>
        </p:blipFill>
        <p:spPr>
          <a:xfrm>
            <a:off x="2089104" y="3841994"/>
            <a:ext cx="5059464" cy="2833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4637" r="15323"/>
          <a:stretch/>
        </p:blipFill>
        <p:spPr>
          <a:xfrm>
            <a:off x="683568" y="325644"/>
            <a:ext cx="3490164" cy="3244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7" t="9960"/>
          <a:stretch/>
        </p:blipFill>
        <p:spPr>
          <a:xfrm>
            <a:off x="4424792" y="325643"/>
            <a:ext cx="4210848" cy="32445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r="5559"/>
          <a:stretch/>
        </p:blipFill>
        <p:spPr>
          <a:xfrm>
            <a:off x="4452575" y="3212976"/>
            <a:ext cx="3744416" cy="32753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22795" r="10358"/>
          <a:stretch/>
        </p:blipFill>
        <p:spPr>
          <a:xfrm>
            <a:off x="683568" y="3712795"/>
            <a:ext cx="3832848" cy="27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5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381642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Джеймс Барри. Питер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Пэн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Жюль Верн. 20000 лье под водой.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 Твен. Приключения Тома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Сойера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Виталий Губарев. Королевство кривых зеркал.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Григорий Остер. Сказка с подробностями.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Аркадий Гайдар. Тимур и его команда.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Джоан Роулинг. Гарри Поттер.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Кир Булычев.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22782" r="2420"/>
          <a:stretch/>
        </p:blipFill>
        <p:spPr>
          <a:xfrm>
            <a:off x="395536" y="4061970"/>
            <a:ext cx="3995956" cy="2443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13324"/>
          <a:stretch/>
        </p:blipFill>
        <p:spPr>
          <a:xfrm>
            <a:off x="4499992" y="4061970"/>
            <a:ext cx="4125981" cy="24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0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94122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Экологические недели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15282" r="14194" b="5121"/>
          <a:stretch/>
        </p:blipFill>
        <p:spPr>
          <a:xfrm>
            <a:off x="522761" y="1196751"/>
            <a:ext cx="3730773" cy="28478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96752"/>
            <a:ext cx="4291062" cy="28607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28" y="4057460"/>
            <a:ext cx="3730773" cy="24871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r="11451"/>
          <a:stretch/>
        </p:blipFill>
        <p:spPr>
          <a:xfrm>
            <a:off x="938220" y="4044604"/>
            <a:ext cx="3106225" cy="250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1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2" y="404664"/>
            <a:ext cx="3860960" cy="2895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62" y="483166"/>
            <a:ext cx="3651621" cy="2738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2" y="3373346"/>
            <a:ext cx="3860960" cy="28957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93" y="3373346"/>
            <a:ext cx="3860960" cy="28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 в подарок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9830" r="8228" b="16653"/>
          <a:stretch/>
        </p:blipFill>
        <p:spPr>
          <a:xfrm>
            <a:off x="6212772" y="1254882"/>
            <a:ext cx="2543900" cy="2016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7" r="26817"/>
          <a:stretch/>
        </p:blipFill>
        <p:spPr>
          <a:xfrm>
            <a:off x="3491880" y="1268760"/>
            <a:ext cx="2610624" cy="2002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6" t="16792" r="6109" b="6071"/>
          <a:stretch/>
        </p:blipFill>
        <p:spPr>
          <a:xfrm>
            <a:off x="395536" y="1268760"/>
            <a:ext cx="2904972" cy="2062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t="18184" b="4400"/>
          <a:stretch/>
        </p:blipFill>
        <p:spPr>
          <a:xfrm>
            <a:off x="395536" y="3861048"/>
            <a:ext cx="3588074" cy="23356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7" r="30811"/>
          <a:stretch/>
        </p:blipFill>
        <p:spPr>
          <a:xfrm>
            <a:off x="4139952" y="3576136"/>
            <a:ext cx="1698157" cy="2905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8" r="20244"/>
          <a:stretch/>
        </p:blipFill>
        <p:spPr>
          <a:xfrm>
            <a:off x="6123510" y="3565898"/>
            <a:ext cx="2142171" cy="292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0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719" y="91223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Мой Пушкин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6" y="2907819"/>
            <a:ext cx="2408667" cy="34047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18" y="1113654"/>
            <a:ext cx="2333292" cy="3298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99" y="2854330"/>
            <a:ext cx="2447102" cy="34590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6"/>
          <a:stretch/>
        </p:blipFill>
        <p:spPr>
          <a:xfrm>
            <a:off x="659488" y="1020739"/>
            <a:ext cx="2259102" cy="17420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r="9210"/>
          <a:stretch/>
        </p:blipFill>
        <p:spPr>
          <a:xfrm>
            <a:off x="6660232" y="332656"/>
            <a:ext cx="2174974" cy="1781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40" y="4401406"/>
            <a:ext cx="2459420" cy="19007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8" y="332656"/>
            <a:ext cx="8388218" cy="62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4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6"/>
          <a:stretch/>
        </p:blipFill>
        <p:spPr>
          <a:xfrm>
            <a:off x="971600" y="315853"/>
            <a:ext cx="3541090" cy="2232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22361" r="7811"/>
          <a:stretch/>
        </p:blipFill>
        <p:spPr>
          <a:xfrm>
            <a:off x="4971812" y="324259"/>
            <a:ext cx="3151959" cy="2482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92" y="4619959"/>
            <a:ext cx="2286600" cy="1714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93" y="3289936"/>
            <a:ext cx="3546728" cy="26600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8020"/>
          <a:stretch/>
        </p:blipFill>
        <p:spPr>
          <a:xfrm>
            <a:off x="4055415" y="4619959"/>
            <a:ext cx="2460801" cy="17942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7"/>
          <a:stretch/>
        </p:blipFill>
        <p:spPr>
          <a:xfrm>
            <a:off x="4283968" y="2538043"/>
            <a:ext cx="3380231" cy="199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6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Сайт «Лукоморье»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07142"/>
            <a:ext cx="3312366" cy="2484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27090" r="2222"/>
          <a:stretch/>
        </p:blipFill>
        <p:spPr>
          <a:xfrm>
            <a:off x="4334701" y="1202454"/>
            <a:ext cx="4248472" cy="2572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05064"/>
            <a:ext cx="3264362" cy="2448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4"/>
          <a:stretch/>
        </p:blipFill>
        <p:spPr>
          <a:xfrm>
            <a:off x="698081" y="4071854"/>
            <a:ext cx="4161811" cy="23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1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197" y="1279724"/>
            <a:ext cx="482453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3600" dirty="0">
                <a:latin typeface="Arial" charset="0"/>
                <a:cs typeface="Arial" charset="0"/>
              </a:rPr>
              <a:t>Собраться вместе – это начало.</a:t>
            </a:r>
          </a:p>
          <a:p>
            <a:pPr>
              <a:spcBef>
                <a:spcPct val="0"/>
              </a:spcBef>
            </a:pPr>
            <a:r>
              <a:rPr lang="ru-RU" altLang="ru-RU" sz="3600" dirty="0">
                <a:latin typeface="Arial" charset="0"/>
                <a:cs typeface="Arial" charset="0"/>
              </a:rPr>
              <a:t>Остаться вместе – это прогресс.</a:t>
            </a:r>
          </a:p>
          <a:p>
            <a:pPr>
              <a:spcBef>
                <a:spcPct val="0"/>
              </a:spcBef>
            </a:pPr>
            <a:r>
              <a:rPr lang="ru-RU" altLang="ru-RU" sz="3600" dirty="0">
                <a:latin typeface="Arial" charset="0"/>
                <a:cs typeface="Arial" charset="0"/>
              </a:rPr>
              <a:t>Работать вместе – это успех.</a:t>
            </a:r>
          </a:p>
          <a:p>
            <a:pPr algn="r">
              <a:spcBef>
                <a:spcPct val="0"/>
              </a:spcBef>
            </a:pPr>
            <a:r>
              <a:rPr lang="ru-RU" altLang="ru-RU" sz="2800" dirty="0">
                <a:latin typeface="Arial" charset="0"/>
                <a:cs typeface="Arial" charset="0"/>
              </a:rPr>
              <a:t>Генри Форд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520161"/>
            <a:ext cx="2729458" cy="33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Памятники литературным героям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97791"/>
            <a:ext cx="2037486" cy="29632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6" y="4005064"/>
            <a:ext cx="3431700" cy="257377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r="11768"/>
          <a:stretch/>
        </p:blipFill>
        <p:spPr bwMode="auto">
          <a:xfrm>
            <a:off x="3061228" y="1700808"/>
            <a:ext cx="2374868" cy="208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36" y="1003630"/>
            <a:ext cx="2668795" cy="3273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1"/>
          <a:stretch/>
        </p:blipFill>
        <p:spPr>
          <a:xfrm>
            <a:off x="4260224" y="4449678"/>
            <a:ext cx="3923928" cy="209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706" y="1342921"/>
            <a:ext cx="4032919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450912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dirty="0">
                <a:latin typeface="Arial" charset="0"/>
                <a:cs typeface="Arial" charset="0"/>
              </a:rPr>
              <a:t>Презентацию подготовила</a:t>
            </a:r>
          </a:p>
          <a:p>
            <a:pPr algn="ctr"/>
            <a:r>
              <a:rPr lang="ru-RU" altLang="ru-RU" dirty="0">
                <a:latin typeface="Arial" charset="0"/>
                <a:cs typeface="Arial" charset="0"/>
              </a:rPr>
              <a:t>з</a:t>
            </a:r>
            <a:r>
              <a:rPr lang="ru-RU" altLang="ru-RU" dirty="0" smtClean="0">
                <a:latin typeface="Arial" charset="0"/>
                <a:cs typeface="Arial" charset="0"/>
              </a:rPr>
              <a:t>аведующая библиотекой</a:t>
            </a:r>
          </a:p>
          <a:p>
            <a:pPr algn="ctr"/>
            <a:r>
              <a:rPr lang="ru-RU" altLang="ru-RU" dirty="0" smtClean="0">
                <a:latin typeface="Arial" charset="0"/>
                <a:cs typeface="Arial" charset="0"/>
              </a:rPr>
              <a:t>ГБОУ СОШ № 504 </a:t>
            </a:r>
            <a:r>
              <a:rPr lang="ru-RU" altLang="ru-RU" dirty="0">
                <a:latin typeface="Arial" charset="0"/>
                <a:cs typeface="Arial" charset="0"/>
              </a:rPr>
              <a:t>Кировского </a:t>
            </a:r>
            <a:r>
              <a:rPr lang="ru-RU" altLang="ru-RU" dirty="0" smtClean="0">
                <a:latin typeface="Arial" charset="0"/>
                <a:cs typeface="Arial" charset="0"/>
              </a:rPr>
              <a:t>района</a:t>
            </a:r>
          </a:p>
          <a:p>
            <a:pPr algn="ctr"/>
            <a:r>
              <a:rPr lang="ru-RU" altLang="ru-RU" dirty="0" smtClean="0">
                <a:latin typeface="Arial" charset="0"/>
                <a:cs typeface="Arial" charset="0"/>
              </a:rPr>
              <a:t>Смирнова </a:t>
            </a:r>
            <a:r>
              <a:rPr lang="ru-RU" altLang="ru-RU" dirty="0">
                <a:latin typeface="Arial" charset="0"/>
                <a:cs typeface="Arial" charset="0"/>
              </a:rPr>
              <a:t>Ирина Олеговна</a:t>
            </a:r>
          </a:p>
        </p:txBody>
      </p:sp>
    </p:spTree>
    <p:extLst>
      <p:ext uri="{BB962C8B-B14F-4D97-AF65-F5344CB8AC3E}">
        <p14:creationId xmlns:p14="http://schemas.microsoft.com/office/powerpoint/2010/main" val="8005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Наша дружная команда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7"/>
          <a:stretch>
            <a:fillRect/>
          </a:stretch>
        </p:blipFill>
        <p:spPr bwMode="auto">
          <a:xfrm>
            <a:off x="611560" y="1052736"/>
            <a:ext cx="25511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40" y="1052736"/>
            <a:ext cx="1676400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/>
          <a:stretch>
            <a:fillRect/>
          </a:stretch>
        </p:blipFill>
        <p:spPr bwMode="auto">
          <a:xfrm>
            <a:off x="4458940" y="1063849"/>
            <a:ext cx="2273300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49175"/>
            <a:ext cx="1757362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 descr="C:\Users\kea\Desktop\P_20161227_1240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3" b="29601"/>
          <a:stretch>
            <a:fillRect/>
          </a:stretch>
        </p:blipFill>
        <p:spPr bwMode="auto">
          <a:xfrm>
            <a:off x="592138" y="3789363"/>
            <a:ext cx="26177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3" r="11787" b="50000"/>
          <a:stretch>
            <a:fillRect/>
          </a:stretch>
        </p:blipFill>
        <p:spPr bwMode="auto">
          <a:xfrm>
            <a:off x="2484438" y="3767138"/>
            <a:ext cx="1776412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3770866"/>
            <a:ext cx="1730375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r="16936"/>
          <a:stretch>
            <a:fillRect/>
          </a:stretch>
        </p:blipFill>
        <p:spPr bwMode="auto">
          <a:xfrm>
            <a:off x="5992813" y="3813969"/>
            <a:ext cx="251618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58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7" r="12903" b="12688"/>
          <a:stretch>
            <a:fillRect/>
          </a:stretch>
        </p:blipFill>
        <p:spPr bwMode="auto">
          <a:xfrm>
            <a:off x="539552" y="293912"/>
            <a:ext cx="367188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2342"/>
            <a:ext cx="3205163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8388" r="17419"/>
          <a:stretch>
            <a:fillRect/>
          </a:stretch>
        </p:blipFill>
        <p:spPr bwMode="auto">
          <a:xfrm>
            <a:off x="251520" y="3068960"/>
            <a:ext cx="3316287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4517" b="10538"/>
          <a:stretch>
            <a:fillRect/>
          </a:stretch>
        </p:blipFill>
        <p:spPr bwMode="auto">
          <a:xfrm>
            <a:off x="3567807" y="3933056"/>
            <a:ext cx="33686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4" t="20284" r="21129" b="19354"/>
          <a:stretch>
            <a:fillRect/>
          </a:stretch>
        </p:blipFill>
        <p:spPr bwMode="auto">
          <a:xfrm>
            <a:off x="6156176" y="2203596"/>
            <a:ext cx="2763838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67807" y="2924944"/>
            <a:ext cx="2588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Творческий процесс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10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atin typeface="Arial" pitchFamily="34" charset="0"/>
                <a:cs typeface="Arial" pitchFamily="34" charset="0"/>
              </a:rPr>
              <a:t>Направления работы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Учимся успешному чтению (двухгодичный проект)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Чтение с увлечением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Внеурочная деятельность в школьной библиотеке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Проектная деятельность в школьной библиотеке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9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Проектная деятельность</a:t>
            </a:r>
            <a:endParaRPr lang="ru-RU" sz="4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556792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2000" b="1" dirty="0">
                <a:latin typeface="Arial" pitchFamily="34" charset="0"/>
                <a:cs typeface="Arial" pitchFamily="34" charset="0"/>
              </a:rPr>
              <a:t>Проектная деятельность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 – это учебно-познавательная, творческая или игровая деятельность учащихся, имеющая общую цель, согласованные методы, способы деятельности, и заранее выработанные представления о продукте деятельности.</a:t>
            </a:r>
          </a:p>
          <a:p>
            <a:pPr indent="457200"/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Проектная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деятельность учащихся под руководством школьного библиотекаря – перспективная форма повышения интереса к чтению и книге, которая стимулирует детей к систематическому чтению, расширяет круг чтения учащихся, привлекает внимание детей к серьёзной литературе, активизирует семейное чтение, повышает качество чтения школьников, учит их работать в коллективе.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Письма о добром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06" y="1107650"/>
            <a:ext cx="1751546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52774"/>
            <a:ext cx="1986719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53" y="1152774"/>
            <a:ext cx="1986719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12" y="3861048"/>
            <a:ext cx="1833894" cy="25922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33"/>
          <a:stretch/>
        </p:blipFill>
        <p:spPr>
          <a:xfrm>
            <a:off x="2665606" y="4130794"/>
            <a:ext cx="3411206" cy="23225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57646"/>
            <a:ext cx="1713393" cy="226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49490"/>
            <a:ext cx="1279465" cy="160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28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1115"/>
            <a:ext cx="4032448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/>
          <a:stretch/>
        </p:blipFill>
        <p:spPr>
          <a:xfrm>
            <a:off x="4932040" y="453027"/>
            <a:ext cx="3744416" cy="2985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5"/>
          <a:stretch/>
        </p:blipFill>
        <p:spPr>
          <a:xfrm>
            <a:off x="4121616" y="3645024"/>
            <a:ext cx="4554840" cy="25475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15449"/>
          <a:stretch/>
        </p:blipFill>
        <p:spPr>
          <a:xfrm>
            <a:off x="1115616" y="3662469"/>
            <a:ext cx="2273569" cy="282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8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5067"/>
            <a:ext cx="8352928" cy="922114"/>
          </a:xfrm>
        </p:spPr>
        <p:txBody>
          <a:bodyPr>
            <a:norm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Ювелирное искусство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&amp;Kcy;&amp;acy;&amp;rcy;&amp;tcy;&amp;icy;&amp;ncy;&amp;kcy;&amp;icy; &amp;pcy;&amp;ocy; &amp;zcy;&amp;acy;&amp;pcy;&amp;rcy;&amp;ocy;&amp;scy;&amp;ucy; &amp;yucy;&amp;vcy;&amp;iecy;&amp;lcy;&amp;icy;&amp;rcy;&amp;ncy;&amp;ocy;&amp;iecy; &amp;icy;&amp;scy;&amp;kcy;&amp;ucy;&amp;scy;&amp;scy;&amp;tcy;&amp;vcy;&amp;ocy;-&amp;pcy;&amp;rcy;&amp;iecy;&amp;zcy;&amp;iecy;&amp;ncy;&amp;tcy;&amp;acy;&amp;tscy;&amp;icy;&amp;icy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324" b="86123" l="32774" r="645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9" t="36849" r="31452" b="8402"/>
          <a:stretch/>
        </p:blipFill>
        <p:spPr bwMode="auto">
          <a:xfrm>
            <a:off x="7435859" y="836712"/>
            <a:ext cx="1556772" cy="16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amp;Pcy;&amp;ocy;&amp;dcy;&amp;vcy;&amp;iecy;&amp;scy;&amp;kcy;&amp;acy; &amp;zcy;&amp;ocy;&amp;lcy;&amp;ocy;&amp;tcy;&amp;acy;&amp;yacy; &amp;scy; &amp;bcy;&amp;rcy;&amp;icy;&amp;lcy;&amp;lcy;&amp;icy;&amp;acy;&amp;ncy;&amp;tcy;&amp;acy;&amp;mcy;&amp;icy; &amp;icy; &amp;gcy;&amp;rcy;&amp;acy;&amp;ncy;&amp;acy;&amp;tcy;&amp;ocy;&amp;mcy; &amp;acy;&amp;rcy;&amp;tcy;. 3236136/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31" b="83279" l="30695" r="69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1" t="14375" r="25889" b="9065"/>
          <a:stretch/>
        </p:blipFill>
        <p:spPr bwMode="auto">
          <a:xfrm flipH="1">
            <a:off x="107504" y="75471"/>
            <a:ext cx="1467295" cy="22425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30" y="4059247"/>
            <a:ext cx="3312368" cy="24842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79" y="4063675"/>
            <a:ext cx="3329993" cy="2497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t="15691" b="8828"/>
          <a:stretch/>
        </p:blipFill>
        <p:spPr>
          <a:xfrm>
            <a:off x="1457399" y="1196752"/>
            <a:ext cx="4051482" cy="23668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8" t="9394" r="23473" b="2604"/>
          <a:stretch/>
        </p:blipFill>
        <p:spPr>
          <a:xfrm>
            <a:off x="7020272" y="4041602"/>
            <a:ext cx="1782330" cy="25195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5" t="18732" b="14076"/>
          <a:stretch/>
        </p:blipFill>
        <p:spPr>
          <a:xfrm>
            <a:off x="5488734" y="1228178"/>
            <a:ext cx="2031991" cy="233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3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ловой 11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деловой 11</Template>
  <TotalTime>3217</TotalTime>
  <Words>152</Words>
  <Application>Microsoft Office PowerPoint</Application>
  <PresentationFormat>Экран (4:3)</PresentationFormat>
  <Paragraphs>38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деловой 11</vt:lpstr>
      <vt:lpstr>Государственное бюджетное учреждение дополнительного профессионального педагогического образования центр повышения квалификации специалистов  «Информационно-методический центр» Кировского района Санкт-Петербурга </vt:lpstr>
      <vt:lpstr>Презентация PowerPoint</vt:lpstr>
      <vt:lpstr>Наша дружная команда</vt:lpstr>
      <vt:lpstr>Презентация PowerPoint</vt:lpstr>
      <vt:lpstr>Направления работы</vt:lpstr>
      <vt:lpstr>Проектная деятельность</vt:lpstr>
      <vt:lpstr>Письма о добром</vt:lpstr>
      <vt:lpstr>Презентация PowerPoint</vt:lpstr>
      <vt:lpstr>Ювелирное искусство</vt:lpstr>
      <vt:lpstr>Презентация PowerPoint</vt:lpstr>
      <vt:lpstr>Моя любимая книга</vt:lpstr>
      <vt:lpstr>Презентация PowerPoint</vt:lpstr>
      <vt:lpstr>Презентация PowerPoint</vt:lpstr>
      <vt:lpstr>Экологические недели</vt:lpstr>
      <vt:lpstr>Презентация PowerPoint</vt:lpstr>
      <vt:lpstr>Город в подарок</vt:lpstr>
      <vt:lpstr>Мой Пушкин</vt:lpstr>
      <vt:lpstr>Презентация PowerPoint</vt:lpstr>
      <vt:lpstr>Сайт «Лукоморье»</vt:lpstr>
      <vt:lpstr>Памятники литературным героям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41</cp:revision>
  <dcterms:created xsi:type="dcterms:W3CDTF">2014-08-22T09:57:51Z</dcterms:created>
  <dcterms:modified xsi:type="dcterms:W3CDTF">2017-04-12T23:38:41Z</dcterms:modified>
</cp:coreProperties>
</file>