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78" r:id="rId4"/>
    <p:sldId id="257" r:id="rId5"/>
    <p:sldId id="299" r:id="rId6"/>
    <p:sldId id="300" r:id="rId7"/>
    <p:sldId id="301" r:id="rId8"/>
    <p:sldId id="261" r:id="rId9"/>
    <p:sldId id="277" r:id="rId10"/>
    <p:sldId id="260" r:id="rId11"/>
    <p:sldId id="263" r:id="rId12"/>
    <p:sldId id="264" r:id="rId13"/>
    <p:sldId id="265" r:id="rId14"/>
    <p:sldId id="269" r:id="rId15"/>
    <p:sldId id="270" r:id="rId16"/>
    <p:sldId id="290" r:id="rId17"/>
    <p:sldId id="292" r:id="rId18"/>
    <p:sldId id="293" r:id="rId19"/>
    <p:sldId id="294" r:id="rId20"/>
    <p:sldId id="295" r:id="rId21"/>
    <p:sldId id="296" r:id="rId22"/>
    <p:sldId id="298" r:id="rId23"/>
    <p:sldId id="280" r:id="rId24"/>
    <p:sldId id="281" r:id="rId25"/>
    <p:sldId id="283" r:id="rId26"/>
    <p:sldId id="284" r:id="rId27"/>
    <p:sldId id="287" r:id="rId28"/>
    <p:sldId id="286" r:id="rId29"/>
    <p:sldId id="285" r:id="rId30"/>
    <p:sldId id="289" r:id="rId31"/>
    <p:sldId id="279" r:id="rId32"/>
    <p:sldId id="288" r:id="rId33"/>
    <p:sldId id="30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066B4F-98EF-45EA-832A-3B79034FAA94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C619B3-B8DA-45B7-AD8E-F7D6A5518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FAB14-5E50-45A8-A2DC-8E57C6D5E5B3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FEFF-6668-42F1-A7C2-1EC1B98E1943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C1B2-63A1-4DAA-9A2E-2740D6258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C9B6-2338-4F98-8169-6223A9F9ED1E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ECDC-4CD0-4B6B-AD68-C0A4B032D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744C-A2C7-49ED-8833-3DF1B3A66C9F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415B-AD35-463B-80A9-DBE46E829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EF4B-CA9F-4C26-A9A6-252C5244580E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59D3-7F44-4CC0-B694-337EF8775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769D-821D-4DDF-8353-C123A1636BA1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A880-486F-4C9C-9B97-CBE97EC71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74B6-94C1-41B3-B95B-1B9A2F7692AF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1AE0-CB40-4949-8CB9-90CDD8A22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C819-4500-4173-8955-F9FCF812AD78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4E0B-E91B-4DB6-B3E3-4090DF541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6A45-E08C-434E-A3AE-63708477372E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A4E1-C8BA-4CB7-AE83-1D6E7D974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2706-4BD2-43FF-80D2-18353531FA27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D636-1DA5-4860-97A9-C30E1F95B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D350-7945-47A6-B6FD-67D9F2A1B04A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F850-DF05-4744-942B-094BF1089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7687-5663-470B-8550-2A55FD6B95BC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FEDE-EF76-4BBE-BA77-A1EB88623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F3E72D-297A-4BF9-9AFC-7595FD6A752B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2666E-7FB2-463F-977E-C9A336468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hyperlink" Target="http://shgpi.edu.ru/biblioteka/blog/wp-content/uploads/2015/09/book-1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hyperlink" Target="http://shgpi.edu.ru/biblioteka/blog/wp-content/uploads/2015/09/book-15.gi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hyperlink" Target="http://shgpi.edu.ru/biblioteka/blog/wp-content/uploads/2015/09/book-5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hyperlink" Target="http://zaprudnya-lib.ru/?q=system/files/slovo_o_polku_igorev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hyperlink" Target="http://zaprudnya-lib.ru/?q=system/files/angarsk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8000" b="1" smtClean="0">
                <a:latin typeface="Monotype Corsiva" pitchFamily="66" charset="0"/>
              </a:rPr>
              <a:t>РОЖДЕНИЕ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85113" y="5621338"/>
            <a:ext cx="1357312" cy="1236662"/>
          </a:xfrm>
          <a:noFill/>
        </p:spPr>
      </p:pic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539750" y="549275"/>
            <a:ext cx="7777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/>
              <a:t>В городе Пергаме придумали пергамент – названный в честь города. </a:t>
            </a:r>
          </a:p>
        </p:txBody>
      </p:sp>
      <p:pic>
        <p:nvPicPr>
          <p:cNvPr id="10244" name="Picture 2" descr="http://infonositeli.narod.ru/images/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2498199" cy="268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0" y="4581128"/>
            <a:ext cx="385192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/>
              <a:t>Изготавливали его из шкур телят и овец. </a:t>
            </a:r>
          </a:p>
        </p:txBody>
      </p:sp>
      <p:pic>
        <p:nvPicPr>
          <p:cNvPr id="7" name="Picture 8" descr="http://ic.pics.livejournal.com/kryukov_a/15237437/178321/178321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556792"/>
            <a:ext cx="3978112" cy="26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hgpi.edu.ru/biblioteka/forum/img/interesnoe_v_ceti/lok_museum_perepleta_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573016"/>
            <a:ext cx="2323449" cy="292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85113" y="5621338"/>
            <a:ext cx="1357312" cy="1236662"/>
          </a:xfrm>
          <a:noFill/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539750" y="4221163"/>
            <a:ext cx="828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/>
              <a:t>Затем появился новый материал, который намного тоньше пергамента.</a:t>
            </a:r>
          </a:p>
          <a:p>
            <a:pPr algn="ctr"/>
            <a:r>
              <a:rPr lang="ru-RU" altLang="ru-RU" sz="2800"/>
              <a:t> На нём было очень просто писать. </a:t>
            </a:r>
          </a:p>
          <a:p>
            <a:pPr algn="ctr"/>
            <a:r>
              <a:rPr lang="ru-RU" altLang="ru-RU" sz="2800"/>
              <a:t>Это – бумага. </a:t>
            </a:r>
          </a:p>
        </p:txBody>
      </p:sp>
      <p:pic>
        <p:nvPicPr>
          <p:cNvPr id="12292" name="Picture 2" descr="http://4.bp.blogspot.com/_I_oHjDieoAE/TIS8_k0bBYI/AAAAAAAAACY/FCusfoGHTB8/s1600/7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557338"/>
            <a:ext cx="38925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www.badgood.info/photos/notes/1/36/35798/35798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908050"/>
            <a:ext cx="46894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85113" y="5732463"/>
            <a:ext cx="1357312" cy="1236662"/>
          </a:xfrm>
          <a:noFill/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23528" y="1916832"/>
            <a:ext cx="38163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dirty="0"/>
              <a:t>На Руси тоже стали создавать книги из </a:t>
            </a:r>
            <a:r>
              <a:rPr lang="ru-RU" altLang="ru-RU" sz="2800" dirty="0" smtClean="0"/>
              <a:t>бумаги, они были </a:t>
            </a:r>
            <a:r>
              <a:rPr lang="ru-RU" altLang="ru-RU" sz="2800" dirty="0"/>
              <a:t>рукописными.</a:t>
            </a:r>
            <a:br>
              <a:rPr lang="ru-RU" altLang="ru-RU" sz="2800" dirty="0"/>
            </a:br>
            <a:endParaRPr lang="ru-RU" altLang="ru-RU" dirty="0"/>
          </a:p>
        </p:txBody>
      </p:sp>
      <p:pic>
        <p:nvPicPr>
          <p:cNvPr id="13316" name="Picture 2" descr="http://tainy.net/wp-content/uploads/2012/02/I-09-PARADOX-vamp-f07_6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404813"/>
            <a:ext cx="38750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gorod-plus.tv/cache/uploads/history/apos2_thumbnail_big_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0700" y="2924175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56550" y="5607050"/>
            <a:ext cx="1357313" cy="1236663"/>
          </a:xfrm>
          <a:noFill/>
        </p:spPr>
      </p:pic>
      <p:pic>
        <p:nvPicPr>
          <p:cNvPr id="14339" name="Picture 2" descr="http://img1.liveinternet.ru/images/attach/c/6/93/13/93013769_18h12m09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33375"/>
            <a:ext cx="6667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827088" y="4857750"/>
            <a:ext cx="74168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/>
              <a:t>Чтобы книги лучше сохранялись, переплёты делались из деревянных дощечек. Их обтягивали </a:t>
            </a:r>
          </a:p>
          <a:p>
            <a:pPr algn="ctr"/>
            <a:r>
              <a:rPr lang="ru-RU" altLang="ru-RU" sz="2800"/>
              <a:t>тонкой кожей или дорогой материей.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56550" y="5621338"/>
            <a:ext cx="1357313" cy="1236662"/>
          </a:xfrm>
          <a:noFill/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755576" y="54868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/>
              <a:t>Первые печатные книги появились в Германии. </a:t>
            </a:r>
            <a:endParaRPr lang="ru-RU" altLang="ru-RU" dirty="0"/>
          </a:p>
        </p:txBody>
      </p:sp>
      <p:pic>
        <p:nvPicPr>
          <p:cNvPr id="15364" name="Picture 2" descr="http://900igr.net/datai/geografija/Nemetskij-jazyk/0014-029-Prichina-6.-Innovatsi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72816"/>
            <a:ext cx="41271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115616" y="620688"/>
            <a:ext cx="6984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/>
              <a:t>На Руси первопечатником </a:t>
            </a:r>
            <a:r>
              <a:rPr lang="ru-RU" altLang="ru-RU" sz="2800" dirty="0" smtClean="0"/>
              <a:t>стал</a:t>
            </a:r>
          </a:p>
          <a:p>
            <a:pPr algn="ctr"/>
            <a:r>
              <a:rPr lang="ru-RU" altLang="ru-RU" sz="2800" dirty="0" smtClean="0"/>
              <a:t>Иван </a:t>
            </a:r>
            <a:r>
              <a:rPr lang="ru-RU" altLang="ru-RU" sz="2800" dirty="0"/>
              <a:t>Фёдоров.</a:t>
            </a:r>
          </a:p>
          <a:p>
            <a:pPr algn="ctr"/>
            <a:r>
              <a:rPr lang="ru-RU" altLang="ru-RU" sz="2800" dirty="0"/>
              <a:t> </a:t>
            </a:r>
            <a:endParaRPr lang="ru-RU" altLang="ru-RU" dirty="0"/>
          </a:p>
        </p:txBody>
      </p:sp>
      <p:pic>
        <p:nvPicPr>
          <p:cNvPr id="16388" name="Picture 2" descr="http://img1.liveinternet.ru/images/attach/c/7/96/183/96183489_1303064849_fedo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44824"/>
            <a:ext cx="3242767" cy="444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История хранения книги</a:t>
            </a:r>
          </a:p>
        </p:txBody>
      </p:sp>
      <p:pic>
        <p:nvPicPr>
          <p:cNvPr id="5" name="Рисунок 4" descr="C:\Users\kea\Desktop\img3.jpg"/>
          <p:cNvPicPr/>
          <p:nvPr/>
        </p:nvPicPr>
        <p:blipFill>
          <a:blip r:embed="rId4" cstate="print"/>
          <a:srcRect l="1654" t="12468" r="1838"/>
          <a:stretch>
            <a:fillRect/>
          </a:stretch>
        </p:blipFill>
        <p:spPr bwMode="auto">
          <a:xfrm>
            <a:off x="1403648" y="1628800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pic>
        <p:nvPicPr>
          <p:cNvPr id="4" name="Рисунок 3" descr="C:\Users\kea\Desktop\iRTSOMFKP.jpg"/>
          <p:cNvPicPr/>
          <p:nvPr/>
        </p:nvPicPr>
        <p:blipFill>
          <a:blip r:embed="rId4" cstate="print"/>
          <a:srcRect l="4650" t="2731" b="37815"/>
          <a:stretch>
            <a:fillRect/>
          </a:stretch>
        </p:blipFill>
        <p:spPr bwMode="auto">
          <a:xfrm>
            <a:off x="395536" y="1484784"/>
            <a:ext cx="511256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765175"/>
            <a:ext cx="8281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Первая в мире библиотека</a:t>
            </a:r>
            <a:endParaRPr lang="ru-RU" sz="3600" b="1" dirty="0"/>
          </a:p>
        </p:txBody>
      </p:sp>
      <p:pic>
        <p:nvPicPr>
          <p:cNvPr id="7" name="Рисунок 6" descr="C:\Users\kea\Desktop\iK16J7AF3.jpg"/>
          <p:cNvPicPr/>
          <p:nvPr/>
        </p:nvPicPr>
        <p:blipFill>
          <a:blip r:embed="rId5" cstate="print"/>
          <a:srcRect t="1248" r="1794" b="2139"/>
          <a:stretch>
            <a:fillRect/>
          </a:stretch>
        </p:blipFill>
        <p:spPr bwMode="auto">
          <a:xfrm>
            <a:off x="4932040" y="2564904"/>
            <a:ext cx="3715088" cy="30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765175"/>
            <a:ext cx="8281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Древний Египет</a:t>
            </a:r>
            <a:endParaRPr lang="ru-RU" sz="3600" b="1" dirty="0"/>
          </a:p>
        </p:txBody>
      </p:sp>
      <p:pic>
        <p:nvPicPr>
          <p:cNvPr id="6" name="Рисунок 5" descr="C:\Users\kea\Desktop\iVCLC5AVA.jpg"/>
          <p:cNvPicPr/>
          <p:nvPr/>
        </p:nvPicPr>
        <p:blipFill>
          <a:blip r:embed="rId4" cstate="print"/>
          <a:srcRect l="9941" t="25641"/>
          <a:stretch>
            <a:fillRect/>
          </a:stretch>
        </p:blipFill>
        <p:spPr bwMode="auto">
          <a:xfrm>
            <a:off x="1619672" y="1771650"/>
            <a:ext cx="5832648" cy="360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pic>
        <p:nvPicPr>
          <p:cNvPr id="7" name="Рисунок 6" descr="C:\Users\kea\Desktop\iB1X25R0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7544" y="476672"/>
            <a:ext cx="8281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Древняя Греция</a:t>
            </a:r>
            <a:endParaRPr lang="ru-RU" sz="3600" b="1" dirty="0"/>
          </a:p>
        </p:txBody>
      </p:sp>
      <p:pic>
        <p:nvPicPr>
          <p:cNvPr id="6" name="Рисунок 5" descr="C:\Users\kea\Desktop\alex-shelves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84984"/>
            <a:ext cx="4338364" cy="27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3363" y="5621338"/>
            <a:ext cx="1357312" cy="1236662"/>
          </a:xfrm>
          <a:noFill/>
        </p:spPr>
      </p:pic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468313" y="1125538"/>
            <a:ext cx="82804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800" b="1">
                <a:latin typeface="Monotype Corsiva" pitchFamily="66" charset="0"/>
              </a:rPr>
              <a:t>Долгим был путь </a:t>
            </a:r>
            <a:endParaRPr lang="en-US" altLang="ru-RU" sz="4800" b="1">
              <a:latin typeface="Monotype Corsiva" pitchFamily="66" charset="0"/>
            </a:endParaRPr>
          </a:p>
          <a:p>
            <a:pPr algn="ctr"/>
            <a:r>
              <a:rPr lang="ru-RU" altLang="ru-RU" sz="4800" b="1">
                <a:latin typeface="Monotype Corsiva" pitchFamily="66" charset="0"/>
              </a:rPr>
              <a:t>к современной книге. </a:t>
            </a:r>
            <a:endParaRPr lang="en-US" altLang="ru-RU" sz="4800" b="1">
              <a:latin typeface="Monotype Corsiva" pitchFamily="66" charset="0"/>
            </a:endParaRPr>
          </a:p>
          <a:p>
            <a:pPr algn="ctr"/>
            <a:r>
              <a:rPr lang="ru-RU" altLang="ru-RU" sz="4800" b="1">
                <a:latin typeface="Monotype Corsiva" pitchFamily="66" charset="0"/>
              </a:rPr>
              <a:t>У разных народов были </a:t>
            </a:r>
            <a:endParaRPr lang="en-US" altLang="ru-RU" sz="4800" b="1">
              <a:latin typeface="Monotype Corsiva" pitchFamily="66" charset="0"/>
            </a:endParaRPr>
          </a:p>
          <a:p>
            <a:pPr algn="ctr"/>
            <a:r>
              <a:rPr lang="ru-RU" altLang="ru-RU" sz="4800" b="1">
                <a:latin typeface="Monotype Corsiva" pitchFamily="66" charset="0"/>
              </a:rPr>
              <a:t>разные способы письма </a:t>
            </a:r>
            <a:endParaRPr lang="en-US" altLang="ru-RU" sz="4800" b="1">
              <a:latin typeface="Monotype Corsiva" pitchFamily="66" charset="0"/>
            </a:endParaRPr>
          </a:p>
          <a:p>
            <a:pPr algn="ctr"/>
            <a:r>
              <a:rPr lang="ru-RU" altLang="ru-RU" sz="4800" b="1">
                <a:latin typeface="Monotype Corsiva" pitchFamily="66" charset="0"/>
              </a:rPr>
              <a:t>и разные материалы.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189" y="765175"/>
            <a:ext cx="33127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Средневековая Европа</a:t>
            </a:r>
            <a:endParaRPr lang="ru-RU" sz="2400" b="1" dirty="0"/>
          </a:p>
        </p:txBody>
      </p:sp>
      <p:pic>
        <p:nvPicPr>
          <p:cNvPr id="5" name="Рисунок 4" descr="C:\Users\kea\Desktop\i7FHHDXH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996209" cy="27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96136" y="548680"/>
            <a:ext cx="1914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Европа </a:t>
            </a:r>
            <a:r>
              <a:rPr lang="en-US" b="1" dirty="0" smtClean="0"/>
              <a:t>XIX</a:t>
            </a:r>
            <a:r>
              <a:rPr lang="ru-RU" b="1" dirty="0" smtClean="0"/>
              <a:t> век</a:t>
            </a:r>
            <a:endParaRPr lang="ru-RU" b="1" dirty="0"/>
          </a:p>
        </p:txBody>
      </p:sp>
      <p:pic>
        <p:nvPicPr>
          <p:cNvPr id="10" name="Рисунок 9" descr="C:\Users\kea\Desktop\i2M4T92FE.jpg"/>
          <p:cNvPicPr/>
          <p:nvPr/>
        </p:nvPicPr>
        <p:blipFill>
          <a:blip r:embed="rId5" cstate="print"/>
          <a:srcRect l="28220" t="38995"/>
          <a:stretch>
            <a:fillRect/>
          </a:stretch>
        </p:blipFill>
        <p:spPr bwMode="auto">
          <a:xfrm>
            <a:off x="5364088" y="980728"/>
            <a:ext cx="3068116" cy="286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kea\Desktop\img6.jpg"/>
          <p:cNvPicPr/>
          <p:nvPr/>
        </p:nvPicPr>
        <p:blipFill>
          <a:blip r:embed="rId6" cstate="print"/>
          <a:srcRect l="22607" t="33353" r="21212" b="11271"/>
          <a:stretch>
            <a:fillRect/>
          </a:stretch>
        </p:blipFill>
        <p:spPr bwMode="auto">
          <a:xfrm>
            <a:off x="4860032" y="3789040"/>
            <a:ext cx="3333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188" y="765175"/>
            <a:ext cx="8281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Первая библиотека на Руси</a:t>
            </a:r>
            <a:endParaRPr lang="ru-RU" sz="3600" b="1" dirty="0"/>
          </a:p>
        </p:txBody>
      </p:sp>
      <p:pic>
        <p:nvPicPr>
          <p:cNvPr id="6" name="Рисунок 5" descr="C:\Users\kea\Desktop\chained_book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4032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iHZQDLKU7.jpg"/>
          <p:cNvPicPr/>
          <p:nvPr/>
        </p:nvPicPr>
        <p:blipFill>
          <a:blip r:embed="rId5" cstate="print"/>
          <a:srcRect l="46339" t="2137" r="2993" b="7265"/>
          <a:stretch>
            <a:fillRect/>
          </a:stretch>
        </p:blipFill>
        <p:spPr bwMode="auto">
          <a:xfrm>
            <a:off x="5076056" y="2060848"/>
            <a:ext cx="3009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14127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Помещение библиотеки Софийского собора в Новгороде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14847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«Прикованные книги»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536" y="404664"/>
            <a:ext cx="8281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Современные библиотеки</a:t>
            </a:r>
            <a:endParaRPr lang="ru-RU" sz="3600" b="1" dirty="0"/>
          </a:p>
        </p:txBody>
      </p:sp>
      <p:pic>
        <p:nvPicPr>
          <p:cNvPr id="7" name="Рисунок 6" descr="C:\Users\kea\Desktop\iP9C2LS8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4428257" cy="24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kea\Desktop\i678K1HY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96752"/>
            <a:ext cx="3518545" cy="232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kea\Desktop\iOQGB4YR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789040"/>
            <a:ext cx="3228975" cy="215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kea\Desktop\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645024"/>
            <a:ext cx="3375546" cy="250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750" y="1557338"/>
            <a:ext cx="8229600" cy="12827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6000" b="1" dirty="0">
                <a:latin typeface="Comic Sans MS" pitchFamily="66" charset="0"/>
                <a:ea typeface="BatangChe" pitchFamily="49" charset="-127"/>
                <a:cs typeface="+mj-cs"/>
              </a:rPr>
              <a:t>Её Величество Книга </a:t>
            </a:r>
            <a:r>
              <a:rPr lang="ru-RU" sz="4400" b="1" dirty="0">
                <a:latin typeface="+mj-lt"/>
                <a:ea typeface="+mj-ea"/>
                <a:cs typeface="+mj-cs"/>
              </a:rPr>
              <a:t>(</a:t>
            </a:r>
            <a:r>
              <a:rPr lang="ru-RU" sz="6000" b="1" dirty="0">
                <a:latin typeface="+mj-lt"/>
                <a:ea typeface="+mj-ea"/>
                <a:cs typeface="+mj-cs"/>
              </a:rPr>
              <a:t>ПАМЯТНИК КНИГЕ</a:t>
            </a:r>
            <a:r>
              <a:rPr lang="ru-RU" sz="4400" b="1" dirty="0">
                <a:latin typeface="+mj-lt"/>
                <a:ea typeface="+mj-ea"/>
                <a:cs typeface="+mj-cs"/>
              </a:rPr>
              <a:t>)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611188" y="765175"/>
            <a:ext cx="82819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Памятник дружбе народов</a:t>
            </a:r>
            <a:br>
              <a:rPr lang="ru-RU" sz="3600" b="1" dirty="0"/>
            </a:br>
            <a:r>
              <a:rPr lang="ru-RU" sz="3600" b="1" dirty="0"/>
              <a:t> или Открытая книга</a:t>
            </a:r>
            <a:endParaRPr lang="en-US" sz="3600" b="1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 </a:t>
            </a:r>
            <a:r>
              <a:rPr lang="ru-RU" sz="2800" dirty="0"/>
              <a:t>Город Барнаул. Год создания: 2007</a:t>
            </a:r>
          </a:p>
        </p:txBody>
      </p:sp>
      <p:pic>
        <p:nvPicPr>
          <p:cNvPr id="7" name="Рисунок 6" descr="C:\Users\kea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924175"/>
            <a:ext cx="2249487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684213" y="4292600"/>
            <a:ext cx="403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Книга – это волшебница. Книга преобразила мир.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1835150" y="549275"/>
            <a:ext cx="4741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Летописи</a:t>
            </a:r>
            <a:r>
              <a:rPr lang="ru-RU" sz="4800" b="1"/>
              <a:t> России</a:t>
            </a:r>
          </a:p>
        </p:txBody>
      </p:sp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1331913" y="1484313"/>
            <a:ext cx="69453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Город</a:t>
            </a:r>
            <a:r>
              <a:rPr lang="ru-RU" sz="3200"/>
              <a:t> Когалым. Год создания: 2001</a:t>
            </a:r>
          </a:p>
        </p:txBody>
      </p:sp>
      <p:pic>
        <p:nvPicPr>
          <p:cNvPr id="10" name="Рисунок 4" descr="http://shgpi.edu.ru/biblioteka/blog/wp-content/uploads/2015/09/book-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276475"/>
            <a:ext cx="30241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468313" y="4797425"/>
            <a:ext cx="4032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Книга - учитель без платы и благодарности.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2484438" y="620713"/>
            <a:ext cx="3824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Памятник Книге</a:t>
            </a:r>
            <a:endParaRPr lang="ru-RU" sz="3600"/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539750" y="1196975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>
                <a:latin typeface="+mn-lt"/>
              </a:rPr>
              <a:t>Город Москва. Год создания: 2010</a:t>
            </a:r>
            <a:endParaRPr lang="ru-RU" sz="3200" dirty="0">
              <a:latin typeface="+mn-lt"/>
            </a:endParaRPr>
          </a:p>
        </p:txBody>
      </p:sp>
      <p:pic>
        <p:nvPicPr>
          <p:cNvPr id="10" name="Рисунок 4" descr="http://shgpi.edu.ru/biblioteka/blog/wp-content/uploads/2015/09/book-15-300x199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45143"/>
          <a:stretch>
            <a:fillRect/>
          </a:stretch>
        </p:blipFill>
        <p:spPr bwMode="auto">
          <a:xfrm>
            <a:off x="5148263" y="2420938"/>
            <a:ext cx="244792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684213" y="4076700"/>
            <a:ext cx="403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Чтение делает человека знающим.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8313" y="5492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Раскрытая книга </a:t>
            </a:r>
            <a:endParaRPr lang="en-US" sz="4400" b="1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или Послание через века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288" y="1989138"/>
            <a:ext cx="8507412" cy="10080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dirty="0">
                <a:latin typeface="+mn-lt"/>
              </a:rPr>
              <a:t>Город </a:t>
            </a:r>
            <a:r>
              <a:rPr lang="ru-RU" sz="2800" dirty="0" smtClean="0">
                <a:latin typeface="+mn-lt"/>
              </a:rPr>
              <a:t>Санкт-Петербург</a:t>
            </a:r>
            <a:r>
              <a:rPr lang="ru-RU" sz="2800" dirty="0">
                <a:latin typeface="+mn-lt"/>
              </a:rPr>
              <a:t>. Год создания: 2002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/>
          <a:srcRect l="12186" t="6815" r="12292" b="16032"/>
          <a:stretch>
            <a:fillRect/>
          </a:stretch>
        </p:blipFill>
        <p:spPr bwMode="auto">
          <a:xfrm>
            <a:off x="4284663" y="2852738"/>
            <a:ext cx="42703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388" y="4724400"/>
            <a:ext cx="40338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Книга поможет в труде, выручит в беде.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549275"/>
            <a:ext cx="9324975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Размышление о Маленьком Принце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42988" y="1196975"/>
            <a:ext cx="836295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>
                <a:latin typeface="+mn-lt"/>
              </a:rPr>
              <a:t>Город Сакт-Петербург. Год создания: 2002</a:t>
            </a:r>
            <a:endParaRPr lang="ru-RU" sz="3200" dirty="0">
              <a:latin typeface="+mn-lt"/>
            </a:endParaRPr>
          </a:p>
        </p:txBody>
      </p:sp>
      <p:pic>
        <p:nvPicPr>
          <p:cNvPr id="5" name="Рисунок 4" descr="http://shgpi.edu.ru/biblioteka/blog/wp-content/uploads/2015/09/book-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2133600"/>
            <a:ext cx="251936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kea\Desktop\i07Q4GMG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2133600"/>
            <a:ext cx="299878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42988" y="4941888"/>
            <a:ext cx="40338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Книги обладают способностью бессмертия.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755650" y="620713"/>
            <a:ext cx="76327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Памятный знак произведению «Слово о полку Игореве»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8313" y="17732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>
                <a:latin typeface="+mn-lt"/>
              </a:rPr>
              <a:t>Хутор Погорелов. Год создания: 2008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5" name="Рисунок 4" descr="http://zaprudnya-lib.ru/?q=system/files/slovo_o_polku_igorev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2708275"/>
            <a:ext cx="468153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860800"/>
            <a:ext cx="4032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Книга — самый терпеливый, выносливый и </a:t>
            </a:r>
            <a:r>
              <a:rPr lang="ru-RU" sz="2400" dirty="0" smtClean="0"/>
              <a:t>надежный </a:t>
            </a:r>
            <a:r>
              <a:rPr lang="ru-RU" sz="2400" dirty="0"/>
              <a:t>товарищ.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85113" y="5621338"/>
            <a:ext cx="1357312" cy="1236662"/>
          </a:xfrm>
          <a:noFill/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50825" y="1773238"/>
            <a:ext cx="4440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dirty="0"/>
              <a:t>Писать люди научились раньше, чем делать </a:t>
            </a:r>
            <a:r>
              <a:rPr lang="ru-RU" altLang="ru-RU" sz="2800" dirty="0" smtClean="0"/>
              <a:t>бумагу.</a:t>
            </a:r>
            <a:endParaRPr lang="ru-RU" altLang="ru-RU" sz="2800" dirty="0"/>
          </a:p>
        </p:txBody>
      </p:sp>
      <p:pic>
        <p:nvPicPr>
          <p:cNvPr id="4100" name="Picture 5" descr="http://festival.1september.ru/articles/600638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150"/>
            <a:ext cx="434181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pic>
        <p:nvPicPr>
          <p:cNvPr id="7" name="Рисунок 6" descr="http://zaprudnya-lib.ru/?q=system/files/angarsk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564904"/>
            <a:ext cx="44058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45394" y="752599"/>
            <a:ext cx="42682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Раскрытая книга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556792"/>
            <a:ext cx="2754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Город </a:t>
            </a:r>
            <a:r>
              <a:rPr lang="ru-RU" sz="2800" dirty="0" err="1"/>
              <a:t>Ангарск</a:t>
            </a:r>
            <a:r>
              <a:rPr lang="ru-RU" sz="2800" dirty="0"/>
              <a:t>: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9512" y="4149080"/>
            <a:ext cx="4032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Одна книга тысячу </a:t>
            </a:r>
          </a:p>
          <a:p>
            <a:pPr algn="ctr"/>
            <a:r>
              <a:rPr lang="ru-RU" sz="2400" dirty="0"/>
              <a:t>людей учит.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684213" y="908050"/>
            <a:ext cx="3240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/>
              <a:t>.</a:t>
            </a:r>
            <a:r>
              <a:rPr lang="ru-RU" altLang="ru-RU"/>
              <a:t> </a:t>
            </a: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760413" y="4941888"/>
            <a:ext cx="70215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Книга – величайшее сокровище      человечества, кладезь мудрости, источник знаний. </a:t>
            </a:r>
          </a:p>
        </p:txBody>
      </p:sp>
      <p:pic>
        <p:nvPicPr>
          <p:cNvPr id="25605" name="Picture 2" descr="http://s018.radikal.ru/i520/1202/61/95d9861ea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75" y="3524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684213" y="908050"/>
            <a:ext cx="3240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/>
              <a:t>.</a:t>
            </a:r>
            <a:r>
              <a:rPr lang="ru-RU" altLang="ru-RU"/>
              <a:t> </a:t>
            </a:r>
          </a:p>
        </p:txBody>
      </p:sp>
      <p:pic>
        <p:nvPicPr>
          <p:cNvPr id="26628" name="Рисунок 3" descr="https://img-fotki.yandex.ru/get/3013/136468307.2b/0_f248c_28366f8a_orig.jpg"/>
          <p:cNvPicPr>
            <a:picLocks noChangeAspect="1" noChangeArrowheads="1"/>
          </p:cNvPicPr>
          <p:nvPr/>
        </p:nvPicPr>
        <p:blipFill>
          <a:blip r:embed="rId4" cstate="print"/>
          <a:srcRect b="3448"/>
          <a:stretch>
            <a:fillRect/>
          </a:stretch>
        </p:blipFill>
        <p:spPr bwMode="auto">
          <a:xfrm>
            <a:off x="1908175" y="692150"/>
            <a:ext cx="54737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750" y="3141663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86688" y="5649913"/>
            <a:ext cx="1357312" cy="1236662"/>
          </a:xfrm>
          <a:noFill/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684213" y="908050"/>
            <a:ext cx="3240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/>
              <a:t>.</a:t>
            </a:r>
            <a:r>
              <a:rPr lang="ru-RU" altLang="ru-RU"/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SCAN_20191002_104042033"/>
          <p:cNvPicPr>
            <a:picLocks noChangeAspect="1" noChangeArrowheads="1"/>
          </p:cNvPicPr>
          <p:nvPr/>
        </p:nvPicPr>
        <p:blipFill>
          <a:blip r:embed="rId4" cstate="print"/>
          <a:srcRect t="8217"/>
          <a:stretch>
            <a:fillRect/>
          </a:stretch>
        </p:blipFill>
        <p:spPr bwMode="auto">
          <a:xfrm>
            <a:off x="2195736" y="404663"/>
            <a:ext cx="4968552" cy="605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01013" y="5773738"/>
            <a:ext cx="1196975" cy="1090612"/>
          </a:xfrm>
          <a:noFill/>
        </p:spPr>
      </p:pic>
      <p:pic>
        <p:nvPicPr>
          <p:cNvPr id="5123" name="Picture 5" descr="http://www.bestreferat.ru/images/paper/83/52/636528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147938" cy="311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808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ГЛИНЯНАЯ ТАБЛИЧКА</a:t>
            </a:r>
            <a:endParaRPr lang="ru-RU" altLang="ru-RU" sz="2800" dirty="0"/>
          </a:p>
        </p:txBody>
      </p:sp>
      <p:pic>
        <p:nvPicPr>
          <p:cNvPr id="5" name="Picture 2" descr="http://festival.1september.ru/articles/600638/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412776"/>
            <a:ext cx="3499407" cy="370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 smtClean="0"/>
              <a:t>Чтобы написать книгу, таких плиток нужно было очень много - несколько сотен.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01013" y="5773738"/>
            <a:ext cx="1196975" cy="1090612"/>
          </a:xfrm>
          <a:noFill/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808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КНИГИ ДРЕВНЕГО ЕГИИПТА</a:t>
            </a:r>
            <a:endParaRPr lang="ru-RU" altLang="ru-RU" sz="2800" dirty="0"/>
          </a:p>
        </p:txBody>
      </p:sp>
      <p:pic>
        <p:nvPicPr>
          <p:cNvPr id="8" name="Содержимое 3" descr="C:\Users\kea\Desktop\Библиотека\iyogrif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4241444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kea\Desktop\Библиотека\nomer2-razdel6-9.jpg"/>
          <p:cNvPicPr/>
          <p:nvPr/>
        </p:nvPicPr>
        <p:blipFill>
          <a:blip r:embed="rId5" cstate="print"/>
          <a:srcRect r="2291" b="5525"/>
          <a:stretch>
            <a:fillRect/>
          </a:stretch>
        </p:blipFill>
        <p:spPr bwMode="auto">
          <a:xfrm>
            <a:off x="4860032" y="2420888"/>
            <a:ext cx="3779912" cy="341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01013" y="5773738"/>
            <a:ext cx="1196975" cy="1090612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54868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КНИГИ ДРЕВНЕГО КИТАЯ</a:t>
            </a:r>
            <a:endParaRPr lang="ru-RU" dirty="0"/>
          </a:p>
        </p:txBody>
      </p:sp>
      <p:pic>
        <p:nvPicPr>
          <p:cNvPr id="7" name="Рисунок 6" descr="C:\Users\kea\Desktop\Библиотека\iOFMAAJXJ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395951" cy="372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C:\Users\kea\Desktop\Библиотека\tehnologiya-izgotovleniya-drevnekitayskih-bambukovyh-knig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492896"/>
            <a:ext cx="50405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01013" y="5773738"/>
            <a:ext cx="1196975" cy="1090612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54868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ПИСЬМЕННОСТЬ ИНДИИ</a:t>
            </a:r>
            <a:endParaRPr lang="ru-RU" dirty="0"/>
          </a:p>
        </p:txBody>
      </p:sp>
      <p:pic>
        <p:nvPicPr>
          <p:cNvPr id="8" name="Рисунок 7" descr="C:\Users\kea\Desktop\Библиотека\iUABYR2L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2482728" cy="38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C:\Users\kea\Desktop\Библиотека\E3856_0014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060848"/>
            <a:ext cx="4729015" cy="320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56550" y="5516563"/>
            <a:ext cx="1357313" cy="1236662"/>
          </a:xfrm>
          <a:noFill/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900113" y="333375"/>
            <a:ext cx="7488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dirty="0" smtClean="0"/>
              <a:t>В </a:t>
            </a:r>
            <a:r>
              <a:rPr lang="ru-RU" altLang="ru-RU" sz="2800" dirty="0"/>
              <a:t>Греции использовали деревянные дощечки, залитые воском. </a:t>
            </a:r>
          </a:p>
        </p:txBody>
      </p:sp>
      <p:pic>
        <p:nvPicPr>
          <p:cNvPr id="7172" name="Picture 4" descr="http://scilib.narod.ru/Technics/Ilyin1/images/280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38" y="1484313"/>
            <a:ext cx="2857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http://900igr.net/datai/literatura/Istorija-knigi/0018-019-Knigi-iz-vos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484313"/>
            <a:ext cx="35417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http://fortee.ru/wp-content/uploads/2013/06/saepe-stilum-vertas-580x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292600"/>
            <a:ext cx="3076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Ирина Алексеевна\Мои документы\Мои рисунки\клипарт книга открытая с пером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99388" y="5592763"/>
            <a:ext cx="1357312" cy="1236662"/>
          </a:xfrm>
          <a:noFill/>
        </p:spPr>
      </p:pic>
      <p:sp>
        <p:nvSpPr>
          <p:cNvPr id="9219" name="AutoShape 4" descr="http://s41.radikal.ru/i094/1007/a4/09d7ffdd0f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179388" y="234950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/>
              <a:t>Наши предки, которые жили в Древней Руси, писали на бересте. </a:t>
            </a:r>
          </a:p>
        </p:txBody>
      </p:sp>
      <p:pic>
        <p:nvPicPr>
          <p:cNvPr id="9221" name="Picture 2" descr="http://900igr.net/datai/istorija/Drevnerusskoe-gosudarstvo-IX-XII-vv/0005-005-Prosvesch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070225"/>
            <a:ext cx="346551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im7-tub-ru.yandex.net/i?id=333647442-6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048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341</Words>
  <Application>Microsoft Office PowerPoint</Application>
  <PresentationFormat>Экран (4:3)</PresentationFormat>
  <Paragraphs>66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РОЖДЕНИЕ КНИГИ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Алексеевна</dc:creator>
  <cp:lastModifiedBy>kea</cp:lastModifiedBy>
  <cp:revision>60</cp:revision>
  <dcterms:created xsi:type="dcterms:W3CDTF">2013-04-26T08:23:22Z</dcterms:created>
  <dcterms:modified xsi:type="dcterms:W3CDTF">2019-10-02T08:45:22Z</dcterms:modified>
</cp:coreProperties>
</file>