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88" r:id="rId4"/>
  </p:sldMasterIdLst>
  <p:notesMasterIdLst>
    <p:notesMasterId r:id="rId29"/>
  </p:notesMasterIdLst>
  <p:handoutMasterIdLst>
    <p:handoutMasterId r:id="rId30"/>
  </p:handoutMasterIdLst>
  <p:sldIdLst>
    <p:sldId id="267" r:id="rId5"/>
    <p:sldId id="269" r:id="rId6"/>
    <p:sldId id="266" r:id="rId7"/>
    <p:sldId id="293" r:id="rId8"/>
    <p:sldId id="294" r:id="rId9"/>
    <p:sldId id="295" r:id="rId10"/>
    <p:sldId id="296" r:id="rId11"/>
    <p:sldId id="297" r:id="rId12"/>
    <p:sldId id="298" r:id="rId13"/>
    <p:sldId id="314" r:id="rId14"/>
    <p:sldId id="299" r:id="rId15"/>
    <p:sldId id="300" r:id="rId16"/>
    <p:sldId id="301" r:id="rId17"/>
    <p:sldId id="302" r:id="rId18"/>
    <p:sldId id="315" r:id="rId19"/>
    <p:sldId id="303" r:id="rId20"/>
    <p:sldId id="304" r:id="rId21"/>
    <p:sldId id="305" r:id="rId22"/>
    <p:sldId id="306" r:id="rId23"/>
    <p:sldId id="307" r:id="rId24"/>
    <p:sldId id="308" r:id="rId25"/>
    <p:sldId id="309" r:id="rId26"/>
    <p:sldId id="311" r:id="rId27"/>
    <p:sldId id="313" r:id="rId28"/>
  </p:sldIdLst>
  <p:sldSz cx="12188825" cy="6858000"/>
  <p:notesSz cx="6858000" cy="9144000"/>
  <p:defaultTextStyle>
    <a:defPPr rtl="0">
      <a:defRPr lang="ru-RU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pos="3839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howGuides="1">
      <p:cViewPr varScale="1">
        <p:scale>
          <a:sx n="87" d="100"/>
          <a:sy n="87" d="100"/>
        </p:scale>
        <p:origin x="298" y="67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0" d="100"/>
          <a:sy n="90" d="100"/>
        </p:scale>
        <p:origin x="3774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8484CA07-C5E7-423F-8A89-CDEFB98BBBBD}" type="datetime1">
              <a:rPr lang="ru-RU" smtClean="0">
                <a:solidFill>
                  <a:schemeClr val="tx2"/>
                </a:solidFill>
              </a:rPr>
              <a:pPr algn="r" rtl="0"/>
              <a:t>28.10.2022</a:t>
            </a:fld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CFD77566-CD65-4859-9FA1-43956DC85B8C}" type="slidenum">
              <a:rPr lang="ru-RU" smtClean="0">
                <a:solidFill>
                  <a:schemeClr val="tx2"/>
                </a:solidFill>
              </a:rPr>
              <a:pPr algn="r" rtl="0"/>
              <a:t>‹#›</a:t>
            </a:fld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398E138F-070A-4ABE-8680-EE3B75046655}" type="datetime1">
              <a:rPr lang="ru-RU" smtClean="0"/>
              <a:pPr/>
              <a:t>28.10.2022</a:t>
            </a:fld>
            <a:endParaRPr lang="ru-RU" dirty="0"/>
          </a:p>
        </p:txBody>
      </p:sp>
      <p:sp>
        <p:nvSpPr>
          <p:cNvPr id="4" name="Образ слайда 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547A0EA-F06C-4040-8BE7-57EFF84CBD9E}" type="slidenum">
              <a:rPr lang="ru-RU" altLang="ru-RU" smtClean="0"/>
              <a:pPr eaLnBrk="1" hangingPunct="1"/>
              <a:t>1</a:t>
            </a:fld>
            <a:endParaRPr lang="ru-RU" altLang="ru-RU" smtClean="0"/>
          </a:p>
        </p:txBody>
      </p:sp>
      <p:sp>
        <p:nvSpPr>
          <p:cNvPr id="348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ru-RU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656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565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565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6994" y="758952"/>
            <a:ext cx="10055781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998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9764" y="4455620"/>
            <a:ext cx="10055781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399" cap="all" spc="200" baseline="0">
                <a:solidFill>
                  <a:schemeClr val="tx2"/>
                </a:solidFill>
                <a:latin typeface="+mj-lt"/>
              </a:defRPr>
            </a:lvl1pPr>
            <a:lvl2pPr marL="457063" indent="0" algn="ctr">
              <a:buNone/>
              <a:defRPr sz="2399"/>
            </a:lvl2pPr>
            <a:lvl3pPr marL="914126" indent="0" algn="ctr">
              <a:buNone/>
              <a:defRPr sz="2399"/>
            </a:lvl3pPr>
            <a:lvl4pPr marL="1371189" indent="0" algn="ctr">
              <a:buNone/>
              <a:defRPr sz="1999"/>
            </a:lvl4pPr>
            <a:lvl5pPr marL="1828251" indent="0" algn="ctr">
              <a:buNone/>
              <a:defRPr sz="1999"/>
            </a:lvl5pPr>
            <a:lvl6pPr marL="2285314" indent="0" algn="ctr">
              <a:buNone/>
              <a:defRPr sz="1999"/>
            </a:lvl6pPr>
            <a:lvl7pPr marL="2742377" indent="0" algn="ctr">
              <a:buNone/>
              <a:defRPr sz="1999"/>
            </a:lvl7pPr>
            <a:lvl8pPr marL="3199440" indent="0" algn="ctr">
              <a:buNone/>
              <a:defRPr sz="1999"/>
            </a:lvl8pPr>
            <a:lvl9pPr marL="3656503" indent="0" algn="ctr">
              <a:buNone/>
              <a:defRPr sz="1999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344" y="4343400"/>
            <a:ext cx="987294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371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54A38-064E-4FD3-ADDA-813D070CCDEC}" type="datetime1">
              <a:rPr lang="ru-RU" smtClean="0"/>
              <a:pPr/>
              <a:t>28.10.2022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91C5AD9-787D-40FA-8A4D-16A055B9AF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525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565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565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414779"/>
            <a:ext cx="2628215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414778"/>
            <a:ext cx="7732286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6D35B-A72A-47CE-BC7F-8E47A98042F7}" type="datetime1">
              <a:rPr lang="ru-RU" smtClean="0"/>
              <a:pPr/>
              <a:t>28.10.2022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91C5AD9-787D-40FA-8A4D-16A055B9AF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600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05FC7-2B8E-409D-848C-109CED0920CB}" type="datetime1">
              <a:rPr lang="ru-RU" smtClean="0"/>
              <a:pPr/>
              <a:t>28.10.2022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A60BA0E-20D0-4E7C-B286-26C960A6788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978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565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565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994" y="758952"/>
            <a:ext cx="10055781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7998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6994" y="4453128"/>
            <a:ext cx="10055781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399" cap="all" spc="200" baseline="0">
                <a:solidFill>
                  <a:schemeClr val="tx2"/>
                </a:solidFill>
                <a:latin typeface="+mj-lt"/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344" y="4343400"/>
            <a:ext cx="987294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26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6994" y="286604"/>
            <a:ext cx="10055781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6993" y="1845734"/>
            <a:ext cx="4936474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6301" y="1845735"/>
            <a:ext cx="4936474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A6FA-49D8-40F0-9874-72AAFBF9C152}" type="datetime1">
              <a:rPr lang="ru-RU" smtClean="0"/>
              <a:pPr/>
              <a:t>28.10.2022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8070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6994" y="286604"/>
            <a:ext cx="10055781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6994" y="1846052"/>
            <a:ext cx="4936474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999" b="0" cap="all" baseline="0">
                <a:solidFill>
                  <a:schemeClr val="tx2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6994" y="2582334"/>
            <a:ext cx="4936474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6301" y="1846052"/>
            <a:ext cx="4936474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999" b="0" cap="all" baseline="0">
                <a:solidFill>
                  <a:schemeClr val="tx2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6301" y="2582334"/>
            <a:ext cx="4936474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9E139-3DCD-45B3-A256-BC4A45460039}" type="datetime1">
              <a:rPr lang="ru-RU" smtClean="0"/>
              <a:pPr/>
              <a:t>28.10.2022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B37DED6-D4C7-42EE-AB49-D2E39E64FD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857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3CC68-AEAE-47A6-9F44-4FA6ECD045F6}" type="datetime1">
              <a:rPr lang="ru-RU" smtClean="0"/>
              <a:pPr/>
              <a:t>28.10.2022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B37DED6-D4C7-42EE-AB49-D2E39E64FD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629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565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565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61297-96D5-47D9-A057-97E3A0064DBB}" type="datetime1">
              <a:rPr lang="ru-RU" smtClean="0"/>
              <a:pPr/>
              <a:t>28.10.2022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B37DED6-D4C7-42EE-AB49-D2E39E64FD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681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" y="0"/>
            <a:ext cx="404973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39019" y="0"/>
            <a:ext cx="6399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081" y="594359"/>
            <a:ext cx="3199567" cy="2286000"/>
          </a:xfrm>
        </p:spPr>
        <p:txBody>
          <a:bodyPr anchor="b">
            <a:normAutofit/>
          </a:bodyPr>
          <a:lstStyle>
            <a:lvl1pPr>
              <a:defRPr sz="3599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9350" y="731520"/>
            <a:ext cx="6490549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081" y="2926080"/>
            <a:ext cx="3199567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391" y="6459786"/>
            <a:ext cx="2617828" cy="365125"/>
          </a:xfrm>
        </p:spPr>
        <p:txBody>
          <a:bodyPr/>
          <a:lstStyle>
            <a:lvl1pPr algn="l">
              <a:defRPr/>
            </a:lvl1pPr>
          </a:lstStyle>
          <a:p>
            <a:fld id="{63A3AD06-A2F7-42F2-8394-5FE48A31B1CA}" type="datetime1">
              <a:rPr lang="ru-RU" smtClean="0"/>
              <a:pPr/>
              <a:t>28.10.2022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799350" y="6459786"/>
            <a:ext cx="464699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2DFBB78A-01B4-41F2-96B0-677A4A2828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276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565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565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994" y="5074920"/>
            <a:ext cx="10110630" cy="822960"/>
          </a:xfrm>
        </p:spPr>
        <p:txBody>
          <a:bodyPr lIns="91440" tIns="0" rIns="91440" bIns="0" anchor="b">
            <a:noAutofit/>
          </a:bodyPr>
          <a:lstStyle>
            <a:lvl1pPr>
              <a:defRPr sz="3599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88810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199">
                <a:solidFill>
                  <a:schemeClr val="bg1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6994" y="5907023"/>
            <a:ext cx="1011063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9F9B5-42A6-4D3C-A117-7204DD0BD50D}" type="datetime1">
              <a:rPr lang="ru-RU" smtClean="0"/>
              <a:pPr/>
              <a:t>28.10.2022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DFBB78A-01B4-41F2-96B0-677A4A2828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316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  <a:alpha val="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88826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994" y="286604"/>
            <a:ext cx="10055781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6994" y="1845734"/>
            <a:ext cx="1005578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6995" y="6459786"/>
            <a:ext cx="2471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0EAA6FA-49D8-40F0-9874-72AAFBF9C152}" type="datetime1">
              <a:rPr lang="ru-RU" smtClean="0"/>
              <a:pPr/>
              <a:t>28.10.2022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5225" y="6459786"/>
            <a:ext cx="48215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7880" y="6459786"/>
            <a:ext cx="1311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B37DED6-D4C7-42EE-AB49-D2E39E64FDE4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221" y="1737845"/>
            <a:ext cx="996436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2246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126" rtl="0" eaLnBrk="1" latinLnBrk="0" hangingPunct="1">
        <a:lnSpc>
          <a:spcPct val="85000"/>
        </a:lnSpc>
        <a:spcBef>
          <a:spcPct val="0"/>
        </a:spcBef>
        <a:buNone/>
        <a:defRPr sz="4799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13" indent="-91413" algn="l" defTabSz="914126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9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3933" indent="-182825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79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758" indent="-182825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583" indent="-182825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408" indent="-182825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99670" indent="-228531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610" indent="-228531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550" indent="-228531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490" indent="-228531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нижная библиоте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943"/>
            <a:ext cx="12188825" cy="634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3170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 eaLnBrk="1" hangingPunct="1"/>
            <a:endParaRPr lang="nl-NL" altLang="ru-RU" sz="5400" b="1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61764" y="5140296"/>
            <a:ext cx="10081120" cy="124103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400" b="1" dirty="0">
                <a:solidFill>
                  <a:schemeClr val="bg1"/>
                </a:solidFill>
              </a:rPr>
              <a:t>ГБОУ Лицей № 244  Кировского района</a:t>
            </a:r>
          </a:p>
          <a:p>
            <a:pPr>
              <a:lnSpc>
                <a:spcPct val="100000"/>
              </a:lnSpc>
            </a:pPr>
            <a:r>
              <a:rPr lang="ru-RU" sz="1400" b="1" dirty="0">
                <a:solidFill>
                  <a:schemeClr val="bg1"/>
                </a:solidFill>
              </a:rPr>
              <a:t>Г. </a:t>
            </a:r>
            <a:r>
              <a:rPr lang="ru-RU" sz="1400" b="1" dirty="0" err="1">
                <a:solidFill>
                  <a:schemeClr val="bg1"/>
                </a:solidFill>
              </a:rPr>
              <a:t>Санкт-петербурга</a:t>
            </a:r>
            <a:endParaRPr lang="ru-RU" sz="1400" b="1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ru-RU" sz="1400" b="1" dirty="0" err="1">
                <a:solidFill>
                  <a:schemeClr val="bg1"/>
                </a:solidFill>
              </a:rPr>
              <a:t>Зав.библиотекой</a:t>
            </a:r>
            <a:r>
              <a:rPr lang="ru-RU" sz="1400" b="1" dirty="0">
                <a:solidFill>
                  <a:schemeClr val="bg1"/>
                </a:solidFill>
              </a:rPr>
              <a:t> Якимова Е.Г</a:t>
            </a:r>
            <a:r>
              <a:rPr lang="ru-RU" sz="1800" b="1" dirty="0">
                <a:solidFill>
                  <a:schemeClr val="tx1"/>
                </a:solidFill>
              </a:rPr>
              <a:t>. </a:t>
            </a:r>
            <a:r>
              <a:rPr lang="ru-RU" sz="1800" b="1" dirty="0" smtClean="0">
                <a:solidFill>
                  <a:schemeClr val="tx1"/>
                </a:solidFill>
              </a:rPr>
              <a:t>                   </a:t>
            </a:r>
            <a:r>
              <a:rPr lang="ru-RU" sz="1800" b="1" dirty="0" smtClean="0">
                <a:solidFill>
                  <a:schemeClr val="bg1"/>
                </a:solidFill>
              </a:rPr>
              <a:t>2022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61964" y="2564904"/>
            <a:ext cx="76328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400" b="1" dirty="0">
                <a:cs typeface="Mongolian Baiti" panose="03000500000000000000" pitchFamily="66" charset="0"/>
              </a:rPr>
              <a:t>ПРОФЕССИЯ БИБЛИОТЕКАРЯ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9869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Ефросиния Полоцкая </a:t>
            </a:r>
            <a:r>
              <a:rPr lang="ru-RU" sz="2400" dirty="0"/>
              <a:t>(1102-1173)</a:t>
            </a:r>
          </a:p>
        </p:txBody>
      </p:sp>
      <p:sp>
        <p:nvSpPr>
          <p:cNvPr id="296963" name="Объект 3"/>
          <p:cNvSpPr>
            <a:spLocks noGrp="1"/>
          </p:cNvSpPr>
          <p:nvPr>
            <p:ph sz="half" idx="1"/>
          </p:nvPr>
        </p:nvSpPr>
        <p:spPr>
          <a:xfrm>
            <a:off x="549796" y="1845734"/>
            <a:ext cx="6120679" cy="40233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/>
              <a:t>5 июня</a:t>
            </a:r>
            <a:r>
              <a:rPr lang="ru-RU" sz="2800" dirty="0"/>
              <a:t> (23 мая ст. ст.) церковь чтит </a:t>
            </a:r>
            <a:r>
              <a:rPr lang="ru-RU" sz="2800" b="1" dirty="0"/>
              <a:t>память преподобной Евфросинии Полоцкой</a:t>
            </a:r>
            <a:r>
              <a:rPr lang="ru-RU" sz="2800" dirty="0"/>
              <a:t> как покровительницы русских инокинь. Она — первая прославленная русская игуменья и первая известная наставница всех русских женщин, избравших путь духовного совершенствования и аскетизма. Ее называют также «матушкой земли Русской» и матерью женского монашества на Руси.</a:t>
            </a:r>
            <a:endParaRPr lang="ru-RU" sz="2800" dirty="0" smtClean="0"/>
          </a:p>
        </p:txBody>
      </p:sp>
      <p:pic>
        <p:nvPicPr>
          <p:cNvPr id="2969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588" y="1737609"/>
            <a:ext cx="3300412" cy="433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315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300" b="1" dirty="0"/>
              <a:t>Султан Мухаммед ибн </a:t>
            </a:r>
            <a:r>
              <a:rPr lang="ru-RU" sz="4300" b="1" dirty="0" err="1"/>
              <a:t>Шахрух</a:t>
            </a:r>
            <a:r>
              <a:rPr lang="ru-RU" sz="4300" b="1" dirty="0"/>
              <a:t> ибн Тимур Улугбек </a:t>
            </a:r>
            <a:r>
              <a:rPr lang="ru-RU" sz="4300" b="1" dirty="0" err="1"/>
              <a:t>Гураган</a:t>
            </a:r>
            <a:r>
              <a:rPr lang="ru-RU" sz="4300" b="1" dirty="0"/>
              <a:t> </a:t>
            </a:r>
            <a:r>
              <a:rPr lang="ru-RU" sz="2400" b="1" dirty="0"/>
              <a:t>(1394-1449)</a:t>
            </a:r>
          </a:p>
        </p:txBody>
      </p:sp>
      <p:pic>
        <p:nvPicPr>
          <p:cNvPr id="29798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8" y="1737361"/>
            <a:ext cx="2991257" cy="4022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98268" y="1737044"/>
            <a:ext cx="5872578" cy="4023360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ru-RU" sz="3200" dirty="0" smtClean="0"/>
              <a:t>Завоеватель </a:t>
            </a:r>
            <a:r>
              <a:rPr lang="ru-RU" sz="3200" dirty="0"/>
              <a:t>Тамерлан сделал библиотекарем своего любимого внука, правителя Самарканда Улугбека. </a:t>
            </a:r>
          </a:p>
          <a:p>
            <a:pPr marL="0" indent="0">
              <a:buNone/>
              <a:defRPr/>
            </a:pPr>
            <a:r>
              <a:rPr lang="ru-RU" sz="3200" dirty="0" smtClean="0"/>
              <a:t>Благодаря </a:t>
            </a:r>
            <a:r>
              <a:rPr lang="ru-RU" sz="3200" dirty="0"/>
              <a:t>книгам Улугбек создал карту звездного неба «Звездные таблицы», что сделало его великим астрономом. </a:t>
            </a:r>
          </a:p>
          <a:p>
            <a:pPr>
              <a:buFont typeface="Arial" charset="0"/>
              <a:buChar char="•"/>
              <a:defRPr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47721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Эразм </a:t>
            </a:r>
            <a:r>
              <a:rPr lang="ru-RU" b="1" dirty="0" err="1" smtClean="0"/>
              <a:t>Роттердамский</a:t>
            </a:r>
            <a:r>
              <a:rPr lang="ru-RU" b="1" dirty="0" smtClean="0"/>
              <a:t> </a:t>
            </a:r>
            <a:r>
              <a:rPr lang="ru-RU" sz="2400" b="1" dirty="0"/>
              <a:t>(1466–1536 гг.)</a:t>
            </a:r>
          </a:p>
        </p:txBody>
      </p:sp>
      <p:pic>
        <p:nvPicPr>
          <p:cNvPr id="29901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004" y="1846263"/>
            <a:ext cx="3017043" cy="4022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9011" name="Объект 3"/>
          <p:cNvSpPr>
            <a:spLocks noGrp="1"/>
          </p:cNvSpPr>
          <p:nvPr>
            <p:ph sz="half" idx="2"/>
          </p:nvPr>
        </p:nvSpPr>
        <p:spPr>
          <a:xfrm>
            <a:off x="5446340" y="1845735"/>
            <a:ext cx="5706435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/>
              <a:t>Известный предсказатель, просветитель эпохи Возрождения, шесть лет он был монахом – библиотекарем.</a:t>
            </a:r>
          </a:p>
          <a:p>
            <a:pPr marL="0" indent="0">
              <a:buNone/>
            </a:pPr>
            <a:r>
              <a:rPr lang="ru-RU" sz="3200" dirty="0" smtClean="0"/>
              <a:t>Из древнего средневековья смог предсказать многие современные события.</a:t>
            </a:r>
          </a:p>
        </p:txBody>
      </p:sp>
    </p:spTree>
    <p:extLst>
      <p:ext uri="{BB962C8B-B14F-4D97-AF65-F5344CB8AC3E}">
        <p14:creationId xmlns:p14="http://schemas.microsoft.com/office/powerpoint/2010/main" val="427238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Заголовок 1"/>
          <p:cNvSpPr>
            <a:spLocks noGrp="1"/>
          </p:cNvSpPr>
          <p:nvPr>
            <p:ph type="title"/>
          </p:nvPr>
        </p:nvSpPr>
        <p:spPr>
          <a:xfrm>
            <a:off x="1630363" y="274638"/>
            <a:ext cx="8785225" cy="1143000"/>
          </a:xfrm>
        </p:spPr>
        <p:txBody>
          <a:bodyPr/>
          <a:lstStyle/>
          <a:p>
            <a:pPr algn="ctr"/>
            <a:r>
              <a:rPr lang="ru-RU" sz="4300" b="1" dirty="0"/>
              <a:t>Готфрид Вильгельм Лейбниц </a:t>
            </a:r>
            <a:r>
              <a:rPr lang="ru-RU" sz="2400" dirty="0"/>
              <a:t>(1646-1716)</a:t>
            </a:r>
          </a:p>
        </p:txBody>
      </p:sp>
      <p:sp>
        <p:nvSpPr>
          <p:cNvPr id="300035" name="Объект 3"/>
          <p:cNvSpPr>
            <a:spLocks noGrp="1"/>
          </p:cNvSpPr>
          <p:nvPr>
            <p:ph sz="half" idx="1"/>
          </p:nvPr>
        </p:nvSpPr>
        <p:spPr>
          <a:xfrm>
            <a:off x="4942284" y="1916832"/>
            <a:ext cx="6120680" cy="41654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/>
              <a:t>Гениальный немецкий математик и философ, физик и изобретатель, языковед, логик, богослов, астролог, юрист, историк и библиотекарь. С 1676 г. и до конца жизни – историограф, астролог и библиотекарь Придворной библиотеки в </a:t>
            </a:r>
            <a:r>
              <a:rPr lang="ru-RU" sz="3200" dirty="0" err="1" smtClean="0"/>
              <a:t>Вольфенбюттеле</a:t>
            </a:r>
            <a:r>
              <a:rPr lang="ru-RU" sz="3200" dirty="0" smtClean="0"/>
              <a:t>. </a:t>
            </a:r>
          </a:p>
        </p:txBody>
      </p:sp>
      <p:pic>
        <p:nvPicPr>
          <p:cNvPr id="3000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860" y="1652587"/>
            <a:ext cx="3514725" cy="418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97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Заголовок 1"/>
          <p:cNvSpPr>
            <a:spLocks noGrp="1"/>
          </p:cNvSpPr>
          <p:nvPr>
            <p:ph type="title"/>
          </p:nvPr>
        </p:nvSpPr>
        <p:spPr>
          <a:xfrm>
            <a:off x="2062162" y="404813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Томас </a:t>
            </a:r>
            <a:r>
              <a:rPr lang="ru-RU" b="1" dirty="0" err="1" smtClean="0"/>
              <a:t>Джефферсон</a:t>
            </a:r>
            <a:r>
              <a:rPr lang="ru-RU" b="1" dirty="0" smtClean="0"/>
              <a:t> </a:t>
            </a:r>
            <a:r>
              <a:rPr lang="ru-RU" sz="2400" dirty="0"/>
              <a:t>(1743–1826 гг.)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 smtClean="0"/>
          </a:p>
        </p:txBody>
      </p:sp>
      <p:pic>
        <p:nvPicPr>
          <p:cNvPr id="30106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7868" y="1772816"/>
            <a:ext cx="3178175" cy="4060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98268" y="1772816"/>
            <a:ext cx="6552728" cy="4464496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ru-RU" sz="3200" dirty="0"/>
              <a:t>Президент США – основатель Библиотеки Конгресса. </a:t>
            </a:r>
          </a:p>
          <a:p>
            <a:pPr marL="0" indent="0">
              <a:buNone/>
              <a:defRPr/>
            </a:pPr>
            <a:r>
              <a:rPr lang="ru-RU" sz="3200" dirty="0"/>
              <a:t>Его идеалы, любопытство, практичность и личная деятельность указали путь развития величайшей библиотеки современности. </a:t>
            </a:r>
          </a:p>
          <a:p>
            <a:pPr marL="0" indent="0">
              <a:buNone/>
              <a:defRPr/>
            </a:pPr>
            <a:r>
              <a:rPr lang="ru-RU" sz="3200" dirty="0" smtClean="0"/>
              <a:t>А </a:t>
            </a:r>
            <a:r>
              <a:rPr lang="ru-RU" sz="3200" dirty="0"/>
              <a:t>благодарные жители США построили самое дорогое библиотечное здание в мире и назвали его именем!</a:t>
            </a:r>
          </a:p>
          <a:p>
            <a:pPr>
              <a:buFont typeface="Arial" charset="0"/>
              <a:buChar char="•"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023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Заголовок 1"/>
          <p:cNvSpPr>
            <a:spLocks noGrp="1"/>
          </p:cNvSpPr>
          <p:nvPr>
            <p:ph type="title"/>
          </p:nvPr>
        </p:nvSpPr>
        <p:spPr>
          <a:xfrm>
            <a:off x="2062162" y="404813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Томас </a:t>
            </a:r>
            <a:r>
              <a:rPr lang="ru-RU" b="1" dirty="0" err="1" smtClean="0"/>
              <a:t>Джефферсон</a:t>
            </a:r>
            <a:r>
              <a:rPr lang="ru-RU" b="1" dirty="0" smtClean="0"/>
              <a:t> </a:t>
            </a:r>
            <a:r>
              <a:rPr lang="ru-RU" sz="2400" dirty="0"/>
              <a:t>(1743–1826 гг.)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390556" y="1772816"/>
            <a:ext cx="3960440" cy="4464496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sz="3200" dirty="0" smtClean="0"/>
              <a:t>24 </a:t>
            </a:r>
            <a:r>
              <a:rPr lang="ru-RU" sz="3200" dirty="0"/>
              <a:t>апреля 1800 года основана </a:t>
            </a:r>
            <a:r>
              <a:rPr lang="ru-RU" sz="3200" b="1" dirty="0"/>
              <a:t>Библиотека</a:t>
            </a:r>
            <a:r>
              <a:rPr lang="ru-RU" sz="3200" dirty="0"/>
              <a:t> </a:t>
            </a:r>
            <a:r>
              <a:rPr lang="ru-RU" sz="3200" dirty="0" smtClean="0"/>
              <a:t>Конгресса</a:t>
            </a:r>
            <a:r>
              <a:rPr lang="ru-RU" sz="3200" dirty="0"/>
              <a:t> </a:t>
            </a:r>
            <a:r>
              <a:rPr lang="ru-RU" sz="3200" b="1" dirty="0"/>
              <a:t>США</a:t>
            </a:r>
            <a:endParaRPr lang="ru-RU" sz="3200" dirty="0"/>
          </a:p>
          <a:p>
            <a:pPr>
              <a:buFont typeface="Arial" charset="0"/>
              <a:buChar char="•"/>
              <a:defRPr/>
            </a:pPr>
            <a:endParaRPr lang="ru-RU" dirty="0"/>
          </a:p>
        </p:txBody>
      </p:sp>
      <p:pic>
        <p:nvPicPr>
          <p:cNvPr id="1026" name="Picture 2" descr="24 апреля 1800 года основана Библиотека конгресса США (2018-04-24) .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64" y="1196752"/>
            <a:ext cx="6821858" cy="468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15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Заголовок 1"/>
          <p:cNvSpPr>
            <a:spLocks noGrp="1"/>
          </p:cNvSpPr>
          <p:nvPr>
            <p:ph type="title"/>
          </p:nvPr>
        </p:nvSpPr>
        <p:spPr>
          <a:xfrm>
            <a:off x="1701800" y="274638"/>
            <a:ext cx="8856662" cy="1143000"/>
          </a:xfrm>
        </p:spPr>
        <p:txBody>
          <a:bodyPr/>
          <a:lstStyle/>
          <a:p>
            <a:r>
              <a:rPr lang="ru-RU" b="1" smtClean="0"/>
              <a:t>Иоганн Вольфганг фон Гёте </a:t>
            </a:r>
            <a:r>
              <a:rPr lang="ru-RU" sz="2400"/>
              <a:t>(1749–1832 гг.)</a:t>
            </a:r>
          </a:p>
        </p:txBody>
      </p:sp>
      <p:pic>
        <p:nvPicPr>
          <p:cNvPr id="30208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231" y="1846263"/>
            <a:ext cx="2726588" cy="4022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2083" name="Объект 3"/>
          <p:cNvSpPr>
            <a:spLocks noGrp="1"/>
          </p:cNvSpPr>
          <p:nvPr>
            <p:ph sz="half" idx="2"/>
          </p:nvPr>
        </p:nvSpPr>
        <p:spPr>
          <a:xfrm>
            <a:off x="5374332" y="1845735"/>
            <a:ext cx="5778443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/>
              <a:t>Великий немецкий поэт. Много внимания уделял библиотечной работе в Веймарской придворной библиотеке, где, по его словам, он черпал поэтическое вдохновение.</a:t>
            </a:r>
          </a:p>
        </p:txBody>
      </p:sp>
    </p:spTree>
    <p:extLst>
      <p:ext uri="{BB962C8B-B14F-4D97-AF65-F5344CB8AC3E}">
        <p14:creationId xmlns:p14="http://schemas.microsoft.com/office/powerpoint/2010/main" val="193425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Заголовок 1"/>
          <p:cNvSpPr>
            <a:spLocks noGrp="1"/>
          </p:cNvSpPr>
          <p:nvPr>
            <p:ph type="title"/>
          </p:nvPr>
        </p:nvSpPr>
        <p:spPr>
          <a:xfrm>
            <a:off x="1773238" y="274638"/>
            <a:ext cx="8435975" cy="1143000"/>
          </a:xfrm>
        </p:spPr>
        <p:txBody>
          <a:bodyPr/>
          <a:lstStyle/>
          <a:p>
            <a:r>
              <a:rPr lang="ru-RU" b="1" smtClean="0"/>
              <a:t>Иван Андреевич Крылов </a:t>
            </a:r>
            <a:r>
              <a:rPr lang="ru-RU" sz="2400"/>
              <a:t>(1769–1844 гг.)</a:t>
            </a:r>
          </a:p>
        </p:txBody>
      </p:sp>
      <p:pic>
        <p:nvPicPr>
          <p:cNvPr id="30310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7828" y="1633538"/>
            <a:ext cx="4680520" cy="473939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3107" name="Объект 3"/>
          <p:cNvSpPr>
            <a:spLocks noGrp="1"/>
          </p:cNvSpPr>
          <p:nvPr>
            <p:ph sz="half" idx="2"/>
          </p:nvPr>
        </p:nvSpPr>
        <p:spPr>
          <a:xfrm>
            <a:off x="5734372" y="1700808"/>
            <a:ext cx="5256584" cy="4238031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3200" dirty="0" smtClean="0"/>
              <a:t>Русский баснописец. Служил заведующим русским отделом в Императорской публичной библиотеке в Санкт-Петербурге. </a:t>
            </a:r>
          </a:p>
          <a:p>
            <a:pPr marL="0" indent="0">
              <a:buNone/>
            </a:pPr>
            <a:r>
              <a:rPr lang="ru-RU" sz="3200" dirty="0" smtClean="0"/>
              <a:t>И неизвестно, где он был более велик -  как баснописец или как библиотекарь…</a:t>
            </a:r>
          </a:p>
        </p:txBody>
      </p:sp>
    </p:spTree>
    <p:extLst>
      <p:ext uri="{BB962C8B-B14F-4D97-AF65-F5344CB8AC3E}">
        <p14:creationId xmlns:p14="http://schemas.microsoft.com/office/powerpoint/2010/main" val="203329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Заголовок 1"/>
          <p:cNvSpPr>
            <a:spLocks noGrp="1"/>
          </p:cNvSpPr>
          <p:nvPr>
            <p:ph type="title"/>
          </p:nvPr>
        </p:nvSpPr>
        <p:spPr>
          <a:xfrm>
            <a:off x="189757" y="274638"/>
            <a:ext cx="10297270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Николай Иванович Лобачевский </a:t>
            </a:r>
            <a:r>
              <a:rPr lang="ru-RU" sz="2400" dirty="0"/>
              <a:t>(1792–1856 гг.)</a:t>
            </a:r>
          </a:p>
        </p:txBody>
      </p:sp>
      <p:pic>
        <p:nvPicPr>
          <p:cNvPr id="30413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4073784" cy="499367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4131" name="Объект 3"/>
          <p:cNvSpPr>
            <a:spLocks noGrp="1"/>
          </p:cNvSpPr>
          <p:nvPr>
            <p:ph sz="half" idx="2"/>
          </p:nvPr>
        </p:nvSpPr>
        <p:spPr>
          <a:xfrm>
            <a:off x="4073784" y="980728"/>
            <a:ext cx="8115041" cy="532859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altLang="ru-RU" sz="2800" dirty="0" smtClean="0">
                <a:latin typeface="Times New Roman" panose="02020603050405020304" pitchFamily="18" charset="0"/>
              </a:rPr>
              <a:t>		Великий </a:t>
            </a:r>
            <a:r>
              <a:rPr lang="ru-RU" altLang="ru-RU" sz="2800" dirty="0">
                <a:latin typeface="Times New Roman" panose="02020603050405020304" pitchFamily="18" charset="0"/>
              </a:rPr>
              <a:t>русский математик, создатель неэвклидовой геометрии, много сделал для процветания своего родного Казанского университета.</a:t>
            </a:r>
          </a:p>
          <a:p>
            <a:pPr>
              <a:buNone/>
            </a:pPr>
            <a:r>
              <a:rPr lang="ru-RU" altLang="ru-RU" sz="2800" dirty="0">
                <a:latin typeface="Times New Roman" panose="02020603050405020304" pitchFamily="18" charset="0"/>
              </a:rPr>
              <a:t>       В 1819 г. ему было поручено привести в порядок университетскую библиотеку. С 1825 г. по 1835 г. он исполнял должность библиотекаря даже тогда, когда стал ректором.</a:t>
            </a:r>
          </a:p>
          <a:p>
            <a:pPr>
              <a:buNone/>
            </a:pPr>
            <a:r>
              <a:rPr lang="ru-RU" altLang="ru-RU" sz="2800" dirty="0">
                <a:latin typeface="Times New Roman" panose="02020603050405020304" pitchFamily="18" charset="0"/>
              </a:rPr>
              <a:t>      Как руководитель библиотеки и самого университета он добился реорганизации системы комплектования, уделяя особое внимание сохранности фондов и строительству нового здания библиотеки. </a:t>
            </a:r>
            <a:r>
              <a:rPr lang="ru-RU" altLang="ru-RU" sz="28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02979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smtClean="0"/>
              <a:t>Адам Мицкевич </a:t>
            </a:r>
            <a:r>
              <a:rPr lang="ru-RU" sz="2400"/>
              <a:t>(1798–1855 гг.)</a:t>
            </a:r>
          </a:p>
        </p:txBody>
      </p:sp>
      <p:sp>
        <p:nvSpPr>
          <p:cNvPr id="305155" name="Объект 3"/>
          <p:cNvSpPr>
            <a:spLocks noGrp="1"/>
          </p:cNvSpPr>
          <p:nvPr>
            <p:ph sz="half" idx="1"/>
          </p:nvPr>
        </p:nvSpPr>
        <p:spPr>
          <a:xfrm>
            <a:off x="5302323" y="1844824"/>
            <a:ext cx="5850451" cy="409401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sz="3200" dirty="0" smtClean="0"/>
          </a:p>
          <a:p>
            <a:pPr marL="0" indent="0">
              <a:buNone/>
            </a:pPr>
            <a:r>
              <a:rPr lang="ru-RU" sz="3200" dirty="0" smtClean="0"/>
              <a:t>Поэт. С 1852 года и до конца жизни работал во Французской национальной библиотеке. Он воспринимал библиотеку по особому – именно как поэт. В книжных дебрях он отдыхал, сами же книги казались ему живыми существами. </a:t>
            </a:r>
          </a:p>
        </p:txBody>
      </p:sp>
      <p:pic>
        <p:nvPicPr>
          <p:cNvPr id="3051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44" y="1737361"/>
            <a:ext cx="3457575" cy="455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549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77988" y="2060848"/>
            <a:ext cx="9217023" cy="4104456"/>
          </a:xfrm>
        </p:spPr>
        <p:txBody>
          <a:bodyPr>
            <a:normAutofit/>
          </a:bodyPr>
          <a:lstStyle/>
          <a:p>
            <a:pPr marL="0" indent="0" algn="r">
              <a:buNone/>
              <a:defRPr/>
            </a:pPr>
            <a:endParaRPr lang="ru-RU" dirty="0"/>
          </a:p>
          <a:p>
            <a:pPr marL="0" indent="0" algn="r">
              <a:buNone/>
              <a:defRPr/>
            </a:pPr>
            <a:endParaRPr lang="ru-RU" dirty="0"/>
          </a:p>
        </p:txBody>
      </p:sp>
      <p:pic>
        <p:nvPicPr>
          <p:cNvPr id="2050" name="Picture 2" descr="Фон для презентации с книгами для дете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369"/>
            <a:ext cx="12188825" cy="628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62164" y="2348880"/>
            <a:ext cx="832666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000" dirty="0">
                <a:solidFill>
                  <a:schemeClr val="accent6">
                    <a:lumMod val="75000"/>
                  </a:schemeClr>
                </a:solidFill>
              </a:rPr>
              <a:t>Сначала нужно найти хорошего </a:t>
            </a:r>
            <a:r>
              <a:rPr lang="ru-RU" sz="4000" dirty="0" smtClean="0">
                <a:solidFill>
                  <a:schemeClr val="accent6">
                    <a:lumMod val="75000"/>
                  </a:schemeClr>
                </a:solidFill>
              </a:rPr>
              <a:t>библиотекаря  </a:t>
            </a:r>
            <a:r>
              <a:rPr lang="ru-RU" sz="4000" dirty="0">
                <a:solidFill>
                  <a:schemeClr val="accent6">
                    <a:lumMod val="75000"/>
                  </a:schemeClr>
                </a:solidFill>
              </a:rPr>
              <a:t>и только потом открывать </a:t>
            </a:r>
            <a:r>
              <a:rPr lang="ru-RU" sz="4000" dirty="0" smtClean="0">
                <a:solidFill>
                  <a:schemeClr val="accent6">
                    <a:lumMod val="75000"/>
                  </a:schemeClr>
                </a:solidFill>
              </a:rPr>
              <a:t>библиотеку.</a:t>
            </a:r>
          </a:p>
          <a:p>
            <a:pPr algn="ctr">
              <a:defRPr/>
            </a:pPr>
            <a:r>
              <a:rPr lang="ru-RU" sz="3200" dirty="0" smtClean="0"/>
              <a:t>Ш</a:t>
            </a:r>
            <a:r>
              <a:rPr lang="ru-RU" sz="3200" dirty="0"/>
              <a:t>. </a:t>
            </a:r>
            <a:r>
              <a:rPr lang="ru-RU" sz="3200" dirty="0" err="1"/>
              <a:t>Ранганатан</a:t>
            </a:r>
            <a:r>
              <a:rPr lang="ru-RU" sz="3200" dirty="0"/>
              <a:t>, </a:t>
            </a:r>
            <a:r>
              <a:rPr lang="ru-RU" sz="3200" dirty="0" smtClean="0"/>
              <a:t>индийский ученый</a:t>
            </a:r>
          </a:p>
          <a:p>
            <a:pPr>
              <a:defRPr/>
            </a:pPr>
            <a:r>
              <a:rPr lang="ru-RU" sz="2000" b="1" dirty="0" err="1"/>
              <a:t>Ранганатан</a:t>
            </a:r>
            <a:r>
              <a:rPr lang="ru-RU" sz="2000" dirty="0"/>
              <a:t> </a:t>
            </a:r>
            <a:r>
              <a:rPr lang="ru-RU" sz="2000" dirty="0" err="1" smtClean="0"/>
              <a:t>Шиали</a:t>
            </a:r>
            <a:r>
              <a:rPr lang="ru-RU" sz="2000" dirty="0" smtClean="0"/>
              <a:t> </a:t>
            </a:r>
            <a:r>
              <a:rPr lang="ru-RU" sz="2000" dirty="0" err="1"/>
              <a:t>Рамамрита</a:t>
            </a:r>
            <a:r>
              <a:rPr lang="ru-RU" sz="2000" dirty="0"/>
              <a:t> - </a:t>
            </a:r>
            <a:r>
              <a:rPr lang="ru-RU" sz="2000" b="1" dirty="0"/>
              <a:t>индийский</a:t>
            </a:r>
            <a:r>
              <a:rPr lang="ru-RU" sz="2000" dirty="0"/>
              <a:t> </a:t>
            </a:r>
            <a:r>
              <a:rPr lang="ru-RU" sz="2000" dirty="0" err="1"/>
              <a:t>библиотековед</a:t>
            </a:r>
            <a:r>
              <a:rPr lang="ru-RU" sz="2000" dirty="0"/>
              <a:t>, </a:t>
            </a:r>
            <a:r>
              <a:rPr lang="ru-RU" sz="2000" dirty="0" err="1"/>
              <a:t>документолог</a:t>
            </a:r>
            <a:r>
              <a:rPr lang="ru-RU" sz="2000" dirty="0"/>
              <a:t>, профессор, доктор математики, философии, литературы и библиотековедения - деятель в области информатики, документации и книговедения</a:t>
            </a:r>
            <a:r>
              <a:rPr lang="ru-RU" sz="2000" dirty="0" smtClean="0"/>
              <a:t>. (12.08.1892 – 27.09.1972)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7546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Заголовок 1"/>
          <p:cNvSpPr>
            <a:spLocks noGrp="1"/>
          </p:cNvSpPr>
          <p:nvPr>
            <p:ph type="title"/>
          </p:nvPr>
        </p:nvSpPr>
        <p:spPr>
          <a:xfrm>
            <a:off x="1990725" y="115888"/>
            <a:ext cx="8229600" cy="1143000"/>
          </a:xfrm>
        </p:spPr>
        <p:txBody>
          <a:bodyPr/>
          <a:lstStyle/>
          <a:p>
            <a:pPr algn="ctr"/>
            <a:r>
              <a:rPr lang="ru-RU" b="1" smtClean="0"/>
              <a:t>Янка Купала </a:t>
            </a:r>
            <a:r>
              <a:rPr lang="ru-RU" sz="2400"/>
              <a:t>(1882–1942 гг.) </a:t>
            </a:r>
          </a:p>
        </p:txBody>
      </p:sp>
      <p:pic>
        <p:nvPicPr>
          <p:cNvPr id="30618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3852" y="1484784"/>
            <a:ext cx="316865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6179" name="Объект 3"/>
          <p:cNvSpPr>
            <a:spLocks noGrp="1"/>
          </p:cNvSpPr>
          <p:nvPr>
            <p:ph sz="half" idx="2"/>
          </p:nvPr>
        </p:nvSpPr>
        <p:spPr>
          <a:xfrm>
            <a:off x="4654252" y="1700807"/>
            <a:ext cx="7128791" cy="38776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 smtClean="0"/>
              <a:t>Духовный лидер белорусского национального возрождения, поэт, драматург, переводчик, публицист.</a:t>
            </a:r>
          </a:p>
          <a:p>
            <a:pPr marL="0" indent="0">
              <a:buNone/>
            </a:pPr>
            <a:r>
              <a:rPr lang="ru-RU" sz="3200" dirty="0" smtClean="0"/>
              <a:t>В разные года работал библиотекарем библиотеки «Веды» Б. Даниловича, Императорской публичной библиотеки  г. Санкт-Петербурга, заведующим библиотекой при Белорусской хатке.</a:t>
            </a:r>
          </a:p>
        </p:txBody>
      </p:sp>
    </p:spTree>
    <p:extLst>
      <p:ext uri="{BB962C8B-B14F-4D97-AF65-F5344CB8AC3E}">
        <p14:creationId xmlns:p14="http://schemas.microsoft.com/office/powerpoint/2010/main" val="3866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Хорхе Луис Борхес </a:t>
            </a:r>
            <a:r>
              <a:rPr lang="ru-RU" sz="2400" dirty="0"/>
              <a:t>(1899–1986 гг.)</a:t>
            </a:r>
          </a:p>
        </p:txBody>
      </p:sp>
      <p:pic>
        <p:nvPicPr>
          <p:cNvPr id="30720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530" y="1846263"/>
            <a:ext cx="2575990" cy="4022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03" name="Объект 3"/>
          <p:cNvSpPr>
            <a:spLocks noGrp="1"/>
          </p:cNvSpPr>
          <p:nvPr>
            <p:ph sz="half" idx="2"/>
          </p:nvPr>
        </p:nvSpPr>
        <p:spPr>
          <a:xfrm>
            <a:off x="5662364" y="1845735"/>
            <a:ext cx="5490411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/>
              <a:t>Великий поэт и прозаик Хорхе Луис Борхес был директором Национальной библиотеки Аргентины в Буэнос-Айресе. </a:t>
            </a:r>
          </a:p>
          <a:p>
            <a:pPr marL="0" indent="0">
              <a:buNone/>
            </a:pPr>
            <a:r>
              <a:rPr lang="ru-RU" sz="3200" dirty="0" smtClean="0"/>
              <a:t>Когда его спросили, что такое Рай, он ответил: «Это библиотека окнами в сад».</a:t>
            </a:r>
          </a:p>
        </p:txBody>
      </p:sp>
    </p:spTree>
    <p:extLst>
      <p:ext uri="{BB962C8B-B14F-4D97-AF65-F5344CB8AC3E}">
        <p14:creationId xmlns:p14="http://schemas.microsoft.com/office/powerpoint/2010/main" val="192615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Объект 2"/>
          <p:cNvSpPr>
            <a:spLocks noGrp="1"/>
          </p:cNvSpPr>
          <p:nvPr>
            <p:ph sz="half" idx="1"/>
          </p:nvPr>
        </p:nvSpPr>
        <p:spPr>
          <a:xfrm>
            <a:off x="837828" y="333376"/>
            <a:ext cx="10873207" cy="6047952"/>
          </a:xfrm>
        </p:spPr>
        <p:txBody>
          <a:bodyPr>
            <a:normAutofit/>
          </a:bodyPr>
          <a:lstStyle/>
          <a:p>
            <a:r>
              <a:rPr lang="ru-RU" b="1" dirty="0" smtClean="0"/>
              <a:t>Батюшков К.Н. </a:t>
            </a:r>
            <a:r>
              <a:rPr lang="ru-RU" dirty="0" smtClean="0"/>
              <a:t>(1787-1855) — дворянин, русский поэт, предшественник А.С. Пушкина. Работал библиотекарем Императорской публичной библиотеки, был избран «Почётным библиотекарем» этой библиотеки. </a:t>
            </a:r>
          </a:p>
          <a:p>
            <a:r>
              <a:rPr lang="ru-RU" b="1" dirty="0" smtClean="0"/>
              <a:t>Берлиоз Гектор </a:t>
            </a:r>
            <a:r>
              <a:rPr lang="ru-RU" dirty="0" smtClean="0"/>
              <a:t>(1803-1869) — французский композитор, дирижёр, музыкальный писатель, был библиотекарем Парижской консерватории (1839-1856). </a:t>
            </a:r>
          </a:p>
          <a:p>
            <a:r>
              <a:rPr lang="ru-RU" b="1" dirty="0" err="1" smtClean="0"/>
              <a:t>Дельвиг</a:t>
            </a:r>
            <a:r>
              <a:rPr lang="ru-RU" b="1" dirty="0" smtClean="0"/>
              <a:t> А.А. </a:t>
            </a:r>
            <a:r>
              <a:rPr lang="ru-RU" dirty="0" smtClean="0"/>
              <a:t>(1798-1831) — барон, русский поэт, издатель, друг и одноклассник А.С. Пушкина. С 1821 по 1825 гг. был помощником библиотекаря (И.А. Крылова) в Императорской публичной библиотеке. </a:t>
            </a:r>
          </a:p>
          <a:p>
            <a:r>
              <a:rPr lang="ru-RU" b="1" dirty="0"/>
              <a:t>Загоскин М.Н. </a:t>
            </a:r>
            <a:r>
              <a:rPr lang="ru-RU" dirty="0"/>
              <a:t>(1789-1852)- действительный статский советник, русский писатель, драматург. В период с 1818-1820 гг. служил в Императорской публичной библиотеке в качестве помощника библиотекаря. </a:t>
            </a:r>
          </a:p>
          <a:p>
            <a:r>
              <a:rPr lang="ru-RU" b="1" dirty="0"/>
              <a:t>Майков А.Н. </a:t>
            </a:r>
            <a:r>
              <a:rPr lang="ru-RU" dirty="0"/>
              <a:t>(1821-1897) — русский поэт, член-корреспондент Петербургской Академии Наук (1853), с 1844 г. - помощник библиотекаря при библиотеке </a:t>
            </a:r>
            <a:r>
              <a:rPr lang="ru-RU" dirty="0" err="1"/>
              <a:t>Румянцевского</a:t>
            </a:r>
            <a:r>
              <a:rPr lang="ru-RU" dirty="0"/>
              <a:t> музея</a:t>
            </a:r>
            <a:r>
              <a:rPr lang="ru-RU" dirty="0" smtClean="0"/>
              <a:t>.</a:t>
            </a:r>
          </a:p>
          <a:p>
            <a:r>
              <a:rPr lang="ru-RU" b="1" dirty="0"/>
              <a:t>Оленин А.Н. </a:t>
            </a:r>
            <a:r>
              <a:rPr lang="ru-RU" dirty="0"/>
              <a:t>(1763-1843) - дворянин, известный учёный и государственный деятель, президент Академии художеств, собиратель русской старины, археограф, библиофил около 35 лет (1808-1843) руководил Императорской публичной библиотекой в Петербурге. 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2821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Объект 2"/>
          <p:cNvSpPr>
            <a:spLocks noGrp="1"/>
          </p:cNvSpPr>
          <p:nvPr>
            <p:ph sz="half" idx="1"/>
          </p:nvPr>
        </p:nvSpPr>
        <p:spPr>
          <a:xfrm>
            <a:off x="693812" y="188912"/>
            <a:ext cx="11089231" cy="6192415"/>
          </a:xfrm>
        </p:spPr>
        <p:txBody>
          <a:bodyPr>
            <a:normAutofit/>
          </a:bodyPr>
          <a:lstStyle/>
          <a:p>
            <a:r>
              <a:rPr lang="ru-RU" b="1" dirty="0" smtClean="0"/>
              <a:t>Фет А.А. </a:t>
            </a:r>
            <a:r>
              <a:rPr lang="ru-RU" dirty="0" smtClean="0"/>
              <a:t>(1820-1892) — русский поэт-лирик, переводчик, мемуарист. Во время прохождения военной службы (1843-1856) в 13-м драгунском Военного ордена генерал-фельдмаршала графа </a:t>
            </a:r>
            <a:r>
              <a:rPr lang="ru-RU" dirty="0" err="1" smtClean="0"/>
              <a:t>Михина</a:t>
            </a:r>
            <a:r>
              <a:rPr lang="ru-RU" dirty="0" smtClean="0"/>
              <a:t> полку в должности полкового адъютанта, одновременно (с 1849 г.) исполнял обязанности библиотекаря полковой библиотеки. </a:t>
            </a:r>
          </a:p>
          <a:p>
            <a:r>
              <a:rPr lang="ru-RU" b="1" dirty="0" smtClean="0"/>
              <a:t>Шумахер Иоганн-Даниил </a:t>
            </a:r>
            <a:r>
              <a:rPr lang="ru-RU" dirty="0" smtClean="0"/>
              <a:t>(Иван Данилович) (1690-1761) — русский учёный, секретарь медицинской канцелярии, считается первым профессиональным отечественным библиотекарем по должности. В период с 1724 по 1742 гг. был библиотекарем Петербургской библиотеки, позднее вошедшей в библиотеку Петербургской Академии наук.</a:t>
            </a:r>
          </a:p>
          <a:p>
            <a:r>
              <a:rPr lang="ru-RU" b="1" dirty="0"/>
              <a:t>Пришвин М. М. </a:t>
            </a:r>
            <a:r>
              <a:rPr lang="ru-RU" dirty="0"/>
              <a:t>(1873-1954) - в 1919 г. писатель работал библиотекарем, экспертом по вопросам археологии, организатором краеведения, а также был назначен на должность учителя географии в </a:t>
            </a:r>
            <a:r>
              <a:rPr lang="ru-RU" dirty="0" err="1"/>
              <a:t>елецкую</a:t>
            </a:r>
            <a:r>
              <a:rPr lang="ru-RU" dirty="0"/>
              <a:t> гимназию.</a:t>
            </a:r>
          </a:p>
          <a:p>
            <a:r>
              <a:rPr lang="ru-RU" b="1" dirty="0"/>
              <a:t>Одоевский В. Ф. </a:t>
            </a:r>
            <a:r>
              <a:rPr lang="ru-RU" dirty="0"/>
              <a:t>(1809-1869) - философ, прозаик, литературный и музыкальный критик, в период с 1846 по 1861 гг. был деятельным помощником директора Императорской Публичной библиотеки и заведующим </a:t>
            </a:r>
            <a:r>
              <a:rPr lang="ru-RU" dirty="0" err="1"/>
              <a:t>Румянцевским</a:t>
            </a:r>
            <a:r>
              <a:rPr lang="ru-RU" dirty="0"/>
              <a:t> музеем. </a:t>
            </a:r>
          </a:p>
          <a:p>
            <a:r>
              <a:rPr lang="ru-RU" b="1" dirty="0"/>
              <a:t>Бэр К. М. </a:t>
            </a:r>
            <a:r>
              <a:rPr lang="ru-RU" dirty="0"/>
              <a:t>(1792-1876) – крупнейший биолог, натуралист первой половины XIX в., основоположник эмбриологии, библиотекарь. Бэр рассматривал библиотеки как более важное средство культуры, чем университеты.</a:t>
            </a:r>
          </a:p>
          <a:p>
            <a:endParaRPr lang="ru-RU" dirty="0" smtClean="0"/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89052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19712" y="2460626"/>
            <a:ext cx="1995488" cy="2443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2323" name="TextBox 4"/>
          <p:cNvSpPr txBox="1">
            <a:spLocks noChangeArrowheads="1"/>
          </p:cNvSpPr>
          <p:nvPr/>
        </p:nvSpPr>
        <p:spPr bwMode="auto">
          <a:xfrm>
            <a:off x="5662364" y="2924944"/>
            <a:ext cx="119563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ru-RU" b="1" i="1" dirty="0">
                <a:solidFill>
                  <a:srgbClr val="0070C0"/>
                </a:solidFill>
                <a:latin typeface="Calibri" pitchFamily="34" charset="0"/>
              </a:rPr>
              <a:t>Это твоё место!</a:t>
            </a:r>
          </a:p>
        </p:txBody>
      </p:sp>
      <p:pic>
        <p:nvPicPr>
          <p:cNvPr id="3123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2" y="5089525"/>
            <a:ext cx="2185988" cy="144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232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12" y="260350"/>
            <a:ext cx="1517650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232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212" y="260351"/>
            <a:ext cx="1530350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232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437" y="363538"/>
            <a:ext cx="1397000" cy="205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2328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2460626"/>
            <a:ext cx="141922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2329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1" y="2538414"/>
            <a:ext cx="1679575" cy="170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2330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38" y="4284663"/>
            <a:ext cx="1851025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2331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562" y="4300539"/>
            <a:ext cx="1504950" cy="234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2332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2" y="390526"/>
            <a:ext cx="1436688" cy="205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907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3751" y="4499417"/>
            <a:ext cx="8216369" cy="1636542"/>
          </a:xfrm>
        </p:spPr>
        <p:txBody>
          <a:bodyPr rtlCol="0">
            <a:normAutofit fontScale="47500" lnSpcReduction="20000"/>
          </a:bodyPr>
          <a:lstStyle/>
          <a:p>
            <a:r>
              <a:rPr lang="ru-RU" altLang="ru-RU" sz="52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ea typeface="Adobe Devanagari" pitchFamily="18" charset="0"/>
                <a:cs typeface="Adobe Devanagari" pitchFamily="18" charset="0"/>
              </a:rPr>
              <a:t>Многие великие люди говорили, </a:t>
            </a:r>
            <a:br>
              <a:rPr lang="ru-RU" altLang="ru-RU" sz="52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ea typeface="Adobe Devanagari" pitchFamily="18" charset="0"/>
                <a:cs typeface="Adobe Devanagari" pitchFamily="18" charset="0"/>
              </a:rPr>
            </a:br>
            <a:r>
              <a:rPr lang="ru-RU" altLang="ru-RU" sz="52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ea typeface="Adobe Devanagari" pitchFamily="18" charset="0"/>
                <a:cs typeface="Adobe Devanagari" pitchFamily="18" charset="0"/>
              </a:rPr>
              <a:t>что по отношению к нашей профессии можно определить интеллект человека…</a:t>
            </a:r>
            <a:br>
              <a:rPr lang="ru-RU" altLang="ru-RU" sz="52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ea typeface="Adobe Devanagari" pitchFamily="18" charset="0"/>
                <a:cs typeface="Adobe Devanagari" pitchFamily="18" charset="0"/>
              </a:rPr>
            </a:br>
            <a:r>
              <a:rPr lang="ru-RU" altLang="ru-RU" i="1" dirty="0"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ea typeface="Adobe Devanagari" pitchFamily="18" charset="0"/>
                <a:cs typeface="Adobe Devanagari" pitchFamily="18" charset="0"/>
              </a:rPr>
              <a:t> </a:t>
            </a:r>
            <a:endParaRPr lang="ru-RU" dirty="0"/>
          </a:p>
        </p:txBody>
      </p:sp>
      <p:pic>
        <p:nvPicPr>
          <p:cNvPr id="4098" name="Picture 2" descr="Фон книг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00"/>
            <a:ext cx="12188825" cy="690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6101" y="4365104"/>
            <a:ext cx="5688632" cy="1584176"/>
          </a:xfrm>
        </p:spPr>
        <p:txBody>
          <a:bodyPr rtlCol="0">
            <a:noAutofit/>
          </a:bodyPr>
          <a:lstStyle/>
          <a:p>
            <a:pPr algn="ctr"/>
            <a:r>
              <a:rPr lang="ru-RU" sz="3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Может, именно поэтому они ее и выбрали</a:t>
            </a:r>
            <a:r>
              <a:rPr lang="ru-RU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?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86101" y="620688"/>
            <a:ext cx="58547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ea typeface="Adobe Devanagari" pitchFamily="18" charset="0"/>
                <a:cs typeface="Adobe Devanagari" pitchFamily="18" charset="0"/>
              </a:rPr>
              <a:t>Многие великие люди говорили, </a:t>
            </a:r>
            <a:br>
              <a:rPr lang="ru-RU" altLang="ru-RU" sz="36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ea typeface="Adobe Devanagari" pitchFamily="18" charset="0"/>
                <a:cs typeface="Adobe Devanagari" pitchFamily="18" charset="0"/>
              </a:rPr>
            </a:br>
            <a:r>
              <a:rPr lang="ru-RU" altLang="ru-RU" sz="36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ea typeface="Adobe Devanagari" pitchFamily="18" charset="0"/>
                <a:cs typeface="Adobe Devanagari" pitchFamily="18" charset="0"/>
              </a:rPr>
              <a:t>что по отношению к нашей профессии можно определить интеллект человека…</a:t>
            </a:r>
            <a:br>
              <a:rPr lang="ru-RU" altLang="ru-RU" sz="36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ea typeface="Adobe Devanagari" pitchFamily="18" charset="0"/>
                <a:cs typeface="Adobe Devanagari" pitchFamily="18" charset="0"/>
              </a:rPr>
            </a:b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99769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Заголовок 1"/>
          <p:cNvSpPr>
            <a:spLocks noGrp="1"/>
          </p:cNvSpPr>
          <p:nvPr>
            <p:ph type="title"/>
          </p:nvPr>
        </p:nvSpPr>
        <p:spPr>
          <a:xfrm>
            <a:off x="1630363" y="274638"/>
            <a:ext cx="8856663" cy="1143000"/>
          </a:xfrm>
        </p:spPr>
        <p:txBody>
          <a:bodyPr/>
          <a:lstStyle/>
          <a:p>
            <a:r>
              <a:rPr lang="ru-RU" sz="4300" b="1"/>
              <a:t>Александр Македонский </a:t>
            </a:r>
            <a:r>
              <a:rPr lang="ru-RU" sz="2300" b="1"/>
              <a:t>(356–323 гг. до н.э.)</a:t>
            </a:r>
          </a:p>
        </p:txBody>
      </p:sp>
      <p:pic>
        <p:nvPicPr>
          <p:cNvPr id="29286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5780" y="1772816"/>
            <a:ext cx="4824536" cy="319739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2867" name="Объект 3"/>
          <p:cNvSpPr>
            <a:spLocks noGrp="1"/>
          </p:cNvSpPr>
          <p:nvPr>
            <p:ph sz="half" idx="2"/>
          </p:nvPr>
        </p:nvSpPr>
        <p:spPr>
          <a:xfrm>
            <a:off x="5662364" y="1916832"/>
            <a:ext cx="5760639" cy="42093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 smtClean="0"/>
              <a:t>В юности был библиотекарем в академии Аристотеля и усердно изучал военное искусство. </a:t>
            </a:r>
          </a:p>
          <a:p>
            <a:pPr marL="0" indent="0">
              <a:buNone/>
            </a:pPr>
            <a:r>
              <a:rPr lang="ru-RU" sz="3200" dirty="0" smtClean="0"/>
              <a:t>Благодаря книгам разработал свою тактику ведения боя,  покорил многие государства,  основал множество новых городов.</a:t>
            </a:r>
          </a:p>
        </p:txBody>
      </p:sp>
    </p:spTree>
    <p:extLst>
      <p:ext uri="{BB962C8B-B14F-4D97-AF65-F5344CB8AC3E}">
        <p14:creationId xmlns:p14="http://schemas.microsoft.com/office/powerpoint/2010/main" val="347936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Заголовок 1"/>
          <p:cNvSpPr>
            <a:spLocks noGrp="1"/>
          </p:cNvSpPr>
          <p:nvPr>
            <p:ph type="title"/>
          </p:nvPr>
        </p:nvSpPr>
        <p:spPr>
          <a:xfrm>
            <a:off x="1096994" y="286605"/>
            <a:ext cx="10055781" cy="1126172"/>
          </a:xfrm>
        </p:spPr>
        <p:txBody>
          <a:bodyPr/>
          <a:lstStyle/>
          <a:p>
            <a:pPr algn="ctr"/>
            <a:r>
              <a:rPr lang="ru-RU" b="1" dirty="0" err="1" smtClean="0"/>
              <a:t>Каллимах</a:t>
            </a:r>
            <a:r>
              <a:rPr lang="ru-RU" b="1" dirty="0" smtClean="0"/>
              <a:t> </a:t>
            </a:r>
            <a:r>
              <a:rPr lang="ru-RU" sz="2400" b="1" dirty="0"/>
              <a:t>(около 310-240 гг. до н.э.)</a:t>
            </a:r>
          </a:p>
        </p:txBody>
      </p:sp>
      <p:sp>
        <p:nvSpPr>
          <p:cNvPr id="293891" name="Объект 4"/>
          <p:cNvSpPr>
            <a:spLocks noGrp="1"/>
          </p:cNvSpPr>
          <p:nvPr>
            <p:ph sz="half" idx="1"/>
          </p:nvPr>
        </p:nvSpPr>
        <p:spPr>
          <a:xfrm>
            <a:off x="4942284" y="1737361"/>
            <a:ext cx="6210491" cy="42729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 smtClean="0"/>
              <a:t>Поэт и учёный </a:t>
            </a:r>
            <a:r>
              <a:rPr lang="ru-RU" sz="3200" dirty="0" err="1" smtClean="0"/>
              <a:t>Каллимах</a:t>
            </a:r>
            <a:r>
              <a:rPr lang="ru-RU" sz="3200" dirty="0" smtClean="0"/>
              <a:t> был учителем, писал стихи. Обратил на себя внимание царя Птолемея II, был приглашён ко двору и назначен на один из высоких постов в Александрийской библиотеке. </a:t>
            </a:r>
            <a:r>
              <a:rPr lang="ru-RU" sz="3200" dirty="0" err="1" smtClean="0"/>
              <a:t>Каллимах</a:t>
            </a:r>
            <a:r>
              <a:rPr lang="ru-RU" sz="3200" dirty="0" smtClean="0"/>
              <a:t> проработал в ней более 20 лет.  </a:t>
            </a:r>
          </a:p>
        </p:txBody>
      </p:sp>
      <p:pic>
        <p:nvPicPr>
          <p:cNvPr id="2938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114" y="1745745"/>
            <a:ext cx="3313113" cy="404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851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Клавдий Птолемей </a:t>
            </a:r>
            <a:r>
              <a:rPr lang="ru-RU" sz="2400" dirty="0"/>
              <a:t>(около </a:t>
            </a:r>
            <a:r>
              <a:rPr lang="ru-RU" sz="2400" dirty="0" smtClean="0"/>
              <a:t>87-165 н.э.)</a:t>
            </a:r>
            <a:endParaRPr lang="ru-RU" sz="2400" dirty="0"/>
          </a:p>
        </p:txBody>
      </p:sp>
      <p:sp>
        <p:nvSpPr>
          <p:cNvPr id="294915" name="Объект 3"/>
          <p:cNvSpPr>
            <a:spLocks noGrp="1"/>
          </p:cNvSpPr>
          <p:nvPr>
            <p:ph sz="half" idx="1"/>
          </p:nvPr>
        </p:nvSpPr>
        <p:spPr>
          <a:xfrm>
            <a:off x="1096992" y="1845734"/>
            <a:ext cx="5573483" cy="40233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 smtClean="0"/>
              <a:t>Древнегреческий астроном, математик, оптик, теоретик музыки и географ. В период с 127 по 151 год жил в Александрии, где в течение многих лет был библиотекарем Александрийской библиотеки. </a:t>
            </a:r>
          </a:p>
        </p:txBody>
      </p:sp>
      <p:pic>
        <p:nvPicPr>
          <p:cNvPr id="2949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556" y="1737361"/>
            <a:ext cx="3543300" cy="42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524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Заголовок 1"/>
          <p:cNvSpPr>
            <a:spLocks noGrp="1"/>
          </p:cNvSpPr>
          <p:nvPr>
            <p:ph type="title"/>
          </p:nvPr>
        </p:nvSpPr>
        <p:spPr>
          <a:xfrm>
            <a:off x="1096994" y="286605"/>
            <a:ext cx="10055781" cy="838140"/>
          </a:xfrm>
        </p:spPr>
        <p:txBody>
          <a:bodyPr/>
          <a:lstStyle/>
          <a:p>
            <a:pPr algn="ctr"/>
            <a:r>
              <a:rPr lang="ru-RU" b="1" dirty="0" smtClean="0"/>
              <a:t>Святой Кирилл (</a:t>
            </a:r>
            <a:r>
              <a:rPr lang="ru-RU" b="1" dirty="0" err="1" smtClean="0"/>
              <a:t>Солунский</a:t>
            </a:r>
            <a:r>
              <a:rPr lang="ru-RU" b="1" dirty="0" smtClean="0"/>
              <a:t>) </a:t>
            </a:r>
            <a:r>
              <a:rPr lang="ru-RU" sz="2400" dirty="0"/>
              <a:t>(827-869)</a:t>
            </a:r>
          </a:p>
        </p:txBody>
      </p:sp>
      <p:sp>
        <p:nvSpPr>
          <p:cNvPr id="295939" name="Объект 3"/>
          <p:cNvSpPr>
            <a:spLocks noGrp="1"/>
          </p:cNvSpPr>
          <p:nvPr>
            <p:ph sz="half" idx="1"/>
          </p:nvPr>
        </p:nvSpPr>
        <p:spPr>
          <a:xfrm>
            <a:off x="4510237" y="1844824"/>
            <a:ext cx="5905352" cy="42813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/>
              <a:t>Славянский просветитель, который вместе с братом своим </a:t>
            </a:r>
            <a:r>
              <a:rPr lang="ru-RU" sz="3200" dirty="0" err="1" smtClean="0"/>
              <a:t>Мефодием</a:t>
            </a:r>
            <a:r>
              <a:rPr lang="ru-RU" sz="3200" dirty="0" smtClean="0"/>
              <a:t> создал для западных славян азбуку. </a:t>
            </a:r>
          </a:p>
          <a:p>
            <a:pPr marL="0" indent="0">
              <a:buNone/>
            </a:pPr>
            <a:r>
              <a:rPr lang="ru-RU" sz="3200" dirty="0" smtClean="0"/>
              <a:t>Был назначен патриаршим </a:t>
            </a:r>
            <a:r>
              <a:rPr lang="ru-RU" sz="3200" dirty="0" err="1" smtClean="0"/>
              <a:t>хартофилаксом</a:t>
            </a:r>
            <a:r>
              <a:rPr lang="ru-RU" sz="3200" dirty="0" smtClean="0"/>
              <a:t> (хранителем церковных книг и документов) и библиотекарем школы св. Софии.</a:t>
            </a:r>
          </a:p>
        </p:txBody>
      </p:sp>
      <p:pic>
        <p:nvPicPr>
          <p:cNvPr id="2959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88" y="1124745"/>
            <a:ext cx="3286820" cy="5317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901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70076" y="214313"/>
            <a:ext cx="7596336" cy="2571750"/>
          </a:xfrm>
        </p:spPr>
        <p:txBody>
          <a:bodyPr rtlCol="0">
            <a:normAutofit fontScale="77500" lnSpcReduction="20000"/>
          </a:bodyPr>
          <a:lstStyle/>
          <a:p>
            <a:pPr>
              <a:buNone/>
              <a:defRPr/>
            </a:pPr>
            <a:r>
              <a:rPr lang="ru-RU" dirty="0" smtClean="0"/>
              <a:t>     </a:t>
            </a:r>
            <a:r>
              <a:rPr lang="ru-RU" sz="3400" dirty="0">
                <a:latin typeface="Georgia" pitchFamily="18" charset="0"/>
              </a:rPr>
              <a:t>Обратите внимание, что на картинах </a:t>
            </a:r>
            <a:r>
              <a:rPr lang="ru-RU" sz="3400" dirty="0" smtClean="0">
                <a:latin typeface="Georgia" pitchFamily="18" charset="0"/>
              </a:rPr>
              <a:t>отнюдь </a:t>
            </a:r>
            <a:r>
              <a:rPr lang="ru-RU" sz="3400" dirty="0">
                <a:latin typeface="Georgia" pitchFamily="18" charset="0"/>
              </a:rPr>
              <a:t>не библиотекарши, а изыскано </a:t>
            </a:r>
            <a:r>
              <a:rPr lang="ru-RU" sz="3400" dirty="0" smtClean="0">
                <a:latin typeface="Georgia" pitchFamily="18" charset="0"/>
              </a:rPr>
              <a:t>одетые </a:t>
            </a:r>
            <a:r>
              <a:rPr lang="ru-RU" sz="3400" dirty="0">
                <a:latin typeface="Georgia" pitchFamily="18" charset="0"/>
              </a:rPr>
              <a:t>мужчины библиотекари. </a:t>
            </a:r>
          </a:p>
          <a:p>
            <a:pPr>
              <a:buNone/>
              <a:defRPr/>
            </a:pPr>
            <a:r>
              <a:rPr lang="ru-RU" sz="3400" dirty="0">
                <a:latin typeface="Georgia" pitchFamily="18" charset="0"/>
              </a:rPr>
              <a:t>     Ведь эта профессия была весьма </a:t>
            </a:r>
            <a:r>
              <a:rPr lang="ru-RU" sz="3400" dirty="0" smtClean="0">
                <a:latin typeface="Georgia" pitchFamily="18" charset="0"/>
              </a:rPr>
              <a:t>почетной</a:t>
            </a:r>
            <a:r>
              <a:rPr lang="ru-RU" sz="3400" dirty="0">
                <a:latin typeface="Georgia" pitchFamily="18" charset="0"/>
              </a:rPr>
              <a:t>. Королевскими библиотекарями </a:t>
            </a:r>
            <a:r>
              <a:rPr lang="ru-RU" sz="3400" dirty="0" smtClean="0">
                <a:latin typeface="Georgia" pitchFamily="18" charset="0"/>
              </a:rPr>
              <a:t>назначали </a:t>
            </a:r>
            <a:r>
              <a:rPr lang="ru-RU" sz="3400" dirty="0">
                <a:latin typeface="Georgia" pitchFamily="18" charset="0"/>
              </a:rPr>
              <a:t>известных поэтов и писателей.</a:t>
            </a:r>
          </a:p>
          <a:p>
            <a:pPr>
              <a:buNone/>
              <a:defRPr/>
            </a:pPr>
            <a:r>
              <a:rPr lang="ru-RU" sz="3400" dirty="0">
                <a:latin typeface="Georgia" pitchFamily="18" charset="0"/>
              </a:rPr>
              <a:t>     Это была почётная должность!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85" y="16148"/>
            <a:ext cx="2743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763" y="3212976"/>
            <a:ext cx="2714625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308" y="2592388"/>
            <a:ext cx="6429375" cy="426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07392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Ефросиния Полоцкая </a:t>
            </a:r>
            <a:r>
              <a:rPr lang="ru-RU" sz="2400" dirty="0"/>
              <a:t>(1102-1173)</a:t>
            </a:r>
          </a:p>
        </p:txBody>
      </p:sp>
      <p:sp>
        <p:nvSpPr>
          <p:cNvPr id="296963" name="Объект 3"/>
          <p:cNvSpPr>
            <a:spLocks noGrp="1"/>
          </p:cNvSpPr>
          <p:nvPr>
            <p:ph sz="half" idx="1"/>
          </p:nvPr>
        </p:nvSpPr>
        <p:spPr>
          <a:xfrm>
            <a:off x="1096992" y="1845734"/>
            <a:ext cx="5573483" cy="40233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 smtClean="0"/>
              <a:t>Создательница первых школьных библиотек на Руси. Замечательная просветительница, Евфросиния сама переписывала книги, составляла летописи, переводила с греческого и латинского языков, писала стихи.</a:t>
            </a:r>
          </a:p>
        </p:txBody>
      </p:sp>
      <p:pic>
        <p:nvPicPr>
          <p:cNvPr id="2969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588" y="1737609"/>
            <a:ext cx="3300412" cy="433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059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1345039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The bookstacks present on most slides  make this a good choice for students, teachers, reading enthusiasts, and others in education. This presentation template contains multiple slide layouts in widescreen format (16x9) and includes a sample table and chart that you can easily  modify.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2011-11-26T00:00:00+00:00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TP102787939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694216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LocMarketGroupTiers2 xmlns="4873beb7-5857-4685-be1f-d57550cc96c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301D382-32B0-43EE-932C-28906AF37617}">
  <ds:schemaRefs>
    <ds:schemaRef ds:uri="http://schemas.microsoft.com/office/2006/metadata/properties"/>
    <ds:schemaRef ds:uri="http://schemas.microsoft.com/office/infopath/2007/PartnerControls"/>
    <ds:schemaRef ds:uri="4873beb7-5857-4685-be1f-d57550cc96cc"/>
  </ds:schemaRefs>
</ds:datastoreItem>
</file>

<file path=customXml/itemProps2.xml><?xml version="1.0" encoding="utf-8"?>
<ds:datastoreItem xmlns:ds="http://schemas.openxmlformats.org/officeDocument/2006/customXml" ds:itemID="{E1B558C7-619B-49BE-9097-7FCBDADD4E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BB5C329-08A6-4E5E-AEF1-A97828C874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1085</Words>
  <Application>Microsoft Office PowerPoint</Application>
  <PresentationFormat>Произвольный</PresentationFormat>
  <Paragraphs>74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4" baseType="lpstr">
      <vt:lpstr>Adobe Devanagari</vt:lpstr>
      <vt:lpstr>Arial</vt:lpstr>
      <vt:lpstr>Bookman Old Style</vt:lpstr>
      <vt:lpstr>Calibri</vt:lpstr>
      <vt:lpstr>Calibri Light</vt:lpstr>
      <vt:lpstr>Century Gothic</vt:lpstr>
      <vt:lpstr>Georgia</vt:lpstr>
      <vt:lpstr>Mongolian Baiti</vt:lpstr>
      <vt:lpstr>Times New Roman</vt:lpstr>
      <vt:lpstr>Ретро</vt:lpstr>
      <vt:lpstr>Презентация PowerPoint</vt:lpstr>
      <vt:lpstr>Презентация PowerPoint</vt:lpstr>
      <vt:lpstr>Может, именно поэтому они ее и выбрали?</vt:lpstr>
      <vt:lpstr>Александр Македонский (356–323 гг. до н.э.)</vt:lpstr>
      <vt:lpstr>Каллимах (около 310-240 гг. до н.э.)</vt:lpstr>
      <vt:lpstr>Клавдий Птолемей (около 87-165 н.э.)</vt:lpstr>
      <vt:lpstr>Святой Кирилл (Солунский) (827-869)</vt:lpstr>
      <vt:lpstr>Презентация PowerPoint</vt:lpstr>
      <vt:lpstr>Ефросиния Полоцкая (1102-1173)</vt:lpstr>
      <vt:lpstr>Ефросиния Полоцкая (1102-1173)</vt:lpstr>
      <vt:lpstr>Султан Мухаммед ибн Шахрух ибн Тимур Улугбек Гураган (1394-1449)</vt:lpstr>
      <vt:lpstr>Эразм Роттердамский (1466–1536 гг.)</vt:lpstr>
      <vt:lpstr>Готфрид Вильгельм Лейбниц (1646-1716)</vt:lpstr>
      <vt:lpstr>Томас Джефферсон (1743–1826 гг.) </vt:lpstr>
      <vt:lpstr>Томас Джефферсон (1743–1826 гг.) </vt:lpstr>
      <vt:lpstr>Иоганн Вольфганг фон Гёте (1749–1832 гг.)</vt:lpstr>
      <vt:lpstr>Иван Андреевич Крылов (1769–1844 гг.)</vt:lpstr>
      <vt:lpstr>Николай Иванович Лобачевский (1792–1856 гг.)</vt:lpstr>
      <vt:lpstr>Адам Мицкевич (1798–1855 гг.)</vt:lpstr>
      <vt:lpstr>Янка Купала (1882–1942 гг.) </vt:lpstr>
      <vt:lpstr>Хорхе Луис Борхес (1899–1986 гг.)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2022-10-27T05:43:57Z</dcterms:created>
  <dcterms:modified xsi:type="dcterms:W3CDTF">2022-10-28T05:09:44Z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