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0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ADE4C-750D-4AE5-8105-10857E195D15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00C0C-E8C4-4B8D-A507-995F9AD77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78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00C0C-E8C4-4B8D-A507-995F9AD7717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541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00C0C-E8C4-4B8D-A507-995F9AD7717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54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620929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934991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287090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873281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47822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94614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890957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57143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914336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96463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717045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37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 spd="slow">
    <p:diamond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nfo@prosv-spb.r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2299809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тоги сотрудничества </a:t>
            </a:r>
          </a:p>
          <a:p>
            <a:pPr algn="ctr"/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ОУ Санкт-Петербурга в 2022 г</a:t>
            </a:r>
            <a:r>
              <a:rPr lang="ru-RU" sz="2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5756" y="3397951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работы на 2023г.</a:t>
            </a:r>
            <a:endParaRPr lang="ru-RU" sz="24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1" y="4916151"/>
            <a:ext cx="4568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Горбачевская Людмила Вячеславовна,</a:t>
            </a:r>
          </a:p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коммерческий директор </a:t>
            </a:r>
          </a:p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представительства компании «Абрис»</a:t>
            </a:r>
          </a:p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Санкт-Петербурге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4" t="27838" r="25613" b="32762"/>
          <a:stretch/>
        </p:blipFill>
        <p:spPr>
          <a:xfrm>
            <a:off x="251520" y="279452"/>
            <a:ext cx="1512168" cy="1152129"/>
          </a:xfrm>
          <a:prstGeom prst="rect">
            <a:avLst/>
          </a:prstGeom>
        </p:spPr>
      </p:pic>
      <p:pic>
        <p:nvPicPr>
          <p:cNvPr id="10" name="Рисунок 9" descr="Описание: Abris_blankparts-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35" y="1"/>
            <a:ext cx="723265" cy="5013176"/>
          </a:xfrm>
          <a:prstGeom prst="rect">
            <a:avLst/>
          </a:prstGeom>
          <a:noFill/>
        </p:spPr>
      </p:pic>
      <p:pic>
        <p:nvPicPr>
          <p:cNvPr id="11" name="Рисунок 10" descr="Abris_blankparts-0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80"/>
            <a:ext cx="7562215" cy="7415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331640" y="3212976"/>
            <a:ext cx="6840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75756" y="548680"/>
            <a:ext cx="5724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Книготорговая компания «Абрис»</a:t>
            </a:r>
            <a:endParaRPr lang="ru-RU" sz="24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2723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183" y="2306534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Ценовая политика 2023 г.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0513" y="2306534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Ценовая политика 2022 г.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26060" y="215264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3789040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Ждем Ваших заказов!</a:t>
            </a:r>
            <a:endParaRPr lang="ru-RU" sz="32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Описание: Abris_blankparts-0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35" y="1"/>
            <a:ext cx="723265" cy="5013176"/>
          </a:xfrm>
          <a:prstGeom prst="rect">
            <a:avLst/>
          </a:prstGeom>
          <a:noFill/>
        </p:spPr>
      </p:pic>
      <p:pic>
        <p:nvPicPr>
          <p:cNvPr id="9" name="Рисунок 8" descr="Abris_blankparts-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80"/>
            <a:ext cx="7562215" cy="7415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43608" y="548680"/>
            <a:ext cx="6768752" cy="3368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71599" y="3212976"/>
            <a:ext cx="74491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58" y="251735"/>
            <a:ext cx="1979786" cy="1509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055353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5616" y="1556792"/>
            <a:ext cx="7272338" cy="15113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43099" y="3413125"/>
            <a:ext cx="6799262" cy="18880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для связи:</a:t>
            </a:r>
          </a:p>
          <a:p>
            <a:pPr marL="0" indent="0" algn="ctr">
              <a:buNone/>
            </a:pPr>
            <a:r>
              <a:rPr lang="en-US" sz="24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info@prosv-spb.ru</a:t>
            </a:r>
            <a:endParaRPr lang="en-US" sz="240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(812) 612-11-03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(812) 327-04-50 (51)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Рисунок 3" descr="Описание: Abris_blankparts-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35" y="1"/>
            <a:ext cx="723265" cy="5013176"/>
          </a:xfrm>
          <a:prstGeom prst="rect">
            <a:avLst/>
          </a:prstGeom>
          <a:noFill/>
        </p:spPr>
      </p:pic>
      <p:pic>
        <p:nvPicPr>
          <p:cNvPr id="5" name="Рисунок 4" descr="Abris_blankparts-0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80"/>
            <a:ext cx="7562215" cy="7415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15616" y="2996952"/>
            <a:ext cx="70567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58" y="251735"/>
            <a:ext cx="1979786" cy="1509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077421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32465" y="104537"/>
            <a:ext cx="8377672" cy="1116012"/>
          </a:xfrm>
        </p:spPr>
        <p:txBody>
          <a:bodyPr>
            <a:noAutofit/>
          </a:bodyPr>
          <a:lstStyle/>
          <a:p>
            <a:pPr algn="ctr"/>
            <a:r>
              <a:rPr lang="ru-RU" sz="19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заявленные компанией «Абрис»* в декабре 2021 г., </a:t>
            </a:r>
            <a:br>
              <a:rPr lang="ru-RU" sz="19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подготовительных мероприятий по обеспечению образовательных организаций Санкт-Петербурга учебной литературой в 2022 г.:</a:t>
            </a:r>
            <a:endParaRPr lang="ru-RU" sz="19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7370" y="3995080"/>
            <a:ext cx="26301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всю продукцию </a:t>
            </a:r>
          </a:p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цена «Абрис»</a:t>
            </a:r>
          </a:p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цена Издательства</a:t>
            </a:r>
            <a:endParaRPr lang="ru-RU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796" y="593181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Аналогичные условия были заявлены компанией «Виктория +»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9627" y="1220549"/>
            <a:ext cx="6962588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Издательские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продукцию </a:t>
            </a:r>
            <a:r>
              <a:rPr lang="ru-RU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издательств,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algn="just">
              <a:buClr>
                <a:srgbClr val="00B050"/>
              </a:buClr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входящих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Федеральный перечень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учебников;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9627" y="2100107"/>
            <a:ext cx="646970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ценовая политика, независимо от формы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закупки:</a:t>
            </a:r>
          </a:p>
          <a:p>
            <a:pPr marL="792900" lvl="1" indent="-3429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аукцион;</a:t>
            </a:r>
          </a:p>
          <a:p>
            <a:pPr marL="792900" lvl="1" indent="-3429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(п. 4, п. 5 ст. 93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44-ФЗ);</a:t>
            </a:r>
          </a:p>
          <a:p>
            <a:pPr marL="792900" lvl="1" indent="-3429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в «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магазине».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2578" y="3316873"/>
            <a:ext cx="612068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Единая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ценовая политика, независимо от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типа     продукции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92900" indent="-3429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учебник;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2900" indent="-3429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тетрадь;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2900" indent="-3429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пособие;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2900" indent="-3429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литература;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2900" indent="-3429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прочее.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4219278" y="4077072"/>
            <a:ext cx="1008112" cy="1550680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32337" y="4573694"/>
            <a:ext cx="2160240" cy="1098992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868144" y="4334853"/>
            <a:ext cx="0" cy="1687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242850" y="4334853"/>
            <a:ext cx="0" cy="1687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736" y="2711863"/>
            <a:ext cx="1101364" cy="130025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2871" y="1369511"/>
            <a:ext cx="1500236" cy="1423094"/>
          </a:xfrm>
          <a:prstGeom prst="rect">
            <a:avLst/>
          </a:prstGeom>
        </p:spPr>
      </p:pic>
      <p:pic>
        <p:nvPicPr>
          <p:cNvPr id="15" name="Рисунок 14" descr="Описание: Abris_blankparts-0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35" y="44624"/>
            <a:ext cx="723265" cy="5013176"/>
          </a:xfrm>
          <a:prstGeom prst="rect">
            <a:avLst/>
          </a:prstGeom>
          <a:noFill/>
        </p:spPr>
      </p:pic>
      <p:pic>
        <p:nvPicPr>
          <p:cNvPr id="19" name="Рисунок 18" descr="Abris_blankparts-0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80"/>
            <a:ext cx="7562215" cy="741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7092690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08283"/>
            <a:ext cx="7824124" cy="569912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Возможности, открывшиеся ОУ города </a:t>
            </a:r>
            <a:b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озвученной коммерческой политики:</a:t>
            </a:r>
            <a:endParaRPr lang="ru-RU" sz="220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057275"/>
            <a:ext cx="6911975" cy="72072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Альтернатива закупке в издательствах без потери в цене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6854" y="1855154"/>
            <a:ext cx="6372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Сохранение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проведения конкурсных процедур (во многих районах «лимиты» на проведение закупок у единственного поставщика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4996944"/>
            <a:ext cx="71755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школой заказа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00B050"/>
              </a:buClr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договора в любое время,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00B050"/>
              </a:buClr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удобное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конкретного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0500" y="3235337"/>
            <a:ext cx="6257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всего перечня потребностей, имеющегося у школы, в одном заказе, не прибегая к дроблению заявок и заключению договоров с несколькими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096" y="729950"/>
            <a:ext cx="1151455" cy="101068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63129"/>
            <a:ext cx="1466332" cy="1274655"/>
          </a:xfrm>
          <a:prstGeom prst="rect">
            <a:avLst/>
          </a:prstGeom>
        </p:spPr>
      </p:pic>
      <p:pic>
        <p:nvPicPr>
          <p:cNvPr id="1026" name="Picture 2" descr="Какую опасность скрывает многозадачность. И как упорядочить дела чтобы  успевать больше. | Бизнес Пульт | Дзен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863" y="3180797"/>
            <a:ext cx="1584176" cy="137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 flipH="1" flipV="1">
            <a:off x="6527980" y="3045575"/>
            <a:ext cx="1763688" cy="160879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13668" r="17778" b="10873"/>
          <a:stretch/>
        </p:blipFill>
        <p:spPr>
          <a:xfrm>
            <a:off x="536506" y="4836485"/>
            <a:ext cx="1587221" cy="1455343"/>
          </a:xfrm>
          <a:prstGeom prst="rect">
            <a:avLst/>
          </a:prstGeom>
        </p:spPr>
      </p:pic>
      <p:pic>
        <p:nvPicPr>
          <p:cNvPr id="13" name="Рисунок 12" descr="Описание: Abris_blankparts-0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35" y="1"/>
            <a:ext cx="723265" cy="5013176"/>
          </a:xfrm>
          <a:prstGeom prst="rect">
            <a:avLst/>
          </a:prstGeom>
          <a:noFill/>
        </p:spPr>
      </p:pic>
      <p:pic>
        <p:nvPicPr>
          <p:cNvPr id="14" name="Рисунок 13" descr="Abris_blankparts-0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80"/>
            <a:ext cx="7562215" cy="741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4294368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4743" y="188640"/>
            <a:ext cx="7869238" cy="114300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Число школ Санкт-Петербурга, </a:t>
            </a:r>
            <a:b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закупивших учебную литературу* в компании «Абрис»</a:t>
            </a:r>
            <a:endParaRPr lang="ru-RU" sz="220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44008" y="2088886"/>
            <a:ext cx="3928462" cy="707886"/>
          </a:xfrm>
        </p:spPr>
        <p:txBody>
          <a:bodyPr>
            <a:noAutofit/>
          </a:bodyPr>
          <a:lstStyle/>
          <a:p>
            <a:pPr marL="0" indent="0" algn="ctr">
              <a:buClrTx/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г. – 394 ОУ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743" y="5773906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Вся продукция: учебники, рабочие тетради, пособия и т.п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2714" y="2088885"/>
            <a:ext cx="395924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–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371 ОУ</a:t>
            </a:r>
          </a:p>
          <a:p>
            <a:pPr algn="ctr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195736" y="1124744"/>
            <a:ext cx="576064" cy="95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903913" y="1124744"/>
            <a:ext cx="612303" cy="932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Куб 11"/>
          <p:cNvSpPr/>
          <p:nvPr/>
        </p:nvSpPr>
        <p:spPr>
          <a:xfrm>
            <a:off x="3419872" y="3539860"/>
            <a:ext cx="505251" cy="1512168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4888181" y="2708920"/>
            <a:ext cx="505251" cy="2349693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276453" y="5052547"/>
            <a:ext cx="100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804925" y="5052547"/>
            <a:ext cx="830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6359" flipH="1">
            <a:off x="3916218" y="2880134"/>
            <a:ext cx="1190045" cy="1182334"/>
          </a:xfrm>
          <a:prstGeom prst="rect">
            <a:avLst/>
          </a:prstGeom>
        </p:spPr>
      </p:pic>
      <p:pic>
        <p:nvPicPr>
          <p:cNvPr id="16" name="Рисунок 15" descr="Описание: Abris_blankparts-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35" y="1"/>
            <a:ext cx="723265" cy="5013176"/>
          </a:xfrm>
          <a:prstGeom prst="rect">
            <a:avLst/>
          </a:prstGeom>
          <a:noFill/>
        </p:spPr>
      </p:pic>
      <p:pic>
        <p:nvPicPr>
          <p:cNvPr id="18" name="Рисунок 17" descr="Abris_blankparts-0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80"/>
            <a:ext cx="7562215" cy="741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0277084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бланка для сбора потребностей ОУ в расходах по целевой статье «расходы на обеспечение книгами и учебными изданиями»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01772" y="410779"/>
            <a:ext cx="334263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 рамках процедур мониторинга, проводимых Комитетом по образованию и Центром архивных документов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03948" y="700938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3284984"/>
            <a:ext cx="343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бланка для сбора потребностей ОУ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1772" y="3148870"/>
            <a:ext cx="3492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Обязательство ОУ выкупить учебники исключительно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издательствах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5556" y="330940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</a:p>
        </p:txBody>
      </p:sp>
      <p:pic>
        <p:nvPicPr>
          <p:cNvPr id="12" name="Рисунок 11" descr="Описание: Abris_blankparts-0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35" y="1"/>
            <a:ext cx="723265" cy="5013176"/>
          </a:xfrm>
          <a:prstGeom prst="rect">
            <a:avLst/>
          </a:prstGeom>
          <a:noFill/>
        </p:spPr>
      </p:pic>
      <p:pic>
        <p:nvPicPr>
          <p:cNvPr id="13" name="Рисунок 12" descr="Abris_blankparts-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80"/>
            <a:ext cx="7562215" cy="74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Взаимодействие семьи и ДОУ по формированию у детей интереса к чтению» |  Консультация на тему: | Образовательная социальная сет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858104"/>
            <a:ext cx="4695757" cy="254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748348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1"/>
            <a:ext cx="8420735" cy="1303337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которые озвучивает Комитет по образованию </a:t>
            </a:r>
            <a:b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расходования средств по целевой статье:</a:t>
            </a:r>
            <a:endParaRPr lang="ru-RU" sz="220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5105517"/>
            <a:ext cx="664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поставщика – право школы (района)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35520" y="207411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 должен входить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перечень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03441" y="2068884"/>
            <a:ext cx="29494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 должен соответствовать ФГОС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098954" y="1050155"/>
            <a:ext cx="1098338" cy="1127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413035" y="1050155"/>
            <a:ext cx="933522" cy="1023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75" y="2791276"/>
            <a:ext cx="2268417" cy="184195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310" y="2970449"/>
            <a:ext cx="2465217" cy="1652585"/>
          </a:xfrm>
          <a:prstGeom prst="rect">
            <a:avLst/>
          </a:prstGeom>
        </p:spPr>
      </p:pic>
      <p:pic>
        <p:nvPicPr>
          <p:cNvPr id="11" name="Рисунок 10" descr="Описание: Abris_blankparts-0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35" y="1"/>
            <a:ext cx="723265" cy="5013176"/>
          </a:xfrm>
          <a:prstGeom prst="rect">
            <a:avLst/>
          </a:prstGeom>
          <a:noFill/>
        </p:spPr>
      </p:pic>
      <p:pic>
        <p:nvPicPr>
          <p:cNvPr id="12" name="Рисунок 11" descr="Abris_blankparts-0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80"/>
            <a:ext cx="7562215" cy="741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8355435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1212" y="116632"/>
            <a:ext cx="8420735" cy="1225183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компании «Абрис» </a:t>
            </a:r>
            <a:b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«целевым» средствам с ОУ в 2022 г. </a:t>
            </a:r>
            <a:b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примере Фрунзенского района:</a:t>
            </a:r>
            <a:endParaRPr lang="ru-RU" sz="220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81212" y="1844824"/>
            <a:ext cx="7848600" cy="194468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школы заполнили бланк, необходимый для отправки             в Центр архивных документов</a:t>
            </a:r>
          </a:p>
        </p:txBody>
      </p:sp>
      <p:pic>
        <p:nvPicPr>
          <p:cNvPr id="6146" name="Picture 2" descr="Этапы создания презентации: введение, структура, заключ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709" y="2390632"/>
            <a:ext cx="3514646" cy="227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18243" y="3530508"/>
            <a:ext cx="45484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состоялись электронные аукционы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4657" y="268302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отправили эти же свои потребности в «Абрис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8243" y="4869160"/>
            <a:ext cx="78018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школы укомплектованы литературой к началу учебного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Описание: Abris_blankparts-0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35" y="1"/>
            <a:ext cx="723265" cy="5013176"/>
          </a:xfrm>
          <a:prstGeom prst="rect">
            <a:avLst/>
          </a:prstGeom>
          <a:noFill/>
        </p:spPr>
      </p:pic>
      <p:pic>
        <p:nvPicPr>
          <p:cNvPr id="11" name="Рисунок 10" descr="Abris_blankparts-0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80"/>
            <a:ext cx="7562215" cy="74152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208725" y="4365104"/>
            <a:ext cx="45484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осуществлена развозка товара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6392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80832" y="108341"/>
            <a:ext cx="8229600" cy="633413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«малым» издательствам</a:t>
            </a:r>
            <a:endParaRPr lang="ru-RU" sz="220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54352636"/>
              </p:ext>
            </p:extLst>
          </p:nvPr>
        </p:nvGraphicFramePr>
        <p:xfrm>
          <a:off x="466041" y="1526194"/>
          <a:ext cx="7842089" cy="3775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8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58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823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525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Издательство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Наценка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«прайсу» издательства в бланке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Наценка к «прайсу» издательства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«Абрис»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7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Академия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10-25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41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Академкнига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31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Вита-пресс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-30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7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Владос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13-15 %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31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Мнемозина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31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СМИО Пресс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833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Современные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образовательные технологии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Титул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9-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2001" y="748985"/>
            <a:ext cx="7920880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наценки в бланке,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разосланном Комитетом для мониторинга потребностей ОУ на 2023 г.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766" y="5301208"/>
            <a:ext cx="8123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2022г.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кономия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«малых» издательствах при покупке в «Абрис» в крупных районах достигала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1-1,5 млн руб.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(совокупно по всем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школам).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Описание: Abris_blankparts-0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35" y="1"/>
            <a:ext cx="723265" cy="5013176"/>
          </a:xfrm>
          <a:prstGeom prst="rect">
            <a:avLst/>
          </a:prstGeom>
          <a:noFill/>
        </p:spPr>
      </p:pic>
      <p:pic>
        <p:nvPicPr>
          <p:cNvPr id="8" name="Рисунок 7" descr="Abris_blankparts-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80"/>
            <a:ext cx="7562215" cy="741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3914354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1212" y="116632"/>
            <a:ext cx="8420735" cy="1225183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Книготорговая компания «Абрис» сегодня:</a:t>
            </a:r>
            <a:endParaRPr lang="ru-RU" sz="220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81212" y="1844824"/>
            <a:ext cx="7848600" cy="194468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крупнейший федеральный клиент всех ведущих учебных издательств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8243" y="3530508"/>
            <a:ext cx="77381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многолетний надежный и стабильный партнер нескольких сотен образовательных учреждений </a:t>
            </a:r>
          </a:p>
          <a:p>
            <a:pPr algn="just">
              <a:buClr>
                <a:srgbClr val="00B050"/>
              </a:buClr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компания, имеющая в своем штате специалистов с огромным профессиональным опытом, которые обеспечивают заказчикам сервис высокого уровня и индивидуальный подход в решении любых вопросов</a:t>
            </a:r>
          </a:p>
          <a:p>
            <a:pPr algn="just">
              <a:buClr>
                <a:srgbClr val="00B050"/>
              </a:buClr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8242" y="2683020"/>
            <a:ext cx="78821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оператор, обладающий мощными складскими и логистическими ресурсами, позволяющими осуществлять максимально оперативную сборку и доставку продукции</a:t>
            </a:r>
          </a:p>
        </p:txBody>
      </p:sp>
      <p:pic>
        <p:nvPicPr>
          <p:cNvPr id="9" name="Рисунок 8" descr="Описание: Abris_blankparts-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35" y="1"/>
            <a:ext cx="723265" cy="5013176"/>
          </a:xfrm>
          <a:prstGeom prst="rect">
            <a:avLst/>
          </a:prstGeom>
          <a:noFill/>
        </p:spPr>
      </p:pic>
      <p:pic>
        <p:nvPicPr>
          <p:cNvPr id="11" name="Рисунок 10" descr="Abris_blankparts-0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80"/>
            <a:ext cx="7562215" cy="741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244361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594</Words>
  <Application>Microsoft Office PowerPoint</Application>
  <PresentationFormat>Экран (4:3)</PresentationFormat>
  <Paragraphs>114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Условия, заявленные компанией «Абрис»* в декабре 2021 г.,  в рамках подготовительных мероприятий по обеспечению образовательных организаций Санкт-Петербурга учебной литературой в 2022 г.:</vt:lpstr>
      <vt:lpstr>Возможности, открывшиеся ОУ города  в результате озвученной коммерческой политики:</vt:lpstr>
      <vt:lpstr>Число школ Санкт-Петербурга,  закупивших учебную литературу* в компании «Абрис»</vt:lpstr>
      <vt:lpstr>Презентация PowerPoint</vt:lpstr>
      <vt:lpstr>Требования, которые озвучивает Комитет по образованию  в рамках расходования средств по целевой статье:</vt:lpstr>
      <vt:lpstr>Взаимодействие компании «Абрис»  по «целевым» средствам с ОУ в 2022 г.  на примере Фрунзенского района:</vt:lpstr>
      <vt:lpstr>Информация по «малым» издательствам</vt:lpstr>
      <vt:lpstr> Книготорговая компания «Абрис» сегодня:</vt:lpstr>
      <vt:lpstr>Презентация PowerPoint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Гаврилова Юля Дмитриевна</dc:creator>
  <cp:lastModifiedBy>shkarinova</cp:lastModifiedBy>
  <cp:revision>132</cp:revision>
  <dcterms:created xsi:type="dcterms:W3CDTF">2022-09-22T12:30:07Z</dcterms:created>
  <dcterms:modified xsi:type="dcterms:W3CDTF">2023-01-09T13:51:29Z</dcterms:modified>
</cp:coreProperties>
</file>