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8" r:id="rId5"/>
    <p:sldId id="259" r:id="rId6"/>
    <p:sldId id="260" r:id="rId7"/>
    <p:sldId id="262" r:id="rId8"/>
    <p:sldId id="263" r:id="rId9"/>
    <p:sldId id="264" r:id="rId10"/>
    <p:sldId id="275" r:id="rId11"/>
    <p:sldId id="266" r:id="rId12"/>
    <p:sldId id="267" r:id="rId13"/>
    <p:sldId id="269" r:id="rId14"/>
    <p:sldId id="276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49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85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52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61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32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03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52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20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90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23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48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56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4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 l="-3000" t="-3000" r="-70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6A471-89A0-4E06-8CDF-6AA54EC692CC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2AD3A-71C1-49CF-AAC4-C95EBAE8B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91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7704" y="404664"/>
            <a:ext cx="50584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Основная теорема</a:t>
            </a:r>
          </a:p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 арифметики</a:t>
            </a:r>
          </a:p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 и её применение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3140968"/>
            <a:ext cx="57269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Открытый урок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 в рамках городской научно-практической конференции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 «Математическое образование: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 развитие талантов и способностей»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912" y="5517232"/>
            <a:ext cx="5820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Учитель: Шведова Ольга Николаевна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5831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547664" y="1277144"/>
            <a:ext cx="6120680" cy="1719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algn="just">
              <a:buFont typeface="Arial" panose="020B0604020202020204" pitchFamily="34" charset="0"/>
              <a:buNone/>
            </a:pPr>
            <a:r>
              <a:rPr lang="ru-RU" sz="2000" dirty="0" smtClean="0"/>
              <a:t>а) Существует ли натуральное число </a:t>
            </a:r>
            <a:r>
              <a:rPr lang="en-US" sz="2000" i="1" dirty="0" smtClean="0"/>
              <a:t>n</a:t>
            </a:r>
            <a:r>
              <a:rPr lang="ru-RU" sz="2000" dirty="0" smtClean="0"/>
              <a:t>, делящееся нацело на 12 и при этом имеющее ровно 12 различных натуральных делителей (в число делителей числа </a:t>
            </a:r>
            <a:r>
              <a:rPr lang="en-US" sz="2000" i="1" dirty="0" smtClean="0"/>
              <a:t>n </a:t>
            </a:r>
            <a:r>
              <a:rPr lang="ru-RU" sz="2000" dirty="0" smtClean="0"/>
              <a:t>включается единица и само число </a:t>
            </a:r>
            <a:r>
              <a:rPr lang="en-US" sz="2000" i="1" dirty="0" smtClean="0"/>
              <a:t>n</a:t>
            </a:r>
            <a:r>
              <a:rPr lang="ru-RU" sz="2000" dirty="0" smtClean="0"/>
              <a:t>)?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75656" y="3284984"/>
            <a:ext cx="6192688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algn="just">
              <a:buFont typeface="Arial" panose="020B0604020202020204" pitchFamily="34" charset="0"/>
              <a:buNone/>
            </a:pPr>
            <a:r>
              <a:rPr lang="ru-RU" sz="2000" dirty="0" smtClean="0">
                <a:solidFill>
                  <a:srgbClr val="C0C0C0"/>
                </a:solidFill>
              </a:rPr>
              <a:t>б) Найдите все натуральные числа, делящиеся нацело на 14 и имеющие ровно 14 различных натуральных делителей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403648" y="4653136"/>
            <a:ext cx="6264696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algn="just">
              <a:buFont typeface="Arial" panose="020B0604020202020204" pitchFamily="34" charset="0"/>
              <a:buNone/>
            </a:pPr>
            <a:r>
              <a:rPr lang="ru-RU" sz="2000" dirty="0" smtClean="0">
                <a:solidFill>
                  <a:srgbClr val="C0C0C0"/>
                </a:solidFill>
              </a:rPr>
              <a:t>в) Существует ли натуральное число, делящееся нацело на 2014 и имеющее ровно 2014 различных делителей?</a:t>
            </a:r>
          </a:p>
          <a:p>
            <a:pPr algn="just"/>
            <a:endParaRPr lang="ru-RU" sz="2000" dirty="0">
              <a:solidFill>
                <a:srgbClr val="C0C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126876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19.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25624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196752"/>
                <a:ext cx="6552728" cy="3773015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/>
                        </a:rPr>
                        <m:t> </m:t>
                      </m:r>
                      <m:r>
                        <a:rPr lang="ru-RU" sz="2800" i="1" smtClean="0">
                          <a:latin typeface="Cambria Math"/>
                        </a:rPr>
                        <m:t>𝑛</m:t>
                      </m:r>
                      <m:r>
                        <a:rPr lang="ru-RU" sz="280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8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sz="28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ru-RU" sz="2800" i="1">
                          <a:latin typeface="Cambria Math"/>
                        </a:rPr>
                        <m:t>∙</m:t>
                      </m:r>
                      <m:sSubSup>
                        <m:sSubSup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8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sz="2800" i="1">
                              <a:latin typeface="Cambria Math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ru-RU" sz="2800" i="1">
                          <a:latin typeface="Cambria Math"/>
                        </a:rPr>
                        <m:t>∙</m:t>
                      </m:r>
                      <m:r>
                        <a:rPr lang="ru-RU" sz="2800" b="0" i="1" smtClean="0">
                          <a:latin typeface="Cambria Math"/>
                        </a:rPr>
                        <m:t>…</m:t>
                      </m:r>
                      <m:r>
                        <a:rPr lang="ru-RU" sz="2800" i="1">
                          <a:latin typeface="Cambria Math"/>
                        </a:rPr>
                        <m:t>∙</m:t>
                      </m:r>
                      <m:sSubSup>
                        <m:sSubSup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sz="2800" i="1">
                              <a:latin typeface="Cambria Math"/>
                            </a:rPr>
                            <m:t>к</m:t>
                          </m:r>
                        </m:sub>
                        <m:sup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/>
                                </a:rPr>
                                <m:t>к</m:t>
                              </m:r>
                            </m:sub>
                          </m:sSub>
                        </m:sup>
                      </m:sSubSup>
                      <m:r>
                        <a:rPr lang="en-US" sz="2800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sz="2800" i="1" dirty="0" smtClean="0"/>
              </a:p>
              <a:p>
                <a:pPr marL="0" indent="0" algn="just">
                  <a:buNone/>
                </a:pPr>
                <a:endParaRPr lang="en-US" sz="2800" i="1" dirty="0" smtClean="0"/>
              </a:p>
              <a:p>
                <a:pPr marL="0" indent="0" algn="just">
                  <a:buNone/>
                </a:pPr>
                <a:r>
                  <a:rPr lang="ru-RU" sz="2800" dirty="0" smtClean="0"/>
                  <a:t> 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sz="2800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sz="2800" i="1">
                        <a:latin typeface="Cambria Math"/>
                      </a:rPr>
                      <m:t>, …, </m:t>
                    </m:r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к</m:t>
                        </m:r>
                      </m:sub>
                    </m:sSub>
                  </m:oMath>
                </a14:m>
                <a:r>
                  <a:rPr lang="ru-RU" sz="2800" dirty="0"/>
                  <a:t> – простые числа</a:t>
                </a:r>
                <a:r>
                  <a:rPr lang="ru-RU" sz="2800" dirty="0" smtClean="0"/>
                  <a:t>,</a:t>
                </a:r>
              </a:p>
              <a:p>
                <a:pPr marL="0" indent="0" algn="just">
                  <a:buNone/>
                </a:pPr>
                <a:endParaRPr lang="ru-RU" sz="2800" dirty="0"/>
              </a:p>
              <a:p>
                <a:pPr marL="0" indent="0" algn="just">
                  <a:buNone/>
                </a:pPr>
                <a:r>
                  <a:rPr lang="ru-RU" sz="2800" dirty="0" smtClean="0"/>
                  <a:t> </a:t>
                </a:r>
                <a:r>
                  <a:rPr lang="ru-RU" sz="2800" dirty="0"/>
                  <a:t>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sz="2800" i="1">
                        <a:latin typeface="Cambria Math"/>
                      </a:rPr>
                      <m:t>, ...,  </m:t>
                    </m:r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к</m:t>
                        </m:r>
                      </m:sub>
                    </m:sSub>
                  </m:oMath>
                </a14:m>
                <a:r>
                  <a:rPr lang="ru-RU" sz="2800" dirty="0"/>
                  <a:t> </a:t>
                </a:r>
                <a:r>
                  <a:rPr lang="ru-RU" sz="2800" dirty="0" smtClean="0"/>
                  <a:t>– натуральные числа</a:t>
                </a:r>
              </a:p>
              <a:p>
                <a:pPr marL="0" indent="0" algn="just">
                  <a:buNone/>
                </a:pPr>
                <a:endParaRPr lang="en-US" sz="2800" i="1" dirty="0" smtClean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ru-RU" sz="2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u-RU" sz="2800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800" i="1">
                          <a:latin typeface="Cambria Math"/>
                        </a:rPr>
                        <m:t>∙…∙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/>
                                </a:rPr>
                                <m:t>к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196752"/>
                <a:ext cx="6552728" cy="3773015"/>
              </a:xfrm>
              <a:blipFill rotWithShape="1">
                <a:blip r:embed="rId2"/>
                <a:stretch>
                  <a:fillRect l="-6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452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260648"/>
                <a:ext cx="6552728" cy="86409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𝑛</m:t>
                    </m:r>
                    <m:r>
                      <a:rPr lang="ru-RU" sz="2800" i="1">
                        <a:latin typeface="Cambria Math"/>
                      </a:rPr>
                      <m:t>⋮14</m:t>
                    </m:r>
                  </m:oMath>
                </a14:m>
                <a:r>
                  <a:rPr lang="ru-RU" sz="2800" dirty="0"/>
                  <a:t>, то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𝑛</m:t>
                    </m:r>
                    <m:r>
                      <a:rPr lang="ru-RU" sz="2800" i="1">
                        <a:latin typeface="Cambria Math"/>
                      </a:rPr>
                      <m:t>⋮2 и </m:t>
                    </m:r>
                    <m:r>
                      <a:rPr lang="en-US" sz="2800" i="1">
                        <a:latin typeface="Cambria Math"/>
                      </a:rPr>
                      <m:t>𝑛</m:t>
                    </m:r>
                    <m:r>
                      <a:rPr lang="ru-RU" sz="2800" i="1">
                        <a:latin typeface="Cambria Math"/>
                      </a:rPr>
                      <m:t>⋮7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260648"/>
                <a:ext cx="6552728" cy="864096"/>
              </a:xfrm>
              <a:blipFill rotWithShape="1">
                <a:blip r:embed="rId2"/>
                <a:stretch>
                  <a:fillRect t="-63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15616" y="908720"/>
                <a:ext cx="6480720" cy="4468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just">
                  <a:buAutoNum type="arabicParenR"/>
                </a:pPr>
                <a:r>
                  <a:rPr lang="ru-RU" sz="2800" dirty="0" smtClean="0"/>
                  <a:t>либо </a:t>
                </a:r>
                <a14:m>
                  <m:oMath xmlns:m="http://schemas.openxmlformats.org/officeDocument/2006/math">
                    <m:r>
                      <a:rPr lang="ru-RU" sz="2800" b="0" i="1">
                        <a:latin typeface="Cambria Math"/>
                      </a:rPr>
                      <m:t>𝑛</m:t>
                    </m:r>
                    <m:r>
                      <a:rPr lang="ru-RU" sz="2800" b="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ru-RU" sz="2800" b="0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ru-RU" sz="2800" b="0" i="1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0" i="1">
                            <a:latin typeface="Cambria Math"/>
                          </a:rPr>
                          <m:t>7</m:t>
                        </m:r>
                      </m:e>
                      <m:sup>
                        <m:r>
                          <a:rPr lang="ru-RU" sz="2800" b="0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ru-RU" sz="2800" b="0" i="1">
                        <a:latin typeface="Cambria Math"/>
                      </a:rPr>
                      <m:t>,  где </m:t>
                    </m:r>
                    <m:r>
                      <a:rPr lang="ru-RU" sz="2800" b="0" i="1">
                        <a:latin typeface="Cambria Math"/>
                      </a:rPr>
                      <m:t>𝛼</m:t>
                    </m:r>
                    <m:r>
                      <a:rPr lang="ru-RU" sz="2800" b="0" i="1">
                        <a:latin typeface="Cambria Math"/>
                      </a:rPr>
                      <m:t>, </m:t>
                    </m:r>
                    <m:r>
                      <a:rPr lang="ru-RU" sz="2800" b="0" i="1">
                        <a:latin typeface="Cambria Math"/>
                      </a:rPr>
                      <m:t>𝛽</m:t>
                    </m:r>
                    <m:r>
                      <a:rPr lang="ru-RU" sz="2800" b="0" i="1">
                        <a:latin typeface="Cambria Math"/>
                      </a:rPr>
                      <m:t>∈</m:t>
                    </m:r>
                    <m:r>
                      <a:rPr lang="en-US" sz="2800" b="0" i="1">
                        <a:latin typeface="Cambria Math"/>
                      </a:rPr>
                      <m:t>𝑁</m:t>
                    </m:r>
                  </m:oMath>
                </a14:m>
                <a:r>
                  <a:rPr lang="ru-RU" sz="2800" dirty="0" smtClean="0"/>
                  <a:t>;</a:t>
                </a:r>
              </a:p>
              <a:p>
                <a:pPr algn="just"/>
                <a:endParaRPr lang="ru-RU" sz="2800" dirty="0"/>
              </a:p>
              <a:p>
                <a:pPr algn="just"/>
                <a:r>
                  <a:rPr lang="ru-RU" sz="2800" dirty="0"/>
                  <a:t>2) либо </a:t>
                </a:r>
                <a14:m>
                  <m:oMath xmlns:m="http://schemas.openxmlformats.org/officeDocument/2006/math">
                    <m:r>
                      <a:rPr lang="ru-RU" sz="2800" b="0" i="1">
                        <a:latin typeface="Cambria Math"/>
                      </a:rPr>
                      <m:t>𝑛</m:t>
                    </m:r>
                    <m:r>
                      <a:rPr lang="ru-RU" sz="2800" b="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ru-RU" sz="2800" b="0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ru-RU" sz="2800" b="0" i="1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0" i="1">
                            <a:latin typeface="Cambria Math"/>
                          </a:rPr>
                          <m:t>7</m:t>
                        </m:r>
                      </m:e>
                      <m:sup>
                        <m:r>
                          <a:rPr lang="ru-RU" sz="2800" b="0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ru-RU" sz="2800" b="0" i="1">
                        <a:latin typeface="Cambria Math"/>
                      </a:rPr>
                      <m:t>∙</m:t>
                    </m:r>
                    <m:sSubSup>
                      <m:sSub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b="0" i="1">
                            <a:latin typeface="Cambria Math"/>
                          </a:rPr>
                          <m:t>1</m:t>
                        </m:r>
                      </m:sub>
                      <m:sup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b="0" i="1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ru-RU" sz="2800" b="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p>
                    </m:sSubSup>
                    <m:r>
                      <a:rPr lang="ru-RU" sz="2800" b="0" i="1">
                        <a:latin typeface="Cambria Math"/>
                      </a:rPr>
                      <m:t>∙… ∙</m:t>
                    </m:r>
                    <m:sSubSup>
                      <m:sSub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800" b="0" i="1"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sz="2800" b="0" i="1">
                            <a:latin typeface="Cambria Math"/>
                          </a:rPr>
                          <m:t>к</m:t>
                        </m:r>
                      </m:sub>
                      <m:sup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b="0" i="1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ru-RU" sz="2800" b="0" i="1">
                                <a:latin typeface="Cambria Math"/>
                              </a:rPr>
                              <m:t>к</m:t>
                            </m:r>
                          </m:sub>
                        </m:sSub>
                      </m:sup>
                    </m:sSubSup>
                    <m:r>
                      <a:rPr lang="en-US" sz="2800" b="0" i="1" smtClean="0">
                        <a:latin typeface="Cambria Math"/>
                      </a:rPr>
                      <m:t>,</m:t>
                    </m:r>
                  </m:oMath>
                </a14:m>
                <a:endParaRPr lang="ru-RU" sz="2800" b="0" i="1" dirty="0" smtClean="0">
                  <a:latin typeface="Cambria Math"/>
                </a:endParaRPr>
              </a:p>
              <a:p>
                <a:pPr algn="just"/>
                <a:endParaRPr lang="en-US" sz="2800" b="0" i="1" dirty="0" smtClean="0">
                  <a:latin typeface="Cambria Math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0" i="1">
                          <a:latin typeface="Cambria Math"/>
                        </a:rPr>
                        <m:t>где 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sz="2800" b="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ru-RU" sz="2800" b="0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sz="2800" b="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sz="2800" b="0" i="1">
                          <a:latin typeface="Cambria Math"/>
                        </a:rPr>
                        <m:t>, …, 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sz="2800" b="0" i="1">
                              <a:latin typeface="Cambria Math"/>
                            </a:rPr>
                            <m:t>к</m:t>
                          </m:r>
                        </m:sub>
                      </m:sSub>
                      <m:r>
                        <a:rPr lang="ru-RU" sz="2800" b="0">
                          <a:latin typeface="Cambria Math"/>
                        </a:rPr>
                        <m:t>– простые числа,</m:t>
                      </m:r>
                    </m:oMath>
                  </m:oMathPara>
                </a14:m>
                <a:endParaRPr lang="ru-RU" sz="2800" b="0" dirty="0" smtClean="0">
                  <a:latin typeface="Cambria Math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b="0" dirty="0" smtClean="0">
                  <a:latin typeface="Cambria Math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0" i="1">
                          <a:latin typeface="Cambria Math"/>
                        </a:rPr>
                        <m:t>𝛼</m:t>
                      </m:r>
                      <m:r>
                        <a:rPr lang="ru-RU" sz="2800" b="0" i="1">
                          <a:latin typeface="Cambria Math"/>
                        </a:rPr>
                        <m:t>, </m:t>
                      </m:r>
                      <m:r>
                        <a:rPr lang="ru-RU" sz="2800" b="0" i="1">
                          <a:latin typeface="Cambria Math"/>
                        </a:rPr>
                        <m:t>𝛽</m:t>
                      </m:r>
                      <m:r>
                        <a:rPr lang="ru-RU" sz="2800" b="0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b="0" i="1">
                              <a:latin typeface="Cambria Math"/>
                            </a:rPr>
                            <m:t>𝛾</m:t>
                          </m:r>
                        </m:e>
                        <m:sub>
                          <m:r>
                            <a:rPr lang="ru-RU" sz="2800" b="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ru-RU" sz="2800" b="0" i="1">
                          <a:latin typeface="Cambria Math"/>
                        </a:rPr>
                        <m:t>, …, 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b="0" i="1">
                              <a:latin typeface="Cambria Math"/>
                            </a:rPr>
                            <m:t>𝛾</m:t>
                          </m:r>
                        </m:e>
                        <m:sub>
                          <m:r>
                            <a:rPr lang="ru-RU" sz="2800" b="0" i="1">
                              <a:latin typeface="Cambria Math"/>
                            </a:rPr>
                            <m:t>к</m:t>
                          </m:r>
                        </m:sub>
                      </m:sSub>
                      <m:r>
                        <a:rPr lang="ru-RU" sz="2800" b="0" i="1">
                          <a:latin typeface="Cambria Math"/>
                        </a:rPr>
                        <m:t>∈</m:t>
                      </m:r>
                      <m:r>
                        <a:rPr lang="en-US" sz="2800" b="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sz="2800" dirty="0" smtClean="0"/>
              </a:p>
              <a:p>
                <a:pPr algn="just"/>
                <a:endParaRPr lang="ru-RU" sz="2800" dirty="0"/>
              </a:p>
              <a:p>
                <a:pPr algn="just"/>
                <a:endParaRPr lang="ru-RU" sz="2800" dirty="0"/>
              </a:p>
              <a:p>
                <a:pPr algn="just"/>
                <a:endParaRPr lang="ru-RU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908720"/>
                <a:ext cx="6480720" cy="4468146"/>
              </a:xfrm>
              <a:prstGeom prst="rect">
                <a:avLst/>
              </a:prstGeom>
              <a:blipFill rotWithShape="1">
                <a:blip r:embed="rId3"/>
                <a:stretch>
                  <a:fillRect l="-1881" t="-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43608" y="4365104"/>
                <a:ext cx="6624736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i="1" smtClean="0"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800" i="1">
                            <a:latin typeface="Cambria Math"/>
                          </a:rPr>
                          <m:t>14</m:t>
                        </m:r>
                      </m:e>
                    </m:d>
                    <m:r>
                      <a:rPr lang="ru-RU" sz="28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800" i="1">
                            <a:latin typeface="Cambria Math"/>
                          </a:rPr>
                          <m:t>𝛼</m:t>
                        </m:r>
                        <m:r>
                          <a:rPr lang="ru-RU" sz="2800" i="1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ru-RU" sz="2800" i="1">
                        <a:latin typeface="Cambria Math"/>
                      </a:rPr>
                      <m:t>∙</m:t>
                    </m:r>
                    <m:d>
                      <m:d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800" i="1">
                            <a:latin typeface="Cambria Math"/>
                          </a:rPr>
                          <m:t>𝛽</m:t>
                        </m:r>
                        <m:r>
                          <a:rPr lang="ru-RU" sz="2800" i="1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ru-RU" sz="2800" i="1">
                        <a:latin typeface="Cambria Math"/>
                      </a:rPr>
                      <m:t>=14</m:t>
                    </m:r>
                  </m:oMath>
                </a14:m>
                <a:r>
                  <a:rPr lang="ru-RU" sz="2800" dirty="0"/>
                  <a:t> </a:t>
                </a:r>
                <a:r>
                  <a:rPr lang="ru-RU" sz="2800" dirty="0" smtClean="0"/>
                  <a:t>или</a:t>
                </a:r>
              </a:p>
              <a:p>
                <a:endParaRPr lang="ru-RU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0" i="1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0" i="1">
                              <a:latin typeface="Cambria Math"/>
                            </a:rPr>
                            <m:t>14</m:t>
                          </m:r>
                        </m:e>
                      </m:d>
                      <m:r>
                        <a:rPr lang="ru-RU" sz="2800" b="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0" i="1">
                              <a:latin typeface="Cambria Math"/>
                            </a:rPr>
                            <m:t>𝛼</m:t>
                          </m:r>
                          <m:r>
                            <a:rPr lang="ru-RU" sz="2800" b="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ru-RU" sz="2800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𝛽</m:t>
                          </m:r>
                          <m:r>
                            <a:rPr lang="ru-RU" sz="28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ru-RU" sz="2800" i="1">
                          <a:latin typeface="Cambria Math"/>
                        </a:rPr>
                        <m:t>∙… ∙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/>
                                </a:rPr>
                                <m:t>к</m:t>
                              </m:r>
                            </m:sub>
                          </m:sSub>
                          <m:r>
                            <a:rPr lang="ru-RU" sz="28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ru-RU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800" b="0" i="1" dirty="0" smtClean="0">
                  <a:latin typeface="Cambria Math"/>
                </a:endParaRPr>
              </a:p>
              <a:p>
                <a:endParaRPr lang="ru-RU" sz="28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i="1">
                          <a:latin typeface="Cambria Math"/>
                        </a:rPr>
                        <m:t>=14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365104"/>
                <a:ext cx="6624736" cy="2246769"/>
              </a:xfrm>
              <a:prstGeom prst="rect">
                <a:avLst/>
              </a:prstGeom>
              <a:blipFill rotWithShape="1">
                <a:blip r:embed="rId4"/>
                <a:stretch>
                  <a:fillRect t="-2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20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1412776"/>
                <a:ext cx="7200800" cy="82068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𝛼</m:t>
                          </m:r>
                          <m:r>
                            <a:rPr lang="ru-RU" sz="28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ru-RU" sz="2800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𝛽</m:t>
                          </m:r>
                          <m:r>
                            <a:rPr lang="ru-RU" sz="28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ru-RU" sz="2800" i="1">
                          <a:latin typeface="Cambria Math"/>
                        </a:rPr>
                        <m:t>=14=2∙7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1412776"/>
                <a:ext cx="7200800" cy="82068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71600" y="2636912"/>
                <a:ext cx="7200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𝛼</m:t>
                    </m:r>
                    <m:r>
                      <a:rPr lang="ru-RU" sz="2800" i="1">
                        <a:latin typeface="Cambria Math"/>
                      </a:rPr>
                      <m:t>=1, </m:t>
                    </m:r>
                    <m:r>
                      <a:rPr lang="ru-RU" sz="2800" i="1">
                        <a:latin typeface="Cambria Math"/>
                      </a:rPr>
                      <m:t>𝛽</m:t>
                    </m:r>
                    <m:r>
                      <a:rPr lang="ru-RU" sz="2800" i="1">
                        <a:latin typeface="Cambria Math"/>
                      </a:rPr>
                      <m:t>=6</m:t>
                    </m:r>
                  </m:oMath>
                </a14:m>
                <a:r>
                  <a:rPr lang="ru-RU" sz="2800" dirty="0"/>
                  <a:t> </a:t>
                </a:r>
                <a:r>
                  <a:rPr lang="ru-RU" sz="2800" dirty="0" smtClean="0"/>
                  <a:t>или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𝛼</m:t>
                    </m:r>
                    <m:r>
                      <a:rPr lang="ru-RU" sz="2800" i="1">
                        <a:latin typeface="Cambria Math"/>
                      </a:rPr>
                      <m:t>=6, </m:t>
                    </m:r>
                    <m:r>
                      <a:rPr lang="ru-RU" sz="2800" i="1">
                        <a:latin typeface="Cambria Math"/>
                      </a:rPr>
                      <m:t>𝛽</m:t>
                    </m:r>
                    <m:r>
                      <a:rPr lang="ru-RU" sz="2800" i="1">
                        <a:latin typeface="Cambria Math"/>
                      </a:rPr>
                      <m:t>=1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636912"/>
                <a:ext cx="720080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b="-34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75656" y="3933056"/>
                <a:ext cx="669674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800" i="1" dirty="0" smtClean="0"/>
                  <a:t>Ответ</a:t>
                </a:r>
                <a:r>
                  <a:rPr lang="ru-RU" sz="2800" i="1" dirty="0"/>
                  <a:t>: </a:t>
                </a:r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2∙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7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sz="2800" dirty="0"/>
                  <a:t> или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ru-RU" sz="2800" i="1">
                        <a:latin typeface="Cambria Math"/>
                      </a:rPr>
                      <m:t>∙7</m:t>
                    </m:r>
                  </m:oMath>
                </a14:m>
                <a:endParaRPr lang="ru-RU" sz="2800" dirty="0"/>
              </a:p>
              <a:p>
                <a:pPr algn="just"/>
                <a:endParaRPr lang="ru-RU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933056"/>
                <a:ext cx="6696744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1820" t="-5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448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547664" y="1277144"/>
            <a:ext cx="6120680" cy="1719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algn="just">
              <a:buFont typeface="Arial" panose="020B0604020202020204" pitchFamily="34" charset="0"/>
              <a:buNone/>
            </a:pPr>
            <a:r>
              <a:rPr lang="ru-RU" sz="2000" dirty="0" smtClean="0">
                <a:solidFill>
                  <a:srgbClr val="C0C0C0"/>
                </a:solidFill>
              </a:rPr>
              <a:t>а) Существует ли натуральное число </a:t>
            </a:r>
            <a:r>
              <a:rPr lang="en-US" sz="2000" i="1" dirty="0" smtClean="0">
                <a:solidFill>
                  <a:srgbClr val="C0C0C0"/>
                </a:solidFill>
              </a:rPr>
              <a:t>n</a:t>
            </a:r>
            <a:r>
              <a:rPr lang="ru-RU" sz="2000" dirty="0" smtClean="0">
                <a:solidFill>
                  <a:srgbClr val="C0C0C0"/>
                </a:solidFill>
              </a:rPr>
              <a:t>, делящееся нацело на 12 и при этом имеющее ровно 12 различных натуральных делителей (в число делителей числа </a:t>
            </a:r>
            <a:r>
              <a:rPr lang="en-US" sz="2000" i="1" dirty="0" smtClean="0">
                <a:solidFill>
                  <a:srgbClr val="C0C0C0"/>
                </a:solidFill>
              </a:rPr>
              <a:t>n </a:t>
            </a:r>
            <a:r>
              <a:rPr lang="ru-RU" sz="2000" dirty="0" smtClean="0">
                <a:solidFill>
                  <a:srgbClr val="C0C0C0"/>
                </a:solidFill>
              </a:rPr>
              <a:t>включается единица и само число </a:t>
            </a:r>
            <a:r>
              <a:rPr lang="en-US" sz="2000" i="1" dirty="0" smtClean="0">
                <a:solidFill>
                  <a:srgbClr val="C0C0C0"/>
                </a:solidFill>
              </a:rPr>
              <a:t>n</a:t>
            </a:r>
            <a:r>
              <a:rPr lang="ru-RU" sz="2000" dirty="0" smtClean="0">
                <a:solidFill>
                  <a:srgbClr val="C0C0C0"/>
                </a:solidFill>
              </a:rPr>
              <a:t>)?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75656" y="3284984"/>
            <a:ext cx="6192688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algn="just">
              <a:buFont typeface="Arial" panose="020B0604020202020204" pitchFamily="34" charset="0"/>
              <a:buNone/>
            </a:pPr>
            <a:r>
              <a:rPr lang="ru-RU" sz="2000" dirty="0" smtClean="0"/>
              <a:t>б) Найдите все натуральные числа, делящиеся нацело на 14 и имеющие ровно 14 различных натуральных делителей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403648" y="4653136"/>
            <a:ext cx="6264696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algn="just">
              <a:buFont typeface="Arial" panose="020B0604020202020204" pitchFamily="34" charset="0"/>
              <a:buNone/>
            </a:pPr>
            <a:r>
              <a:rPr lang="ru-RU" sz="2000" dirty="0" smtClean="0">
                <a:solidFill>
                  <a:srgbClr val="C0C0C0"/>
                </a:solidFill>
              </a:rPr>
              <a:t>в) Существует ли натуральное число, делящееся нацело на 2014 и имеющее ровно 2014 различных делителей?</a:t>
            </a:r>
          </a:p>
          <a:p>
            <a:pPr algn="just"/>
            <a:endParaRPr lang="ru-RU" sz="2000" dirty="0">
              <a:solidFill>
                <a:srgbClr val="C0C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126876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19.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75232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691680" y="188640"/>
                <a:ext cx="5760640" cy="720079"/>
              </a:xfrm>
            </p:spPr>
            <p:txBody>
              <a:bodyPr>
                <a:normAutofit/>
              </a:bodyPr>
              <a:lstStyle/>
              <a:p>
                <a:pPr lvl="0" algn="ctr"/>
                <a:r>
                  <a:rPr lang="ru-RU" sz="2000" dirty="0"/>
                  <a:t>Сколько грамм жира в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200 г</m:t>
                    </m:r>
                  </m:oMath>
                </a14:m>
                <a:r>
                  <a:rPr lang="ru-RU" sz="2000" dirty="0"/>
                  <a:t> </a:t>
                </a:r>
                <a:r>
                  <a:rPr lang="ru-RU" sz="2000" dirty="0" smtClean="0"/>
                  <a:t>мороженого жирностью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10%</m:t>
                    </m:r>
                  </m:oMath>
                </a14:m>
                <a:r>
                  <a:rPr lang="ru-RU" sz="2000" dirty="0"/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91680" y="188640"/>
                <a:ext cx="5760640" cy="720079"/>
              </a:xfrm>
              <a:blipFill rotWithShape="1">
                <a:blip r:embed="rId2"/>
                <a:stretch>
                  <a:fillRect t="-4237" b="-127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 txBox="1">
                <a:spLocks/>
              </p:cNvSpPr>
              <p:nvPr/>
            </p:nvSpPr>
            <p:spPr>
              <a:xfrm>
                <a:off x="1691680" y="1772816"/>
                <a:ext cx="5760640" cy="7920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2000" dirty="0" smtClean="0"/>
                  <a:t>Оптовая </a:t>
                </a:r>
                <a:r>
                  <a:rPr lang="ru-RU" sz="2000" dirty="0"/>
                  <a:t>цена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80 руб.</m:t>
                    </m:r>
                  </m:oMath>
                </a14:m>
                <a:r>
                  <a:rPr lang="ru-RU" sz="2000" dirty="0"/>
                  <a:t>, магазин продает с наценкой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40%</m:t>
                    </m:r>
                  </m:oMath>
                </a14:m>
                <a:r>
                  <a:rPr lang="ru-RU" sz="2000" dirty="0"/>
                  <a:t>. Какова розничная цена</a:t>
                </a:r>
                <a:r>
                  <a:rPr lang="ru-RU" sz="2000" dirty="0" smtClean="0"/>
                  <a:t>?</a:t>
                </a:r>
                <a:endParaRPr lang="ru-RU" sz="2000" dirty="0"/>
              </a:p>
            </p:txBody>
          </p:sp>
        </mc:Choice>
        <mc:Fallback xmlns="">
          <p:sp>
            <p:nvSpPr>
              <p:cNvPr id="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1772816"/>
                <a:ext cx="5760640" cy="792088"/>
              </a:xfrm>
              <a:prstGeom prst="rect">
                <a:avLst/>
              </a:prstGeom>
              <a:blipFill rotWithShape="1">
                <a:blip r:embed="rId3"/>
                <a:stretch>
                  <a:fillRect t="-3846" b="-2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/>
              <p:cNvSpPr txBox="1">
                <a:spLocks/>
              </p:cNvSpPr>
              <p:nvPr/>
            </p:nvSpPr>
            <p:spPr>
              <a:xfrm>
                <a:off x="1691680" y="980728"/>
                <a:ext cx="5760640" cy="6480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2000" dirty="0" smtClean="0"/>
                  <a:t>Сколько </a:t>
                </a:r>
                <a:r>
                  <a:rPr lang="ru-RU" sz="2000" dirty="0"/>
                  <a:t>грамм сухого вещества в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1 кг</m:t>
                    </m:r>
                  </m:oMath>
                </a14:m>
                <a:r>
                  <a:rPr lang="ru-RU" sz="2000" dirty="0"/>
                  <a:t> винограда влажностью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95%</m:t>
                    </m:r>
                  </m:oMath>
                </a14:m>
                <a:r>
                  <a:rPr lang="ru-RU" sz="2000" dirty="0"/>
                  <a:t>.</a:t>
                </a:r>
              </a:p>
            </p:txBody>
          </p:sp>
        </mc:Choice>
        <mc:Fallback xmlns="">
          <p:sp>
            <p:nvSpPr>
              <p:cNvPr id="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980728"/>
                <a:ext cx="5760640" cy="648072"/>
              </a:xfrm>
              <a:prstGeom prst="rect">
                <a:avLst/>
              </a:prstGeom>
              <a:blipFill rotWithShape="1">
                <a:blip r:embed="rId4"/>
                <a:stretch>
                  <a:fillRect t="-4717" b="-25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2"/>
              <p:cNvSpPr txBox="1">
                <a:spLocks/>
              </p:cNvSpPr>
              <p:nvPr/>
            </p:nvSpPr>
            <p:spPr>
              <a:xfrm>
                <a:off x="1691680" y="3933056"/>
                <a:ext cx="576064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2000" dirty="0" smtClean="0"/>
                  <a:t>Стоимость </a:t>
                </a:r>
                <a:r>
                  <a:rPr lang="ru-RU" sz="2000" dirty="0"/>
                  <a:t>одной акции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200 руб.</m:t>
                    </m:r>
                  </m:oMath>
                </a14:m>
                <a:r>
                  <a:rPr lang="ru-RU" sz="2000" dirty="0"/>
                  <a:t>, в понедельник акции подорожали на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х%</m:t>
                    </m:r>
                  </m:oMath>
                </a14:m>
                <a:r>
                  <a:rPr lang="ru-RU" sz="2000" dirty="0"/>
                  <a:t>. Найти новую стоимость одной акции</a:t>
                </a:r>
                <a:r>
                  <a:rPr lang="ru-RU" sz="2000" dirty="0" smtClean="0"/>
                  <a:t>.</a:t>
                </a:r>
                <a:endParaRPr lang="ru-RU" sz="2000" dirty="0"/>
              </a:p>
            </p:txBody>
          </p:sp>
        </mc:Choice>
        <mc:Fallback xmlns="">
          <p:sp>
            <p:nvSpPr>
              <p:cNvPr id="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933056"/>
                <a:ext cx="5760640" cy="1080120"/>
              </a:xfrm>
              <a:prstGeom prst="rect">
                <a:avLst/>
              </a:prstGeom>
              <a:blipFill rotWithShape="1">
                <a:blip r:embed="rId5"/>
                <a:stretch>
                  <a:fillRect t="-2825" r="-318" b="-33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2"/>
              <p:cNvSpPr txBox="1">
                <a:spLocks/>
              </p:cNvSpPr>
              <p:nvPr/>
            </p:nvSpPr>
            <p:spPr>
              <a:xfrm>
                <a:off x="1691680" y="2708920"/>
                <a:ext cx="5760640" cy="1008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2000" dirty="0" smtClean="0"/>
                  <a:t>Набор </a:t>
                </a:r>
                <a:r>
                  <a:rPr lang="ru-RU" sz="2000" dirty="0"/>
                  <a:t>стоит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600 руб.</m:t>
                    </m:r>
                  </m:oMath>
                </a14:m>
                <a:r>
                  <a:rPr lang="ru-RU" sz="2000" dirty="0"/>
                  <a:t>, магазин продает его со скидкой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30%</m:t>
                    </m:r>
                  </m:oMath>
                </a14:m>
                <a:r>
                  <a:rPr lang="ru-RU" sz="2000" dirty="0"/>
                  <a:t>. Какова стоимость набора во время распродажи</a:t>
                </a:r>
                <a:r>
                  <a:rPr lang="ru-RU" sz="2000" dirty="0" smtClean="0"/>
                  <a:t>?</a:t>
                </a:r>
                <a:endParaRPr lang="ru-RU" sz="2000" dirty="0"/>
              </a:p>
            </p:txBody>
          </p:sp>
        </mc:Choice>
        <mc:Fallback xmlns="">
          <p:sp>
            <p:nvSpPr>
              <p:cNvPr id="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708920"/>
                <a:ext cx="5760640" cy="1008112"/>
              </a:xfrm>
              <a:prstGeom prst="rect">
                <a:avLst/>
              </a:prstGeom>
              <a:blipFill rotWithShape="1">
                <a:blip r:embed="rId6"/>
                <a:stretch>
                  <a:fillRect t="-3012" b="-10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2"/>
              <p:cNvSpPr txBox="1">
                <a:spLocks/>
              </p:cNvSpPr>
              <p:nvPr/>
            </p:nvSpPr>
            <p:spPr>
              <a:xfrm>
                <a:off x="1691680" y="5157192"/>
                <a:ext cx="576064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2000" dirty="0" smtClean="0"/>
                  <a:t>Стоимость </a:t>
                </a:r>
                <a:r>
                  <a:rPr lang="ru-RU" sz="2000" dirty="0"/>
                  <a:t>одной акции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300 руб.</m:t>
                    </m:r>
                  </m:oMath>
                </a14:m>
                <a:r>
                  <a:rPr lang="ru-RU" sz="2000" dirty="0"/>
                  <a:t>, во вторник акции подешевели на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у%</m:t>
                    </m:r>
                  </m:oMath>
                </a14:m>
                <a:r>
                  <a:rPr lang="ru-RU" sz="2000" dirty="0"/>
                  <a:t>. Найти новую стоимость одной акции.</a:t>
                </a:r>
              </a:p>
            </p:txBody>
          </p:sp>
        </mc:Choice>
        <mc:Fallback xmlns="">
          <p:sp>
            <p:nvSpPr>
              <p:cNvPr id="8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157192"/>
                <a:ext cx="5760640" cy="1080120"/>
              </a:xfrm>
              <a:prstGeom prst="rect">
                <a:avLst/>
              </a:prstGeom>
              <a:blipFill rotWithShape="1">
                <a:blip r:embed="rId7"/>
                <a:stretch>
                  <a:fillRect t="-2825" b="-33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668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4" grpId="0"/>
      <p:bldP spid="4" grpId="1"/>
      <p:bldP spid="4" grpId="2"/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7" grpId="2"/>
      <p:bldP spid="8" grpId="0"/>
      <p:bldP spid="8" grpId="1"/>
      <p:bldP spid="8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620688"/>
            <a:ext cx="7200800" cy="7486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20</a:t>
            </a:r>
            <a:endParaRPr lang="ru-RU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971600" y="1412776"/>
            <a:ext cx="7200800" cy="748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50</a:t>
            </a:r>
            <a:endParaRPr lang="ru-RU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ru-RU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71600" y="2176265"/>
            <a:ext cx="7200800" cy="748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112</a:t>
            </a:r>
            <a:endParaRPr lang="ru-RU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71600" y="2968353"/>
            <a:ext cx="7200800" cy="748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420</a:t>
            </a:r>
            <a:endParaRPr lang="ru-RU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ru-RU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2"/>
              <p:cNvSpPr txBox="1">
                <a:spLocks/>
              </p:cNvSpPr>
              <p:nvPr/>
            </p:nvSpPr>
            <p:spPr>
              <a:xfrm>
                <a:off x="971600" y="3760441"/>
                <a:ext cx="7200800" cy="7486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latin typeface="Cambria Math"/>
                        </a:rPr>
                        <m:t>200∙</m:t>
                      </m:r>
                      <m:d>
                        <m:d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i="1">
                              <a:latin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400" i="1">
                                  <a:latin typeface="Cambria Math"/>
                                </a:rPr>
                                <m:t>х</m:t>
                              </m:r>
                            </m:num>
                            <m:den>
                              <m:r>
                                <a:rPr lang="ru-RU" sz="2400" i="1">
                                  <a:latin typeface="Cambria Math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sz="2400" i="1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760441"/>
                <a:ext cx="7200800" cy="7486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2"/>
              <p:cNvSpPr txBox="1">
                <a:spLocks/>
              </p:cNvSpPr>
              <p:nvPr/>
            </p:nvSpPr>
            <p:spPr>
              <a:xfrm>
                <a:off x="971600" y="4768553"/>
                <a:ext cx="7200800" cy="7486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latin typeface="Cambria Math"/>
                        </a:rPr>
                        <m:t>300∙</m:t>
                      </m:r>
                      <m:d>
                        <m:d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400" i="1">
                                  <a:latin typeface="Cambria Math"/>
                                </a:rPr>
                                <m:t>у</m:t>
                              </m:r>
                            </m:num>
                            <m:den>
                              <m:r>
                                <a:rPr lang="ru-RU" sz="2400" i="1">
                                  <a:latin typeface="Cambria Math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8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768553"/>
                <a:ext cx="7200800" cy="7486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555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1268760"/>
                <a:ext cx="6336704" cy="3805883"/>
              </a:xfrm>
            </p:spPr>
            <p:txBody>
              <a:bodyPr>
                <a:normAutofit/>
              </a:bodyPr>
              <a:lstStyle/>
              <a:p>
                <a:pPr marL="0" indent="450850" algn="just">
                  <a:lnSpc>
                    <a:spcPct val="150000"/>
                  </a:lnSpc>
                  <a:buNone/>
                </a:pPr>
                <a:r>
                  <a:rPr lang="ru-RU" sz="2000" dirty="0"/>
                  <a:t>Во время хранения вклада в банке начислялись ежемесячно проценты: сначала в размере </a:t>
                </a:r>
                <a14:m>
                  <m:oMath xmlns:m="http://schemas.openxmlformats.org/officeDocument/2006/math">
                    <m:r>
                      <a:rPr lang="ru-RU" sz="2000" b="0" i="1">
                        <a:latin typeface="Cambria Math"/>
                      </a:rPr>
                      <m:t>5%</m:t>
                    </m:r>
                  </m:oMath>
                </a14:m>
                <a:r>
                  <a:rPr lang="ru-RU" sz="2000" dirty="0"/>
                  <a:t>, затем </a:t>
                </a:r>
                <a14:m>
                  <m:oMath xmlns:m="http://schemas.openxmlformats.org/officeDocument/2006/math">
                    <m:r>
                      <a:rPr lang="ru-RU" sz="2000" b="0" i="1">
                        <a:latin typeface="Cambria Math"/>
                      </a:rPr>
                      <m:t>12%</m:t>
                    </m:r>
                  </m:oMath>
                </a14:m>
                <a:r>
                  <a:rPr lang="ru-RU" sz="2000" dirty="0"/>
                  <a:t>, потом </a:t>
                </a:r>
                <a14:m>
                  <m:oMath xmlns:m="http://schemas.openxmlformats.org/officeDocument/2006/math">
                    <m:r>
                      <a:rPr lang="ru-RU" sz="2000" b="0" i="1">
                        <a:latin typeface="Cambria Math"/>
                      </a:rPr>
                      <m:t>11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b="0" i="1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ru-RU" sz="2000" b="0" i="1">
                        <a:latin typeface="Cambria Math"/>
                      </a:rPr>
                      <m:t>%</m:t>
                    </m:r>
                  </m:oMath>
                </a14:m>
                <a:r>
                  <a:rPr lang="ru-RU" sz="2000" dirty="0"/>
                  <a:t> и, наконец, </a:t>
                </a:r>
                <a14:m>
                  <m:oMath xmlns:m="http://schemas.openxmlformats.org/officeDocument/2006/math">
                    <m:r>
                      <a:rPr lang="ru-RU" sz="2000" b="0" i="1">
                        <a:latin typeface="Cambria Math"/>
                      </a:rPr>
                      <m:t>12,5%</m:t>
                    </m:r>
                  </m:oMath>
                </a14:m>
                <a:r>
                  <a:rPr lang="ru-RU" sz="2000" dirty="0"/>
                  <a:t> в месяц. Известно, что под действием каждой новой процентной ставки вклад находился целое число месяцев и по истечении срока хранения первоначальная сумма увеличилась на </a:t>
                </a:r>
                <a14:m>
                  <m:oMath xmlns:m="http://schemas.openxmlformats.org/officeDocument/2006/math">
                    <m:r>
                      <a:rPr lang="ru-RU" sz="2000" b="0" i="1">
                        <a:latin typeface="Cambria Math"/>
                      </a:rPr>
                      <m:t>104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b="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ru-RU" sz="2000" b="0" i="1">
                        <a:latin typeface="Cambria Math"/>
                      </a:rPr>
                      <m:t>%</m:t>
                    </m:r>
                  </m:oMath>
                </a14:m>
                <a:r>
                  <a:rPr lang="ru-RU" sz="2000" dirty="0"/>
                  <a:t>. Определите срок </a:t>
                </a:r>
                <a:r>
                  <a:rPr lang="ru-RU" sz="2000" dirty="0" smtClean="0"/>
                  <a:t>вклада</a:t>
                </a:r>
                <a:endParaRPr lang="ru-RU" sz="2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1268760"/>
                <a:ext cx="6336704" cy="3805883"/>
              </a:xfrm>
              <a:blipFill rotWithShape="1">
                <a:blip r:embed="rId2"/>
                <a:stretch>
                  <a:fillRect l="-1059" r="-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5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548680"/>
                <a:ext cx="6408712" cy="4525963"/>
              </a:xfrm>
            </p:spPr>
            <p:txBody>
              <a:bodyPr>
                <a:noAutofit/>
              </a:bodyPr>
              <a:lstStyle/>
              <a:p>
                <a:pPr marL="0" indent="450850" algn="just">
                  <a:lnSpc>
                    <a:spcPct val="150000"/>
                  </a:lnSpc>
                  <a:buNone/>
                </a:pPr>
                <a:r>
                  <a:rPr lang="ru-RU" sz="2000" dirty="0" smtClean="0"/>
                  <a:t>Домашнее задание</a:t>
                </a:r>
              </a:p>
              <a:p>
                <a:pPr marL="0" indent="450850" algn="just">
                  <a:lnSpc>
                    <a:spcPct val="150000"/>
                  </a:lnSpc>
                  <a:buNone/>
                </a:pPr>
                <a:endParaRPr lang="ru-RU" sz="2000" dirty="0" smtClean="0"/>
              </a:p>
              <a:p>
                <a:pPr marL="0" indent="450850" algn="just">
                  <a:lnSpc>
                    <a:spcPct val="150000"/>
                  </a:lnSpc>
                  <a:buNone/>
                </a:pPr>
                <a:r>
                  <a:rPr lang="ru-RU" sz="2000" dirty="0" smtClean="0"/>
                  <a:t>Цена </a:t>
                </a:r>
                <a:r>
                  <a:rPr lang="ru-RU" sz="2000" dirty="0"/>
                  <a:t>производителя на некоторое изделие составляет 25 рублей. Прежде чем попасть на прилавок магазина, изделие проходит через несколько фирм-посредников, каждая из которых увеличивает цену в 1,5 или 2 раза, осуществляя услуги по хранению и транспортировке изделий. Магазин делает наценку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20%</m:t>
                    </m:r>
                  </m:oMath>
                </a14:m>
                <a:r>
                  <a:rPr lang="ru-RU" sz="2000" dirty="0"/>
                  <a:t>, после чего изделие поступает в продажу по цене 405 рулей. Сколько посредников было между магазином и производителем?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548680"/>
                <a:ext cx="6408712" cy="4525963"/>
              </a:xfrm>
              <a:blipFill rotWithShape="1">
                <a:blip r:embed="rId2"/>
                <a:stretch>
                  <a:fillRect l="-1047" r="-951" b="-172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004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260648"/>
            <a:ext cx="6552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sz="2800" dirty="0"/>
              <a:t>Любое натуральное число (кроме единицы) можно представить в виде </a:t>
            </a:r>
            <a:r>
              <a:rPr lang="ru-RU" sz="2800" dirty="0" smtClean="0"/>
              <a:t>произведения простых </a:t>
            </a:r>
            <a:r>
              <a:rPr lang="ru-RU" sz="2800" dirty="0"/>
              <a:t>множителей, и притом единственным образом (с точностью до порядка сомножителей</a:t>
            </a:r>
            <a:r>
              <a:rPr lang="ru-RU" sz="2800" dirty="0" smtClean="0"/>
              <a:t>):</a:t>
            </a:r>
            <a:endParaRPr lang="ru-RU" sz="2800" i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43608" y="2564904"/>
                <a:ext cx="65527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800" i="1" smtClean="0">
                        <a:latin typeface="Cambria Math"/>
                      </a:rPr>
                      <m:t>𝑛</m:t>
                    </m:r>
                    <m:r>
                      <a:rPr lang="ru-RU" sz="280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sz="2800" i="1">
                        <a:latin typeface="Cambria Math"/>
                      </a:rPr>
                      <m:t>∙</m:t>
                    </m:r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sz="2800" i="1">
                        <a:latin typeface="Cambria Math"/>
                      </a:rPr>
                      <m:t>∙</m:t>
                    </m:r>
                    <m:r>
                      <a:rPr lang="ru-RU" sz="2800" b="0" i="1" smtClean="0">
                        <a:latin typeface="Cambria Math"/>
                      </a:rPr>
                      <m:t> … </m:t>
                    </m:r>
                    <m:r>
                      <a:rPr lang="ru-RU" sz="2800" i="1">
                        <a:latin typeface="Cambria Math"/>
                      </a:rPr>
                      <m:t>∙</m:t>
                    </m:r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к</m:t>
                        </m:r>
                      </m:sub>
                    </m:sSub>
                  </m:oMath>
                </a14:m>
                <a:r>
                  <a:rPr lang="ru-RU" sz="2800" dirty="0"/>
                  <a:t>,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564904"/>
                <a:ext cx="6552728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15616" y="3140968"/>
                <a:ext cx="648072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800" dirty="0" smtClean="0"/>
                  <a:t>где </a:t>
                </a:r>
                <a:r>
                  <a:rPr lang="en-US" sz="2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</a:t>
                </a:r>
                <a:r>
                  <a:rPr lang="ru-RU" sz="2800" dirty="0"/>
                  <a:t> – некоторое составное число, 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sz="2800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sz="2800" i="1">
                        <a:latin typeface="Cambria Math"/>
                      </a:rPr>
                      <m:t>, …, </m:t>
                    </m:r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к</m:t>
                        </m:r>
                      </m:sub>
                    </m:sSub>
                  </m:oMath>
                </a14:m>
                <a:r>
                  <a:rPr lang="ru-RU" sz="2800" dirty="0"/>
                  <a:t> – простые </a:t>
                </a:r>
                <a:r>
                  <a:rPr lang="ru-RU" sz="2800" dirty="0" smtClean="0"/>
                  <a:t>числа,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140968"/>
                <a:ext cx="6480720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881" t="-7643" r="-1976" b="-17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15616" y="4149080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 </a:t>
            </a:r>
            <a:r>
              <a:rPr lang="ru-RU" sz="2800" dirty="0"/>
              <a:t>в каноническом </a:t>
            </a:r>
            <a:r>
              <a:rPr lang="ru-RU" sz="2800" dirty="0" smtClean="0"/>
              <a:t>виде: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43609" y="5373216"/>
                <a:ext cx="65527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i="1" dirty="0" smtClean="0"/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sz="2800" i="1">
                        <a:latin typeface="Cambria Math"/>
                      </a:rPr>
                      <m:t>, ..., </m:t>
                    </m:r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к</m:t>
                        </m:r>
                      </m:sub>
                    </m:sSub>
                  </m:oMath>
                </a14:m>
                <a:r>
                  <a:rPr lang="ru-RU" sz="2800" dirty="0"/>
                  <a:t> – натуральные </a:t>
                </a:r>
                <a:r>
                  <a:rPr lang="ru-RU" sz="2800" dirty="0" smtClean="0"/>
                  <a:t>числа</a:t>
                </a:r>
                <a:endParaRPr lang="ru-RU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9" y="5373216"/>
                <a:ext cx="6552728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1860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43608" y="4725144"/>
                <a:ext cx="6552728" cy="5699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𝑛</m:t>
                    </m:r>
                    <m:r>
                      <a:rPr lang="ru-RU" sz="2800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1</m:t>
                        </m:r>
                      </m:sub>
                      <m:sup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ru-RU" sz="28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p>
                    </m:sSubSup>
                    <m:r>
                      <a:rPr lang="ru-RU" sz="2800" i="1">
                        <a:latin typeface="Cambria Math"/>
                      </a:rPr>
                      <m:t>∙</m:t>
                    </m:r>
                    <m:sSubSup>
                      <m:sSub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sub>
                      <m:sup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ru-RU" sz="28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p>
                    </m:sSubSup>
                    <m:r>
                      <a:rPr lang="ru-RU" sz="2800" i="1">
                        <a:latin typeface="Cambria Math"/>
                      </a:rPr>
                      <m:t>∙…∙</m:t>
                    </m:r>
                    <m:sSubSup>
                      <m:sSub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к</m:t>
                        </m:r>
                      </m:sub>
                      <m:sup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ru-RU" sz="2800" i="1">
                                <a:latin typeface="Cambria Math"/>
                              </a:rPr>
                              <m:t>к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ru-RU" sz="2800" i="1" dirty="0"/>
                  <a:t>, </a:t>
                </a:r>
                <a:endParaRPr lang="ru-RU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725144"/>
                <a:ext cx="6552728" cy="569900"/>
              </a:xfrm>
              <a:prstGeom prst="rect">
                <a:avLst/>
              </a:prstGeom>
              <a:blipFill rotWithShape="1">
                <a:blip r:embed="rId5"/>
                <a:stretch>
                  <a:fillRect t="-4255" b="-265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84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412776"/>
            <a:ext cx="64807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ОСНОВНАЯ ТЕОРЕМА</a:t>
            </a:r>
          </a:p>
          <a:p>
            <a:pPr algn="ctr"/>
            <a:endParaRPr lang="ru-RU" sz="4400" dirty="0" smtClean="0"/>
          </a:p>
          <a:p>
            <a:pPr algn="ctr"/>
            <a:r>
              <a:rPr lang="ru-RU" sz="4400" dirty="0" smtClean="0"/>
              <a:t> АРИФМЕТИКИ</a:t>
            </a:r>
          </a:p>
          <a:p>
            <a:pPr algn="ctr"/>
            <a:endParaRPr lang="ru-RU" sz="4400" dirty="0" smtClean="0"/>
          </a:p>
          <a:p>
            <a:pPr algn="ctr"/>
            <a:r>
              <a:rPr lang="ru-RU" sz="4400" dirty="0" smtClean="0"/>
              <a:t>И ЕЁ</a:t>
            </a:r>
            <a:r>
              <a:rPr lang="en-US" sz="4400" dirty="0" smtClean="0"/>
              <a:t> </a:t>
            </a:r>
            <a:r>
              <a:rPr lang="ru-RU" sz="4400" dirty="0" smtClean="0"/>
              <a:t>ПРИМЕНЕНИЕ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8934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03648" y="980728"/>
                <a:ext cx="6048672" cy="158417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18=2∙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24=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ru-RU" sz="2800" i="1">
                        <a:latin typeface="Cambria Math"/>
                      </a:rPr>
                      <m:t>∙3</m:t>
                    </m:r>
                  </m:oMath>
                </a14:m>
                <a:endParaRPr lang="ru-RU" sz="2800" dirty="0" smtClean="0"/>
              </a:p>
              <a:p>
                <a:pPr marL="0" indent="0">
                  <a:buNone/>
                </a:pPr>
                <a:r>
                  <a:rPr lang="ru-RU" sz="2800" dirty="0"/>
                  <a:t> </a:t>
                </a:r>
                <a:endParaRPr lang="en-US" sz="28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2800" i="1" smtClean="0">
                        <a:latin typeface="Cambria Math"/>
                      </a:rPr>
                      <m:t>НОК</m:t>
                    </m:r>
                    <m:d>
                      <m:d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800" i="1">
                            <a:latin typeface="Cambria Math"/>
                          </a:rPr>
                          <m:t>18;24</m:t>
                        </m:r>
                      </m:e>
                    </m:d>
                    <m:r>
                      <a:rPr lang="ru-RU" sz="28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ru-RU" sz="2800" i="1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 smtClean="0"/>
                  <a:t>=72</a:t>
                </a:r>
                <a:endParaRPr lang="ru-RU" sz="2800" dirty="0"/>
              </a:p>
              <a:p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03648" y="980728"/>
                <a:ext cx="6048672" cy="1584176"/>
              </a:xfrm>
              <a:blipFill rotWithShape="1">
                <a:blip r:embed="rId2"/>
                <a:stretch>
                  <a:fillRect t="-3462" b="-8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 txBox="1">
                <a:spLocks/>
              </p:cNvSpPr>
              <p:nvPr/>
            </p:nvSpPr>
            <p:spPr>
              <a:xfrm>
                <a:off x="1403648" y="2996952"/>
                <a:ext cx="6192688" cy="5760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i="1">
                          <a:latin typeface="Cambria Math"/>
                        </a:rPr>
                        <m:t>НОД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18;24</m:t>
                          </m:r>
                        </m:e>
                      </m:d>
                      <m:r>
                        <a:rPr lang="ru-RU" sz="2800" i="1">
                          <a:latin typeface="Cambria Math"/>
                        </a:rPr>
                        <m:t>=2∙3=6</m:t>
                      </m:r>
                    </m:oMath>
                  </m:oMathPara>
                </a14:m>
                <a:endParaRPr lang="ru-RU" sz="2800" dirty="0"/>
              </a:p>
              <a:p>
                <a:endParaRPr lang="ru-RU" sz="2800" dirty="0"/>
              </a:p>
            </p:txBody>
          </p:sp>
        </mc:Choice>
        <mc:Fallback xmlns="">
          <p:sp>
            <p:nvSpPr>
              <p:cNvPr id="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996952"/>
                <a:ext cx="6192688" cy="5760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/>
              <p:cNvSpPr txBox="1">
                <a:spLocks/>
              </p:cNvSpPr>
              <p:nvPr/>
            </p:nvSpPr>
            <p:spPr>
              <a:xfrm>
                <a:off x="1259632" y="4005064"/>
                <a:ext cx="6408712" cy="15841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27305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ru-RU" sz="2800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ru-RU" sz="2800" i="1">
                              <a:latin typeface="Cambria Math"/>
                            </a:rPr>
                            <m:t>18∙24</m:t>
                          </m:r>
                        </m:e>
                      </m:rad>
                      <m:r>
                        <a:rPr lang="ru-RU" sz="2800" i="1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ru-RU" sz="2800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ru-RU" sz="2800" i="1">
                              <a:latin typeface="Cambria Math"/>
                            </a:rPr>
                            <m:t>2∙</m:t>
                          </m:r>
                          <m:sSup>
                            <m:sSup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ru-RU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800" i="1">
                              <a:latin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ru-RU" sz="28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ru-RU" sz="2800" i="1">
                              <a:latin typeface="Cambria Math"/>
                            </a:rPr>
                            <m:t>∙3</m:t>
                          </m:r>
                        </m:e>
                      </m:rad>
                      <m:r>
                        <a:rPr lang="ru-RU" sz="2800" i="1">
                          <a:latin typeface="Cambria Math"/>
                        </a:rPr>
                        <m:t>=2∙3</m:t>
                      </m:r>
                      <m:rad>
                        <m:ra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ru-RU" sz="2800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ru-RU" sz="2800" i="1">
                              <a:latin typeface="Cambria Math"/>
                            </a:rPr>
                            <m:t>2</m:t>
                          </m:r>
                          <m:r>
                            <a:rPr lang="ru-RU" sz="2800" b="0" i="1" smtClean="0">
                              <a:latin typeface="Cambria Math"/>
                            </a:rPr>
                            <m:t>=</m:t>
                          </m:r>
                        </m:e>
                      </m:rad>
                    </m:oMath>
                  </m:oMathPara>
                </a14:m>
                <a:endParaRPr lang="ru-RU" sz="2800" i="1" dirty="0" smtClean="0">
                  <a:latin typeface="Cambria Math"/>
                </a:endParaRPr>
              </a:p>
              <a:p>
                <a:pPr marL="0" indent="0" defTabSz="273050">
                  <a:buFont typeface="Arial" panose="020B0604020202020204" pitchFamily="34" charset="0"/>
                  <a:buNone/>
                </a:pPr>
                <a:endParaRPr lang="ru-RU" sz="2800" i="1" dirty="0" smtClean="0">
                  <a:latin typeface="Cambria Math"/>
                </a:endParaRPr>
              </a:p>
              <a:p>
                <a:pPr marL="0" indent="0" defTabSz="27305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i="1">
                          <a:latin typeface="Cambria Math"/>
                        </a:rPr>
                        <m:t>=6</m:t>
                      </m:r>
                      <m:rad>
                        <m:ra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ru-RU" sz="2800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ru-RU" sz="2800" i="1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sz="2800" dirty="0"/>
              </a:p>
              <a:p>
                <a:endParaRPr lang="ru-RU" sz="2800" dirty="0"/>
              </a:p>
            </p:txBody>
          </p:sp>
        </mc:Choice>
        <mc:Fallback xmlns="">
          <p:sp>
            <p:nvSpPr>
              <p:cNvPr id="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005064"/>
                <a:ext cx="6408712" cy="15841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939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88640"/>
            <a:ext cx="6820360" cy="6408712"/>
          </a:xfrm>
        </p:spPr>
        <p:txBody>
          <a:bodyPr>
            <a:noAutofit/>
          </a:bodyPr>
          <a:lstStyle/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Простейшие текстовые </a:t>
            </a:r>
            <a:r>
              <a:rPr lang="ru-RU" sz="2000" dirty="0" smtClean="0"/>
              <a:t>задачи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Чтение графиков и </a:t>
            </a:r>
            <a:r>
              <a:rPr lang="ru-RU" sz="2000" dirty="0" smtClean="0"/>
              <a:t>диаграмм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Квадратная решётка, координатная </a:t>
            </a:r>
            <a:r>
              <a:rPr lang="ru-RU" sz="2000" dirty="0" smtClean="0"/>
              <a:t>плоскость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Начала теории </a:t>
            </a:r>
            <a:r>
              <a:rPr lang="ru-RU" sz="2000" dirty="0" smtClean="0"/>
              <a:t>вероятности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Простейшие </a:t>
            </a:r>
            <a:r>
              <a:rPr lang="ru-RU" sz="2000" dirty="0" smtClean="0"/>
              <a:t>уравнения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 smtClean="0"/>
              <a:t>Планиметрия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Производная и </a:t>
            </a:r>
            <a:r>
              <a:rPr lang="ru-RU" sz="2000" dirty="0" smtClean="0"/>
              <a:t>первообразная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 smtClean="0"/>
              <a:t>Стереометрия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Вычисления и </a:t>
            </a:r>
            <a:r>
              <a:rPr lang="ru-RU" sz="2000" dirty="0" smtClean="0"/>
              <a:t>преобразования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Задачи с прикладным </a:t>
            </a:r>
            <a:r>
              <a:rPr lang="ru-RU" sz="2000" dirty="0" smtClean="0"/>
              <a:t>содержанием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Текстовые </a:t>
            </a:r>
            <a:r>
              <a:rPr lang="ru-RU" sz="2000" dirty="0" smtClean="0"/>
              <a:t>задачи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Наибольшее и наименьшее значения </a:t>
            </a:r>
            <a:r>
              <a:rPr lang="ru-RU" sz="2000" dirty="0" smtClean="0"/>
              <a:t>функции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 smtClean="0"/>
              <a:t>Уравнения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Стереометрическая </a:t>
            </a:r>
            <a:r>
              <a:rPr lang="ru-RU" sz="2000" dirty="0" smtClean="0"/>
              <a:t>задача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 smtClean="0"/>
              <a:t>Неравенства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Планиметрическая </a:t>
            </a:r>
            <a:r>
              <a:rPr lang="ru-RU" sz="2000" dirty="0" smtClean="0"/>
              <a:t>задача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Финансовая </a:t>
            </a:r>
            <a:r>
              <a:rPr lang="ru-RU" sz="2000" dirty="0" smtClean="0"/>
              <a:t>математика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Задача с </a:t>
            </a:r>
            <a:r>
              <a:rPr lang="ru-RU" sz="2000" dirty="0" smtClean="0"/>
              <a:t>параметром</a:t>
            </a:r>
            <a:endParaRPr lang="ru-RU" sz="2000" dirty="0"/>
          </a:p>
          <a:p>
            <a:pPr marL="450850" lvl="0" indent="-450850">
              <a:spcBef>
                <a:spcPts val="300"/>
              </a:spcBef>
              <a:buFont typeface="+mj-lt"/>
              <a:buAutoNum type="arabicPeriod"/>
            </a:pPr>
            <a:r>
              <a:rPr lang="ru-RU" sz="2000" dirty="0"/>
              <a:t>Числа и их </a:t>
            </a:r>
            <a:r>
              <a:rPr lang="ru-RU" sz="2000" dirty="0" smtClean="0"/>
              <a:t>свойства</a:t>
            </a:r>
            <a:endParaRPr lang="ru-RU" sz="2000" dirty="0"/>
          </a:p>
          <a:p>
            <a:pPr>
              <a:spcBef>
                <a:spcPts val="30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9000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547664" y="1277144"/>
            <a:ext cx="6120680" cy="1719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algn="just">
              <a:buFont typeface="Arial" panose="020B0604020202020204" pitchFamily="34" charset="0"/>
              <a:buNone/>
            </a:pPr>
            <a:r>
              <a:rPr lang="ru-RU" sz="2000" dirty="0" smtClean="0"/>
              <a:t>а) Существует ли натуральное число </a:t>
            </a:r>
            <a:r>
              <a:rPr lang="en-US" sz="2000" i="1" dirty="0" smtClean="0"/>
              <a:t>n</a:t>
            </a:r>
            <a:r>
              <a:rPr lang="ru-RU" sz="2000" dirty="0" smtClean="0"/>
              <a:t>, делящееся нацело на 12 и при этом имеющее ровно 12 различных натуральных делителей (в число делителей числа </a:t>
            </a:r>
            <a:r>
              <a:rPr lang="en-US" sz="2000" i="1" dirty="0" smtClean="0"/>
              <a:t>n </a:t>
            </a:r>
            <a:r>
              <a:rPr lang="ru-RU" sz="2000" dirty="0" smtClean="0"/>
              <a:t>включается единица и само число </a:t>
            </a:r>
            <a:r>
              <a:rPr lang="en-US" sz="2000" i="1" dirty="0" smtClean="0"/>
              <a:t>n</a:t>
            </a:r>
            <a:r>
              <a:rPr lang="ru-RU" sz="2000" dirty="0" smtClean="0"/>
              <a:t>)?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03648" y="3284984"/>
            <a:ext cx="6264696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algn="just">
              <a:buFont typeface="Arial" panose="020B0604020202020204" pitchFamily="34" charset="0"/>
              <a:buNone/>
            </a:pPr>
            <a:r>
              <a:rPr lang="ru-RU" sz="2000" dirty="0" smtClean="0"/>
              <a:t>б) Найдите все натуральные числа, делящиеся нацело на 14 и имеющие ровно 14 различных натуральных делителей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403648" y="4653136"/>
            <a:ext cx="6264696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algn="just">
              <a:buFont typeface="Arial" panose="020B0604020202020204" pitchFamily="34" charset="0"/>
              <a:buNone/>
            </a:pPr>
            <a:r>
              <a:rPr lang="ru-RU" sz="2000" dirty="0" smtClean="0"/>
              <a:t>в) Существует ли натуральное число, делящееся нацело на 2014 и имеющее ровно 2014 различных делителей?</a:t>
            </a:r>
          </a:p>
          <a:p>
            <a:pPr algn="just"/>
            <a:endParaRPr lang="ru-RU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115616" y="126876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19.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60643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980728"/>
                <a:ext cx="6480720" cy="4608512"/>
              </a:xfrm>
            </p:spPr>
            <p:txBody>
              <a:bodyPr>
                <a:noAutofit/>
              </a:bodyPr>
              <a:lstStyle/>
              <a:p>
                <a:pPr marL="0" indent="450850">
                  <a:buNone/>
                </a:pPr>
                <a:r>
                  <a:rPr lang="ru-RU" sz="2800" dirty="0"/>
                  <a:t>Е</a:t>
                </a:r>
                <a:r>
                  <a:rPr lang="ru-RU" sz="2800" dirty="0" smtClean="0"/>
                  <a:t>сли </a:t>
                </a:r>
                <a:r>
                  <a:rPr lang="ru-RU" sz="2800" dirty="0"/>
                  <a:t>число </a:t>
                </a:r>
                <a:r>
                  <a:rPr lang="en-US" sz="2800" i="1" dirty="0">
                    <a:latin typeface="Cambria" panose="02040503050406030204" pitchFamily="18" charset="0"/>
                  </a:rPr>
                  <a:t>n</a:t>
                </a:r>
                <a:r>
                  <a:rPr lang="ru-RU" sz="2800" dirty="0"/>
                  <a:t> можно разложить на простые множители</a:t>
                </a:r>
                <a:r>
                  <a:rPr lang="ru-RU" sz="2800" dirty="0" smtClean="0"/>
                  <a:t>:</a:t>
                </a:r>
              </a:p>
              <a:p>
                <a:pPr marL="0" indent="0">
                  <a:buNone/>
                </a:pPr>
                <a:endParaRPr lang="ru-RU" sz="28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𝑛</m:t>
                    </m:r>
                    <m:r>
                      <a:rPr lang="ru-RU" sz="2800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1</m:t>
                        </m:r>
                      </m:sub>
                      <m:sup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ru-RU" sz="28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p>
                    </m:sSubSup>
                    <m:r>
                      <a:rPr lang="ru-RU" sz="2800" i="1">
                        <a:latin typeface="Cambria Math"/>
                      </a:rPr>
                      <m:t>∙</m:t>
                    </m:r>
                    <m:sSubSup>
                      <m:sSub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sub>
                      <m:sup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ru-RU" sz="28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p>
                    </m:sSubSup>
                    <m:r>
                      <a:rPr lang="ru-RU" sz="2800" i="1">
                        <a:latin typeface="Cambria Math"/>
                      </a:rPr>
                      <m:t>∙…∙</m:t>
                    </m:r>
                    <m:sSubSup>
                      <m:sSub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latin typeface="Cambria Math"/>
                          </a:rPr>
                          <m:t>к</m:t>
                        </m:r>
                      </m:sub>
                      <m:sup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ru-RU" sz="2800" i="1">
                                <a:latin typeface="Cambria Math"/>
                              </a:rPr>
                              <m:t>к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ru-RU" sz="2800" dirty="0"/>
                  <a:t>,</a:t>
                </a:r>
                <a:endParaRPr lang="ru-RU" sz="2800" dirty="0" smtClean="0"/>
              </a:p>
              <a:p>
                <a:pPr marL="0" indent="0">
                  <a:buNone/>
                </a:pPr>
                <a:endParaRPr lang="ru-RU" sz="2800" dirty="0" smtClean="0"/>
              </a:p>
              <a:p>
                <a:pPr marL="0" indent="0">
                  <a:buNone/>
                </a:pPr>
                <a:r>
                  <a:rPr lang="ru-RU" sz="2800" dirty="0"/>
                  <a:t>то количество натуральных делителей числа </a:t>
                </a:r>
                <a:r>
                  <a:rPr lang="en-US" sz="2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</a:t>
                </a:r>
                <a:r>
                  <a:rPr lang="ru-RU" sz="2800" dirty="0"/>
                  <a:t> </a:t>
                </a:r>
                <a:r>
                  <a:rPr lang="ru-RU" sz="2800" dirty="0" smtClean="0"/>
                  <a:t>равно:</a:t>
                </a:r>
              </a:p>
              <a:p>
                <a:pPr marL="0" indent="0">
                  <a:buNone/>
                </a:pPr>
                <a:endParaRPr lang="ru-RU" sz="280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ru-RU" sz="2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u-RU" sz="2800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800" i="1">
                          <a:latin typeface="Cambria Math"/>
                        </a:rPr>
                        <m:t>∙…∙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/>
                                </a:rPr>
                                <m:t>к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980728"/>
                <a:ext cx="6480720" cy="4608512"/>
              </a:xfrm>
              <a:blipFill rotWithShape="1">
                <a:blip r:embed="rId2"/>
                <a:stretch>
                  <a:fillRect l="-1976" t="-1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902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772816"/>
                <a:ext cx="6552728" cy="3268960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latin typeface="Cambria Math"/>
                        </a:rPr>
                        <m:t>12=</m:t>
                      </m:r>
                      <m:sSup>
                        <m:sSup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ru-RU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2800" i="1">
                          <a:latin typeface="Cambria Math"/>
                        </a:rPr>
                        <m:t>∙3</m:t>
                      </m:r>
                    </m:oMath>
                  </m:oMathPara>
                </a14:m>
                <a:endParaRPr lang="ru-RU" sz="2800" dirty="0" smtClean="0"/>
              </a:p>
              <a:p>
                <a:pPr marL="0" indent="0" algn="ctr">
                  <a:buNone/>
                </a:pPr>
                <a:endParaRPr lang="en-US" sz="28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 smtClean="0">
                          <a:latin typeface="Cambria Math"/>
                        </a:rPr>
                        <m:t>d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ru-RU" sz="2800" i="1">
                          <a:latin typeface="Cambria Math"/>
                        </a:rPr>
                        <m:t>12=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2+1</m:t>
                          </m:r>
                        </m:e>
                      </m:d>
                      <m:r>
                        <a:rPr lang="ru-RU" sz="2800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1+3</m:t>
                          </m:r>
                        </m:e>
                      </m:d>
                      <m:r>
                        <a:rPr lang="ru-RU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800" b="0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:endParaRPr lang="ru-RU" sz="2800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1+1</m:t>
                          </m:r>
                        </m:e>
                      </m:d>
                      <m:r>
                        <a:rPr lang="ru-RU" sz="2800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/>
                            </a:rPr>
                            <m:t>1+5</m:t>
                          </m:r>
                        </m:e>
                      </m:d>
                    </m:oMath>
                  </m:oMathPara>
                </a14:m>
                <a:endParaRPr lang="ru-RU" sz="2800" dirty="0" smtClean="0"/>
              </a:p>
              <a:p>
                <a:pPr marL="0" indent="0" algn="ctr">
                  <a:buNone/>
                </a:pPr>
                <a:endParaRPr lang="en-US" sz="28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800" i="1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ru-RU" sz="2800" i="1">
                        <a:latin typeface="Cambria Math"/>
                      </a:rPr>
                      <m:t>=108</m:t>
                    </m:r>
                  </m:oMath>
                </a14:m>
                <a:r>
                  <a:rPr lang="ru-RU" sz="2800" dirty="0"/>
                  <a:t> </a:t>
                </a:r>
                <a:r>
                  <a:rPr lang="ru-RU" sz="2800" dirty="0" smtClean="0"/>
                  <a:t>  или  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3∙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ru-RU" sz="2800" i="1"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ru-RU" sz="2800" i="1">
                        <a:latin typeface="Cambria Math"/>
                      </a:rPr>
                      <m:t>=96</m:t>
                    </m:r>
                  </m:oMath>
                </a14:m>
                <a:r>
                  <a:rPr lang="ru-RU" sz="2800" dirty="0"/>
                  <a:t> </a:t>
                </a:r>
              </a:p>
              <a:p>
                <a:pPr algn="ctr"/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772816"/>
                <a:ext cx="6552728" cy="3268960"/>
              </a:xfrm>
              <a:blipFill rotWithShape="1">
                <a:blip r:embed="rId2"/>
                <a:stretch>
                  <a:fillRect b="-102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2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547664" y="548680"/>
                <a:ext cx="4968552" cy="5040560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0⋮а</m:t>
                    </m:r>
                  </m:oMath>
                </a14:m>
                <a:r>
                  <a:rPr lang="ru-RU" sz="2800" dirty="0" smtClean="0"/>
                  <a:t>;</a:t>
                </a:r>
              </a:p>
              <a:p>
                <a:pPr marL="0" lvl="0" indent="0">
                  <a:buNone/>
                </a:pPr>
                <a:endParaRPr lang="ru-RU" sz="2800" dirty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а⋮а  и а⋮1</m:t>
                    </m:r>
                  </m:oMath>
                </a14:m>
                <a:r>
                  <a:rPr lang="ru-RU" sz="2800" dirty="0" smtClean="0"/>
                  <a:t>;</a:t>
                </a:r>
              </a:p>
              <a:p>
                <a:pPr marL="0" lvl="0" indent="0">
                  <a:buNone/>
                </a:pPr>
                <a:endParaRPr lang="ru-RU" sz="2800" dirty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"/>
                        <m:endChr m:val="|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sz="2800" i="1">
                                <a:latin typeface="Cambria Math"/>
                              </a:rPr>
                              <m:t>а⋮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𝑏</m:t>
                            </m:r>
                          </m:e>
                          <m:e>
                            <m:r>
                              <a:rPr lang="en-US" sz="2800" i="1">
                                <a:latin typeface="Cambria Math"/>
                              </a:rPr>
                              <m:t>𝑏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⋮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𝑐</m:t>
                            </m:r>
                          </m:e>
                        </m:eqArr>
                      </m:e>
                    </m:d>
                    <m:r>
                      <a:rPr lang="ru-RU" sz="2800" i="1">
                        <a:latin typeface="Cambria Math"/>
                      </a:rPr>
                      <m:t>→</m:t>
                    </m:r>
                    <m:r>
                      <a:rPr lang="ru-RU" sz="2800" i="1">
                        <a:latin typeface="Cambria Math"/>
                      </a:rPr>
                      <m:t>𝑎</m:t>
                    </m:r>
                    <m:r>
                      <a:rPr lang="ru-RU" sz="2800" i="1">
                        <a:latin typeface="Cambria Math"/>
                      </a:rPr>
                      <m:t>⋮</m:t>
                    </m:r>
                    <m:r>
                      <a:rPr lang="ru-RU" sz="2800" i="1">
                        <a:latin typeface="Cambria Math"/>
                      </a:rPr>
                      <m:t>𝑐</m:t>
                    </m:r>
                  </m:oMath>
                </a14:m>
                <a:r>
                  <a:rPr lang="ru-RU" sz="2800" dirty="0" smtClean="0"/>
                  <a:t>;</a:t>
                </a:r>
              </a:p>
              <a:p>
                <a:pPr marL="0" lvl="0" indent="0">
                  <a:buNone/>
                </a:pPr>
                <a:endParaRPr lang="ru-RU" sz="2800" dirty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"/>
                        <m:endChr m:val="|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sz="2800" i="1">
                                <a:latin typeface="Cambria Math"/>
                              </a:rPr>
                              <m:t>а⋮с</m:t>
                            </m:r>
                          </m:e>
                          <m:e>
                            <m:r>
                              <a:rPr lang="en-US" sz="2800" i="1">
                                <a:latin typeface="Cambria Math"/>
                              </a:rPr>
                              <m:t>𝑏</m:t>
                            </m:r>
                            <m:r>
                              <a:rPr lang="ru-RU" sz="2800" i="1">
                                <a:latin typeface="Cambria Math"/>
                              </a:rPr>
                              <m:t>⋮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𝑐</m:t>
                            </m:r>
                          </m:e>
                        </m:eqArr>
                      </m:e>
                    </m:d>
                    <m:r>
                      <a:rPr lang="ru-RU" sz="2800" i="1">
                        <a:latin typeface="Cambria Math"/>
                      </a:rPr>
                      <m:t>→</m:t>
                    </m:r>
                    <m:d>
                      <m:d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  <m:r>
                          <a:rPr lang="en-US" sz="2800" i="1">
                            <a:latin typeface="Cambria Math"/>
                          </a:rPr>
                          <m:t>±</m:t>
                        </m:r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ru-RU" sz="2800" i="1">
                        <a:latin typeface="Cambria Math"/>
                      </a:rPr>
                      <m:t>⋮</m:t>
                    </m:r>
                    <m:r>
                      <a:rPr lang="ru-RU" sz="2800" i="1">
                        <a:latin typeface="Cambria Math"/>
                      </a:rPr>
                      <m:t>𝑐</m:t>
                    </m:r>
                  </m:oMath>
                </a14:m>
                <a:r>
                  <a:rPr lang="ru-RU" sz="2800" dirty="0"/>
                  <a:t>.</a:t>
                </a:r>
              </a:p>
              <a:p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47664" y="548680"/>
                <a:ext cx="4968552" cy="5040560"/>
              </a:xfrm>
              <a:blipFill rotWithShape="1">
                <a:blip r:embed="rId2"/>
                <a:stretch>
                  <a:fillRect t="-10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32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616</Words>
  <Application>Microsoft Office PowerPoint</Application>
  <PresentationFormat>Экран (4:3)</PresentationFormat>
  <Paragraphs>118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fedorchuk</cp:lastModifiedBy>
  <cp:revision>42</cp:revision>
  <dcterms:created xsi:type="dcterms:W3CDTF">2018-03-09T14:08:07Z</dcterms:created>
  <dcterms:modified xsi:type="dcterms:W3CDTF">2021-04-20T14:16:59Z</dcterms:modified>
</cp:coreProperties>
</file>