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1" r:id="rId15"/>
    <p:sldId id="272" r:id="rId16"/>
    <p:sldId id="273" r:id="rId17"/>
    <p:sldId id="274" r:id="rId18"/>
    <p:sldId id="275" r:id="rId19"/>
    <p:sldId id="276" r:id="rId2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Ксения Смирнова" initials="КС" lastIdx="1" clrIdx="0">
    <p:extLst>
      <p:ext uri="{19B8F6BF-5375-455C-9EA6-DF929625EA0E}">
        <p15:presenceInfo xmlns:p15="http://schemas.microsoft.com/office/powerpoint/2012/main" userId="aa911f7f793da77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5DD"/>
    <a:srgbClr val="E4F5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2" d="100"/>
          <a:sy n="72" d="100"/>
        </p:scale>
        <p:origin x="64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81FD31D-CAA3-48D5-BC14-5BE5709AF61A}"/>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0A077CC6-D84B-4624-95C4-8B53883CC0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069990A1-4159-49B1-9B98-8D48B8432439}"/>
              </a:ext>
            </a:extLst>
          </p:cNvPr>
          <p:cNvSpPr>
            <a:spLocks noGrp="1"/>
          </p:cNvSpPr>
          <p:nvPr>
            <p:ph type="dt" sz="half" idx="10"/>
          </p:nvPr>
        </p:nvSpPr>
        <p:spPr/>
        <p:txBody>
          <a:bodyPr/>
          <a:lstStyle/>
          <a:p>
            <a:fld id="{E7FB398E-C4AF-43EA-80BA-E71F57D0D6A6}" type="datetimeFigureOut">
              <a:rPr lang="ru-RU" smtClean="0"/>
              <a:t>22.10.2021</a:t>
            </a:fld>
            <a:endParaRPr lang="ru-RU"/>
          </a:p>
        </p:txBody>
      </p:sp>
      <p:sp>
        <p:nvSpPr>
          <p:cNvPr id="5" name="Нижний колонтитул 4">
            <a:extLst>
              <a:ext uri="{FF2B5EF4-FFF2-40B4-BE49-F238E27FC236}">
                <a16:creationId xmlns:a16="http://schemas.microsoft.com/office/drawing/2014/main" id="{F14BE8D9-AEE6-4B61-B687-A4BC70E1CC8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5E1634F3-75DA-42C5-AD5D-CC59BE48F32C}"/>
              </a:ext>
            </a:extLst>
          </p:cNvPr>
          <p:cNvSpPr>
            <a:spLocks noGrp="1"/>
          </p:cNvSpPr>
          <p:nvPr>
            <p:ph type="sldNum" sz="quarter" idx="12"/>
          </p:nvPr>
        </p:nvSpPr>
        <p:spPr/>
        <p:txBody>
          <a:bodyPr/>
          <a:lstStyle/>
          <a:p>
            <a:fld id="{00DF6198-FB31-4A53-B85C-4B9EACB8AE38}" type="slidenum">
              <a:rPr lang="ru-RU" smtClean="0"/>
              <a:t>‹#›</a:t>
            </a:fld>
            <a:endParaRPr lang="ru-RU"/>
          </a:p>
        </p:txBody>
      </p:sp>
    </p:spTree>
    <p:extLst>
      <p:ext uri="{BB962C8B-B14F-4D97-AF65-F5344CB8AC3E}">
        <p14:creationId xmlns:p14="http://schemas.microsoft.com/office/powerpoint/2010/main" val="631512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641BD1-0F74-4C5E-8343-C9A78EB742FF}"/>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B8EDF4E5-C22C-4388-82B1-56860891E4CB}"/>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1AA64EA-144D-4F38-AE25-13159FB04F7C}"/>
              </a:ext>
            </a:extLst>
          </p:cNvPr>
          <p:cNvSpPr>
            <a:spLocks noGrp="1"/>
          </p:cNvSpPr>
          <p:nvPr>
            <p:ph type="dt" sz="half" idx="10"/>
          </p:nvPr>
        </p:nvSpPr>
        <p:spPr/>
        <p:txBody>
          <a:bodyPr/>
          <a:lstStyle/>
          <a:p>
            <a:fld id="{E7FB398E-C4AF-43EA-80BA-E71F57D0D6A6}" type="datetimeFigureOut">
              <a:rPr lang="ru-RU" smtClean="0"/>
              <a:t>22.10.2021</a:t>
            </a:fld>
            <a:endParaRPr lang="ru-RU"/>
          </a:p>
        </p:txBody>
      </p:sp>
      <p:sp>
        <p:nvSpPr>
          <p:cNvPr id="5" name="Нижний колонтитул 4">
            <a:extLst>
              <a:ext uri="{FF2B5EF4-FFF2-40B4-BE49-F238E27FC236}">
                <a16:creationId xmlns:a16="http://schemas.microsoft.com/office/drawing/2014/main" id="{95358E6E-3D8E-457C-A417-61B5AFF68CA0}"/>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E10455C-28E9-4F23-9AEF-ACA38B61E2B0}"/>
              </a:ext>
            </a:extLst>
          </p:cNvPr>
          <p:cNvSpPr>
            <a:spLocks noGrp="1"/>
          </p:cNvSpPr>
          <p:nvPr>
            <p:ph type="sldNum" sz="quarter" idx="12"/>
          </p:nvPr>
        </p:nvSpPr>
        <p:spPr/>
        <p:txBody>
          <a:bodyPr/>
          <a:lstStyle/>
          <a:p>
            <a:fld id="{00DF6198-FB31-4A53-B85C-4B9EACB8AE38}" type="slidenum">
              <a:rPr lang="ru-RU" smtClean="0"/>
              <a:t>‹#›</a:t>
            </a:fld>
            <a:endParaRPr lang="ru-RU"/>
          </a:p>
        </p:txBody>
      </p:sp>
    </p:spTree>
    <p:extLst>
      <p:ext uri="{BB962C8B-B14F-4D97-AF65-F5344CB8AC3E}">
        <p14:creationId xmlns:p14="http://schemas.microsoft.com/office/powerpoint/2010/main" val="459292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90191770-C23D-4665-99D2-350C83384F9F}"/>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8E825F73-FF00-46EA-BCB1-7FA98F063D1E}"/>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AC803D6-AC00-456F-BA48-D0EAD83E7025}"/>
              </a:ext>
            </a:extLst>
          </p:cNvPr>
          <p:cNvSpPr>
            <a:spLocks noGrp="1"/>
          </p:cNvSpPr>
          <p:nvPr>
            <p:ph type="dt" sz="half" idx="10"/>
          </p:nvPr>
        </p:nvSpPr>
        <p:spPr/>
        <p:txBody>
          <a:bodyPr/>
          <a:lstStyle/>
          <a:p>
            <a:fld id="{E7FB398E-C4AF-43EA-80BA-E71F57D0D6A6}" type="datetimeFigureOut">
              <a:rPr lang="ru-RU" smtClean="0"/>
              <a:t>22.10.2021</a:t>
            </a:fld>
            <a:endParaRPr lang="ru-RU"/>
          </a:p>
        </p:txBody>
      </p:sp>
      <p:sp>
        <p:nvSpPr>
          <p:cNvPr id="5" name="Нижний колонтитул 4">
            <a:extLst>
              <a:ext uri="{FF2B5EF4-FFF2-40B4-BE49-F238E27FC236}">
                <a16:creationId xmlns:a16="http://schemas.microsoft.com/office/drawing/2014/main" id="{4BB9E69B-B780-4780-8C14-9414FE17CE3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7D0BCAEA-AEC1-41B3-8114-27E75BD7E8B0}"/>
              </a:ext>
            </a:extLst>
          </p:cNvPr>
          <p:cNvSpPr>
            <a:spLocks noGrp="1"/>
          </p:cNvSpPr>
          <p:nvPr>
            <p:ph type="sldNum" sz="quarter" idx="12"/>
          </p:nvPr>
        </p:nvSpPr>
        <p:spPr/>
        <p:txBody>
          <a:bodyPr/>
          <a:lstStyle/>
          <a:p>
            <a:fld id="{00DF6198-FB31-4A53-B85C-4B9EACB8AE38}" type="slidenum">
              <a:rPr lang="ru-RU" smtClean="0"/>
              <a:t>‹#›</a:t>
            </a:fld>
            <a:endParaRPr lang="ru-RU"/>
          </a:p>
        </p:txBody>
      </p:sp>
    </p:spTree>
    <p:extLst>
      <p:ext uri="{BB962C8B-B14F-4D97-AF65-F5344CB8AC3E}">
        <p14:creationId xmlns:p14="http://schemas.microsoft.com/office/powerpoint/2010/main" val="3844205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D7727B1-D122-4909-80D7-115226632AAA}"/>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88633949-25CB-480B-BF1B-848D2D4EFA73}"/>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A3D4653-B055-4C87-ADA2-2EE8563F9127}"/>
              </a:ext>
            </a:extLst>
          </p:cNvPr>
          <p:cNvSpPr>
            <a:spLocks noGrp="1"/>
          </p:cNvSpPr>
          <p:nvPr>
            <p:ph type="dt" sz="half" idx="10"/>
          </p:nvPr>
        </p:nvSpPr>
        <p:spPr/>
        <p:txBody>
          <a:bodyPr/>
          <a:lstStyle/>
          <a:p>
            <a:fld id="{E7FB398E-C4AF-43EA-80BA-E71F57D0D6A6}" type="datetimeFigureOut">
              <a:rPr lang="ru-RU" smtClean="0"/>
              <a:t>22.10.2021</a:t>
            </a:fld>
            <a:endParaRPr lang="ru-RU"/>
          </a:p>
        </p:txBody>
      </p:sp>
      <p:sp>
        <p:nvSpPr>
          <p:cNvPr id="5" name="Нижний колонтитул 4">
            <a:extLst>
              <a:ext uri="{FF2B5EF4-FFF2-40B4-BE49-F238E27FC236}">
                <a16:creationId xmlns:a16="http://schemas.microsoft.com/office/drawing/2014/main" id="{4DCF6829-F4BE-4FEB-8B9D-CB4ACD83745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ADA3E40-770B-47A1-B4B2-454DC872860A}"/>
              </a:ext>
            </a:extLst>
          </p:cNvPr>
          <p:cNvSpPr>
            <a:spLocks noGrp="1"/>
          </p:cNvSpPr>
          <p:nvPr>
            <p:ph type="sldNum" sz="quarter" idx="12"/>
          </p:nvPr>
        </p:nvSpPr>
        <p:spPr/>
        <p:txBody>
          <a:bodyPr/>
          <a:lstStyle/>
          <a:p>
            <a:fld id="{00DF6198-FB31-4A53-B85C-4B9EACB8AE38}" type="slidenum">
              <a:rPr lang="ru-RU" smtClean="0"/>
              <a:t>‹#›</a:t>
            </a:fld>
            <a:endParaRPr lang="ru-RU"/>
          </a:p>
        </p:txBody>
      </p:sp>
    </p:spTree>
    <p:extLst>
      <p:ext uri="{BB962C8B-B14F-4D97-AF65-F5344CB8AC3E}">
        <p14:creationId xmlns:p14="http://schemas.microsoft.com/office/powerpoint/2010/main" val="3735564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8935AD-AF60-4A0B-99C4-4FFC8B0133F0}"/>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A2099035-AEFC-443B-A154-1E706A2B0B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B7CA5D5F-EED4-45A4-9FA1-0C06AEF9A5CE}"/>
              </a:ext>
            </a:extLst>
          </p:cNvPr>
          <p:cNvSpPr>
            <a:spLocks noGrp="1"/>
          </p:cNvSpPr>
          <p:nvPr>
            <p:ph type="dt" sz="half" idx="10"/>
          </p:nvPr>
        </p:nvSpPr>
        <p:spPr/>
        <p:txBody>
          <a:bodyPr/>
          <a:lstStyle/>
          <a:p>
            <a:fld id="{E7FB398E-C4AF-43EA-80BA-E71F57D0D6A6}" type="datetimeFigureOut">
              <a:rPr lang="ru-RU" smtClean="0"/>
              <a:t>22.10.2021</a:t>
            </a:fld>
            <a:endParaRPr lang="ru-RU"/>
          </a:p>
        </p:txBody>
      </p:sp>
      <p:sp>
        <p:nvSpPr>
          <p:cNvPr id="5" name="Нижний колонтитул 4">
            <a:extLst>
              <a:ext uri="{FF2B5EF4-FFF2-40B4-BE49-F238E27FC236}">
                <a16:creationId xmlns:a16="http://schemas.microsoft.com/office/drawing/2014/main" id="{D772C483-BC2E-466E-BF23-5AC5B89F74E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BCB7E42-73E0-47E7-94CD-614D0B49970C}"/>
              </a:ext>
            </a:extLst>
          </p:cNvPr>
          <p:cNvSpPr>
            <a:spLocks noGrp="1"/>
          </p:cNvSpPr>
          <p:nvPr>
            <p:ph type="sldNum" sz="quarter" idx="12"/>
          </p:nvPr>
        </p:nvSpPr>
        <p:spPr/>
        <p:txBody>
          <a:bodyPr/>
          <a:lstStyle/>
          <a:p>
            <a:fld id="{00DF6198-FB31-4A53-B85C-4B9EACB8AE38}" type="slidenum">
              <a:rPr lang="ru-RU" smtClean="0"/>
              <a:t>‹#›</a:t>
            </a:fld>
            <a:endParaRPr lang="ru-RU"/>
          </a:p>
        </p:txBody>
      </p:sp>
    </p:spTree>
    <p:extLst>
      <p:ext uri="{BB962C8B-B14F-4D97-AF65-F5344CB8AC3E}">
        <p14:creationId xmlns:p14="http://schemas.microsoft.com/office/powerpoint/2010/main" val="1820299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86C0177-E4B8-422F-94B6-6530E05DDE61}"/>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6FD4745F-DB29-4EF8-A623-F456F3A294A4}"/>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E9F80F20-1A7E-4A26-9117-F16CEB358DFC}"/>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947BFF0F-08FD-4A86-9892-6A939DA4DF3A}"/>
              </a:ext>
            </a:extLst>
          </p:cNvPr>
          <p:cNvSpPr>
            <a:spLocks noGrp="1"/>
          </p:cNvSpPr>
          <p:nvPr>
            <p:ph type="dt" sz="half" idx="10"/>
          </p:nvPr>
        </p:nvSpPr>
        <p:spPr/>
        <p:txBody>
          <a:bodyPr/>
          <a:lstStyle/>
          <a:p>
            <a:fld id="{E7FB398E-C4AF-43EA-80BA-E71F57D0D6A6}" type="datetimeFigureOut">
              <a:rPr lang="ru-RU" smtClean="0"/>
              <a:t>22.10.2021</a:t>
            </a:fld>
            <a:endParaRPr lang="ru-RU"/>
          </a:p>
        </p:txBody>
      </p:sp>
      <p:sp>
        <p:nvSpPr>
          <p:cNvPr id="6" name="Нижний колонтитул 5">
            <a:extLst>
              <a:ext uri="{FF2B5EF4-FFF2-40B4-BE49-F238E27FC236}">
                <a16:creationId xmlns:a16="http://schemas.microsoft.com/office/drawing/2014/main" id="{05E29C12-B6C7-4AB3-A772-D349BBDD1979}"/>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8A27AA25-51F9-4907-8D18-95EED85FEE99}"/>
              </a:ext>
            </a:extLst>
          </p:cNvPr>
          <p:cNvSpPr>
            <a:spLocks noGrp="1"/>
          </p:cNvSpPr>
          <p:nvPr>
            <p:ph type="sldNum" sz="quarter" idx="12"/>
          </p:nvPr>
        </p:nvSpPr>
        <p:spPr/>
        <p:txBody>
          <a:bodyPr/>
          <a:lstStyle/>
          <a:p>
            <a:fld id="{00DF6198-FB31-4A53-B85C-4B9EACB8AE38}" type="slidenum">
              <a:rPr lang="ru-RU" smtClean="0"/>
              <a:t>‹#›</a:t>
            </a:fld>
            <a:endParaRPr lang="ru-RU"/>
          </a:p>
        </p:txBody>
      </p:sp>
    </p:spTree>
    <p:extLst>
      <p:ext uri="{BB962C8B-B14F-4D97-AF65-F5344CB8AC3E}">
        <p14:creationId xmlns:p14="http://schemas.microsoft.com/office/powerpoint/2010/main" val="690160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8C984C3-5A28-40A5-8B01-DF52EE4499A5}"/>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6D2B480F-CCFF-42FD-8914-4B5664331F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BF6332A0-3E16-4BC6-90DD-C9FD277BBDEE}"/>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A7FDAB08-6BDC-4689-A2F2-2E6B65E35C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278E3D35-E0BA-4D96-93BB-5D456BBD41A0}"/>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51C615BF-DFFC-4B7A-9A78-3E9164CE3417}"/>
              </a:ext>
            </a:extLst>
          </p:cNvPr>
          <p:cNvSpPr>
            <a:spLocks noGrp="1"/>
          </p:cNvSpPr>
          <p:nvPr>
            <p:ph type="dt" sz="half" idx="10"/>
          </p:nvPr>
        </p:nvSpPr>
        <p:spPr/>
        <p:txBody>
          <a:bodyPr/>
          <a:lstStyle/>
          <a:p>
            <a:fld id="{E7FB398E-C4AF-43EA-80BA-E71F57D0D6A6}" type="datetimeFigureOut">
              <a:rPr lang="ru-RU" smtClean="0"/>
              <a:t>22.10.2021</a:t>
            </a:fld>
            <a:endParaRPr lang="ru-RU"/>
          </a:p>
        </p:txBody>
      </p:sp>
      <p:sp>
        <p:nvSpPr>
          <p:cNvPr id="8" name="Нижний колонтитул 7">
            <a:extLst>
              <a:ext uri="{FF2B5EF4-FFF2-40B4-BE49-F238E27FC236}">
                <a16:creationId xmlns:a16="http://schemas.microsoft.com/office/drawing/2014/main" id="{26E06F08-32C3-46D6-BB11-824EE5ABCCD3}"/>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5F8BDD35-8A9B-4D2D-A726-1F68B979A16A}"/>
              </a:ext>
            </a:extLst>
          </p:cNvPr>
          <p:cNvSpPr>
            <a:spLocks noGrp="1"/>
          </p:cNvSpPr>
          <p:nvPr>
            <p:ph type="sldNum" sz="quarter" idx="12"/>
          </p:nvPr>
        </p:nvSpPr>
        <p:spPr/>
        <p:txBody>
          <a:bodyPr/>
          <a:lstStyle/>
          <a:p>
            <a:fld id="{00DF6198-FB31-4A53-B85C-4B9EACB8AE38}" type="slidenum">
              <a:rPr lang="ru-RU" smtClean="0"/>
              <a:t>‹#›</a:t>
            </a:fld>
            <a:endParaRPr lang="ru-RU"/>
          </a:p>
        </p:txBody>
      </p:sp>
    </p:spTree>
    <p:extLst>
      <p:ext uri="{BB962C8B-B14F-4D97-AF65-F5344CB8AC3E}">
        <p14:creationId xmlns:p14="http://schemas.microsoft.com/office/powerpoint/2010/main" val="246611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EBE94C-7CE8-47AD-A8BC-3B73C977F641}"/>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B7B30958-57BB-4C11-A820-0186B6072A58}"/>
              </a:ext>
            </a:extLst>
          </p:cNvPr>
          <p:cNvSpPr>
            <a:spLocks noGrp="1"/>
          </p:cNvSpPr>
          <p:nvPr>
            <p:ph type="dt" sz="half" idx="10"/>
          </p:nvPr>
        </p:nvSpPr>
        <p:spPr/>
        <p:txBody>
          <a:bodyPr/>
          <a:lstStyle/>
          <a:p>
            <a:fld id="{E7FB398E-C4AF-43EA-80BA-E71F57D0D6A6}" type="datetimeFigureOut">
              <a:rPr lang="ru-RU" smtClean="0"/>
              <a:t>22.10.2021</a:t>
            </a:fld>
            <a:endParaRPr lang="ru-RU"/>
          </a:p>
        </p:txBody>
      </p:sp>
      <p:sp>
        <p:nvSpPr>
          <p:cNvPr id="4" name="Нижний колонтитул 3">
            <a:extLst>
              <a:ext uri="{FF2B5EF4-FFF2-40B4-BE49-F238E27FC236}">
                <a16:creationId xmlns:a16="http://schemas.microsoft.com/office/drawing/2014/main" id="{6E7684AC-AD7E-42C6-B7E5-B59BF8FA690D}"/>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9D7C587B-F7D4-46BA-AC45-EFD9991CCFD5}"/>
              </a:ext>
            </a:extLst>
          </p:cNvPr>
          <p:cNvSpPr>
            <a:spLocks noGrp="1"/>
          </p:cNvSpPr>
          <p:nvPr>
            <p:ph type="sldNum" sz="quarter" idx="12"/>
          </p:nvPr>
        </p:nvSpPr>
        <p:spPr/>
        <p:txBody>
          <a:bodyPr/>
          <a:lstStyle/>
          <a:p>
            <a:fld id="{00DF6198-FB31-4A53-B85C-4B9EACB8AE38}" type="slidenum">
              <a:rPr lang="ru-RU" smtClean="0"/>
              <a:t>‹#›</a:t>
            </a:fld>
            <a:endParaRPr lang="ru-RU"/>
          </a:p>
        </p:txBody>
      </p:sp>
    </p:spTree>
    <p:extLst>
      <p:ext uri="{BB962C8B-B14F-4D97-AF65-F5344CB8AC3E}">
        <p14:creationId xmlns:p14="http://schemas.microsoft.com/office/powerpoint/2010/main" val="1771466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BD62A2BE-365F-46F4-8E56-B5E837BBCD66}"/>
              </a:ext>
            </a:extLst>
          </p:cNvPr>
          <p:cNvSpPr>
            <a:spLocks noGrp="1"/>
          </p:cNvSpPr>
          <p:nvPr>
            <p:ph type="dt" sz="half" idx="10"/>
          </p:nvPr>
        </p:nvSpPr>
        <p:spPr/>
        <p:txBody>
          <a:bodyPr/>
          <a:lstStyle/>
          <a:p>
            <a:fld id="{E7FB398E-C4AF-43EA-80BA-E71F57D0D6A6}" type="datetimeFigureOut">
              <a:rPr lang="ru-RU" smtClean="0"/>
              <a:t>22.10.2021</a:t>
            </a:fld>
            <a:endParaRPr lang="ru-RU"/>
          </a:p>
        </p:txBody>
      </p:sp>
      <p:sp>
        <p:nvSpPr>
          <p:cNvPr id="3" name="Нижний колонтитул 2">
            <a:extLst>
              <a:ext uri="{FF2B5EF4-FFF2-40B4-BE49-F238E27FC236}">
                <a16:creationId xmlns:a16="http://schemas.microsoft.com/office/drawing/2014/main" id="{E56FC75D-E551-4278-BF6B-37EAFBE33764}"/>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1A37088B-50A2-4976-8A53-C4F58113F5FD}"/>
              </a:ext>
            </a:extLst>
          </p:cNvPr>
          <p:cNvSpPr>
            <a:spLocks noGrp="1"/>
          </p:cNvSpPr>
          <p:nvPr>
            <p:ph type="sldNum" sz="quarter" idx="12"/>
          </p:nvPr>
        </p:nvSpPr>
        <p:spPr/>
        <p:txBody>
          <a:bodyPr/>
          <a:lstStyle/>
          <a:p>
            <a:fld id="{00DF6198-FB31-4A53-B85C-4B9EACB8AE38}" type="slidenum">
              <a:rPr lang="ru-RU" smtClean="0"/>
              <a:t>‹#›</a:t>
            </a:fld>
            <a:endParaRPr lang="ru-RU"/>
          </a:p>
        </p:txBody>
      </p:sp>
    </p:spTree>
    <p:extLst>
      <p:ext uri="{BB962C8B-B14F-4D97-AF65-F5344CB8AC3E}">
        <p14:creationId xmlns:p14="http://schemas.microsoft.com/office/powerpoint/2010/main" val="448542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0C9E46F-1450-40F0-BFD0-71CC4700B7DC}"/>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A0B352C6-87BA-41B1-B77F-54BFE81D45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665AB353-BCF7-4CDD-995E-53927C7216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D1D2D8EA-E069-4370-A674-AA9189AF9BC6}"/>
              </a:ext>
            </a:extLst>
          </p:cNvPr>
          <p:cNvSpPr>
            <a:spLocks noGrp="1"/>
          </p:cNvSpPr>
          <p:nvPr>
            <p:ph type="dt" sz="half" idx="10"/>
          </p:nvPr>
        </p:nvSpPr>
        <p:spPr/>
        <p:txBody>
          <a:bodyPr/>
          <a:lstStyle/>
          <a:p>
            <a:fld id="{E7FB398E-C4AF-43EA-80BA-E71F57D0D6A6}" type="datetimeFigureOut">
              <a:rPr lang="ru-RU" smtClean="0"/>
              <a:t>22.10.2021</a:t>
            </a:fld>
            <a:endParaRPr lang="ru-RU"/>
          </a:p>
        </p:txBody>
      </p:sp>
      <p:sp>
        <p:nvSpPr>
          <p:cNvPr id="6" name="Нижний колонтитул 5">
            <a:extLst>
              <a:ext uri="{FF2B5EF4-FFF2-40B4-BE49-F238E27FC236}">
                <a16:creationId xmlns:a16="http://schemas.microsoft.com/office/drawing/2014/main" id="{F8221D21-2758-46F9-8A3D-36F1E0AEA87D}"/>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5FCB29BD-B9CA-43FA-BD71-33A6D1A0CFE7}"/>
              </a:ext>
            </a:extLst>
          </p:cNvPr>
          <p:cNvSpPr>
            <a:spLocks noGrp="1"/>
          </p:cNvSpPr>
          <p:nvPr>
            <p:ph type="sldNum" sz="quarter" idx="12"/>
          </p:nvPr>
        </p:nvSpPr>
        <p:spPr/>
        <p:txBody>
          <a:bodyPr/>
          <a:lstStyle/>
          <a:p>
            <a:fld id="{00DF6198-FB31-4A53-B85C-4B9EACB8AE38}" type="slidenum">
              <a:rPr lang="ru-RU" smtClean="0"/>
              <a:t>‹#›</a:t>
            </a:fld>
            <a:endParaRPr lang="ru-RU"/>
          </a:p>
        </p:txBody>
      </p:sp>
    </p:spTree>
    <p:extLst>
      <p:ext uri="{BB962C8B-B14F-4D97-AF65-F5344CB8AC3E}">
        <p14:creationId xmlns:p14="http://schemas.microsoft.com/office/powerpoint/2010/main" val="2729118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B10A371-3B20-446B-9103-F18B81263769}"/>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9CBFA6A7-5B50-48EA-99EF-E2D6614AA1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64FF7EE6-AAF4-453B-9C41-2E8A084BA2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8E3052D4-283F-4E88-A4D5-1C34F7673916}"/>
              </a:ext>
            </a:extLst>
          </p:cNvPr>
          <p:cNvSpPr>
            <a:spLocks noGrp="1"/>
          </p:cNvSpPr>
          <p:nvPr>
            <p:ph type="dt" sz="half" idx="10"/>
          </p:nvPr>
        </p:nvSpPr>
        <p:spPr/>
        <p:txBody>
          <a:bodyPr/>
          <a:lstStyle/>
          <a:p>
            <a:fld id="{E7FB398E-C4AF-43EA-80BA-E71F57D0D6A6}" type="datetimeFigureOut">
              <a:rPr lang="ru-RU" smtClean="0"/>
              <a:t>22.10.2021</a:t>
            </a:fld>
            <a:endParaRPr lang="ru-RU"/>
          </a:p>
        </p:txBody>
      </p:sp>
      <p:sp>
        <p:nvSpPr>
          <p:cNvPr id="6" name="Нижний колонтитул 5">
            <a:extLst>
              <a:ext uri="{FF2B5EF4-FFF2-40B4-BE49-F238E27FC236}">
                <a16:creationId xmlns:a16="http://schemas.microsoft.com/office/drawing/2014/main" id="{AC7404FD-7688-4B63-A081-8DF69E273B7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0CC8F6D9-3285-4E74-BD1E-51F1CAB6E4CA}"/>
              </a:ext>
            </a:extLst>
          </p:cNvPr>
          <p:cNvSpPr>
            <a:spLocks noGrp="1"/>
          </p:cNvSpPr>
          <p:nvPr>
            <p:ph type="sldNum" sz="quarter" idx="12"/>
          </p:nvPr>
        </p:nvSpPr>
        <p:spPr/>
        <p:txBody>
          <a:bodyPr/>
          <a:lstStyle/>
          <a:p>
            <a:fld id="{00DF6198-FB31-4A53-B85C-4B9EACB8AE38}" type="slidenum">
              <a:rPr lang="ru-RU" smtClean="0"/>
              <a:t>‹#›</a:t>
            </a:fld>
            <a:endParaRPr lang="ru-RU"/>
          </a:p>
        </p:txBody>
      </p:sp>
    </p:spTree>
    <p:extLst>
      <p:ext uri="{BB962C8B-B14F-4D97-AF65-F5344CB8AC3E}">
        <p14:creationId xmlns:p14="http://schemas.microsoft.com/office/powerpoint/2010/main" val="2139996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E536F64-F613-4DF2-8900-C4447B860F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688BC93E-FD61-49F5-8144-7A12EF664F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6EB40B4-BF81-4D0B-836D-4050B54A94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FB398E-C4AF-43EA-80BA-E71F57D0D6A6}" type="datetimeFigureOut">
              <a:rPr lang="ru-RU" smtClean="0"/>
              <a:t>22.10.2021</a:t>
            </a:fld>
            <a:endParaRPr lang="ru-RU"/>
          </a:p>
        </p:txBody>
      </p:sp>
      <p:sp>
        <p:nvSpPr>
          <p:cNvPr id="5" name="Нижний колонтитул 4">
            <a:extLst>
              <a:ext uri="{FF2B5EF4-FFF2-40B4-BE49-F238E27FC236}">
                <a16:creationId xmlns:a16="http://schemas.microsoft.com/office/drawing/2014/main" id="{214576CA-1B46-4B07-A6B6-A9B75A248A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3FFC6FD6-7D2E-45C6-B05E-FFE23DCACE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DF6198-FB31-4A53-B85C-4B9EACB8AE38}" type="slidenum">
              <a:rPr lang="ru-RU" smtClean="0"/>
              <a:t>‹#›</a:t>
            </a:fld>
            <a:endParaRPr lang="ru-RU"/>
          </a:p>
        </p:txBody>
      </p:sp>
    </p:spTree>
    <p:extLst>
      <p:ext uri="{BB962C8B-B14F-4D97-AF65-F5344CB8AC3E}">
        <p14:creationId xmlns:p14="http://schemas.microsoft.com/office/powerpoint/2010/main" val="25456963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Фон для слайда в презентации - 66 фото">
            <a:extLst>
              <a:ext uri="{FF2B5EF4-FFF2-40B4-BE49-F238E27FC236}">
                <a16:creationId xmlns:a16="http://schemas.microsoft.com/office/drawing/2014/main" id="{09A04C92-E56B-4571-B532-36288F3F03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408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Рисунок 4">
            <a:extLst>
              <a:ext uri="{FF2B5EF4-FFF2-40B4-BE49-F238E27FC236}">
                <a16:creationId xmlns:a16="http://schemas.microsoft.com/office/drawing/2014/main" id="{F0E1DA52-BC0B-4D14-86CA-4942F2CB88F3}"/>
              </a:ext>
            </a:extLst>
          </p:cNvPr>
          <p:cNvPicPr/>
          <p:nvPr/>
        </p:nvPicPr>
        <p:blipFill rotWithShape="1">
          <a:blip r:embed="rId3">
            <a:extLst>
              <a:ext uri="{BEBA8EAE-BF5A-486C-A8C5-ECC9F3942E4B}">
                <a14:imgProps xmlns:a14="http://schemas.microsoft.com/office/drawing/2010/main">
                  <a14:imgLayer r:embed="rId4">
                    <a14:imgEffect>
                      <a14:brightnessContrast contrast="40000"/>
                    </a14:imgEffect>
                  </a14:imgLayer>
                </a14:imgProps>
              </a:ext>
              <a:ext uri="{28A0092B-C50C-407E-A947-70E740481C1C}">
                <a14:useLocalDpi xmlns:a14="http://schemas.microsoft.com/office/drawing/2010/main" val="0"/>
              </a:ext>
            </a:extLst>
          </a:blip>
          <a:srcRect t="18935" b="20301"/>
          <a:stretch/>
        </p:blipFill>
        <p:spPr bwMode="auto">
          <a:xfrm>
            <a:off x="8167455" y="295183"/>
            <a:ext cx="3580845" cy="2181687"/>
          </a:xfrm>
          <a:prstGeom prst="rect">
            <a:avLst/>
          </a:prstGeom>
          <a:noFill/>
          <a:ln w="57150">
            <a:solidFill>
              <a:srgbClr val="0070C0"/>
            </a:solidFill>
          </a:ln>
        </p:spPr>
      </p:pic>
      <p:sp>
        <p:nvSpPr>
          <p:cNvPr id="4" name="Прямоугольник 3">
            <a:extLst>
              <a:ext uri="{FF2B5EF4-FFF2-40B4-BE49-F238E27FC236}">
                <a16:creationId xmlns:a16="http://schemas.microsoft.com/office/drawing/2014/main" id="{9A13E512-8A0A-43E6-8551-55A6E57AD401}"/>
              </a:ext>
            </a:extLst>
          </p:cNvPr>
          <p:cNvSpPr/>
          <p:nvPr/>
        </p:nvSpPr>
        <p:spPr>
          <a:xfrm>
            <a:off x="1092465" y="2772053"/>
            <a:ext cx="10007069" cy="1754326"/>
          </a:xfrm>
          <a:prstGeom prst="rect">
            <a:avLst/>
          </a:prstGeom>
          <a:noFill/>
        </p:spPr>
        <p:txBody>
          <a:bodyPr wrap="square" lIns="91440" tIns="45720" rIns="91440" bIns="45720">
            <a:spAutoFit/>
          </a:bodyPr>
          <a:lstStyle/>
          <a:p>
            <a:pPr algn="ctr"/>
            <a:r>
              <a:rPr lang="ru-RU" sz="5400" b="1" dirty="0">
                <a:ln w="0"/>
                <a:solidFill>
                  <a:srgbClr val="0065DD"/>
                </a:solidFill>
                <a:effectLst>
                  <a:outerShdw blurRad="38100" dist="25400" dir="5400000" algn="ctr" rotWithShape="0">
                    <a:srgbClr val="6E747A">
                      <a:alpha val="43000"/>
                    </a:srgbClr>
                  </a:outerShdw>
                </a:effectLst>
              </a:rPr>
              <a:t>Теория вероятности в заданиях ЕГЭ 2022</a:t>
            </a:r>
          </a:p>
        </p:txBody>
      </p:sp>
      <p:sp>
        <p:nvSpPr>
          <p:cNvPr id="6" name="TextBox 5">
            <a:extLst>
              <a:ext uri="{FF2B5EF4-FFF2-40B4-BE49-F238E27FC236}">
                <a16:creationId xmlns:a16="http://schemas.microsoft.com/office/drawing/2014/main" id="{1801ADDA-3FC7-4DEE-AACD-91049166305A}"/>
              </a:ext>
            </a:extLst>
          </p:cNvPr>
          <p:cNvSpPr txBox="1"/>
          <p:nvPr/>
        </p:nvSpPr>
        <p:spPr>
          <a:xfrm>
            <a:off x="6640496" y="4833424"/>
            <a:ext cx="5299969" cy="1200329"/>
          </a:xfrm>
          <a:prstGeom prst="rect">
            <a:avLst/>
          </a:prstGeom>
          <a:noFill/>
        </p:spPr>
        <p:txBody>
          <a:bodyPr wrap="square" rtlCol="0">
            <a:spAutoFit/>
          </a:bodyPr>
          <a:lstStyle/>
          <a:p>
            <a:pPr algn="r"/>
            <a:r>
              <a:rPr lang="ru-RU" sz="2400" b="1" dirty="0">
                <a:solidFill>
                  <a:srgbClr val="0065DD"/>
                </a:solidFill>
              </a:rPr>
              <a:t>Смирнова Елена Германовна</a:t>
            </a:r>
          </a:p>
          <a:p>
            <a:pPr algn="r"/>
            <a:r>
              <a:rPr lang="ru-RU" sz="2400" b="1" dirty="0">
                <a:solidFill>
                  <a:srgbClr val="0065DD"/>
                </a:solidFill>
              </a:rPr>
              <a:t>учитель математики</a:t>
            </a:r>
          </a:p>
          <a:p>
            <a:pPr algn="r"/>
            <a:r>
              <a:rPr lang="ru-RU" sz="2400" b="1" dirty="0">
                <a:solidFill>
                  <a:srgbClr val="0065DD"/>
                </a:solidFill>
              </a:rPr>
              <a:t>ГБОУ Лицей № 244</a:t>
            </a:r>
            <a:endParaRPr lang="ru-RU" sz="2400" dirty="0">
              <a:solidFill>
                <a:srgbClr val="0065DD"/>
              </a:solidFill>
            </a:endParaRPr>
          </a:p>
        </p:txBody>
      </p:sp>
      <p:sp>
        <p:nvSpPr>
          <p:cNvPr id="8" name="TextBox 7">
            <a:extLst>
              <a:ext uri="{FF2B5EF4-FFF2-40B4-BE49-F238E27FC236}">
                <a16:creationId xmlns:a16="http://schemas.microsoft.com/office/drawing/2014/main" id="{446D1D0E-D364-493B-A128-11A6685ED323}"/>
              </a:ext>
            </a:extLst>
          </p:cNvPr>
          <p:cNvSpPr txBox="1"/>
          <p:nvPr/>
        </p:nvSpPr>
        <p:spPr>
          <a:xfrm>
            <a:off x="3446014" y="6033753"/>
            <a:ext cx="5299969" cy="830997"/>
          </a:xfrm>
          <a:prstGeom prst="rect">
            <a:avLst/>
          </a:prstGeom>
          <a:noFill/>
        </p:spPr>
        <p:txBody>
          <a:bodyPr wrap="square" rtlCol="0">
            <a:spAutoFit/>
          </a:bodyPr>
          <a:lstStyle/>
          <a:p>
            <a:pPr algn="ctr"/>
            <a:r>
              <a:rPr lang="ru-RU" sz="2400" b="1" dirty="0">
                <a:solidFill>
                  <a:srgbClr val="0065DD"/>
                </a:solidFill>
              </a:rPr>
              <a:t>г. Санкт-Петербург</a:t>
            </a:r>
          </a:p>
          <a:p>
            <a:pPr algn="ctr"/>
            <a:r>
              <a:rPr lang="ru-RU" sz="2400" b="1" dirty="0">
                <a:solidFill>
                  <a:srgbClr val="0065DD"/>
                </a:solidFill>
              </a:rPr>
              <a:t>2021 </a:t>
            </a:r>
            <a:endParaRPr lang="ru-RU" sz="2400" dirty="0">
              <a:solidFill>
                <a:srgbClr val="0065DD"/>
              </a:solidFill>
            </a:endParaRPr>
          </a:p>
        </p:txBody>
      </p:sp>
    </p:spTree>
    <p:extLst>
      <p:ext uri="{BB962C8B-B14F-4D97-AF65-F5344CB8AC3E}">
        <p14:creationId xmlns:p14="http://schemas.microsoft.com/office/powerpoint/2010/main" val="760685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Фон для слайда в презентации - 66 фото">
            <a:extLst>
              <a:ext uri="{FF2B5EF4-FFF2-40B4-BE49-F238E27FC236}">
                <a16:creationId xmlns:a16="http://schemas.microsoft.com/office/drawing/2014/main" id="{00627162-D190-41C6-9022-FAD960F33D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40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a:extLst>
              <a:ext uri="{FF2B5EF4-FFF2-40B4-BE49-F238E27FC236}">
                <a16:creationId xmlns:a16="http://schemas.microsoft.com/office/drawing/2014/main" id="{F0F77DF8-E695-4FF1-B6A4-2A424885337D}"/>
              </a:ext>
            </a:extLst>
          </p:cNvPr>
          <p:cNvSpPr/>
          <p:nvPr/>
        </p:nvSpPr>
        <p:spPr>
          <a:xfrm>
            <a:off x="11305219" y="5934670"/>
            <a:ext cx="886781" cy="923330"/>
          </a:xfrm>
          <a:prstGeom prst="rect">
            <a:avLst/>
          </a:prstGeom>
          <a:noFill/>
        </p:spPr>
        <p:txBody>
          <a:bodyPr wrap="none" lIns="91440" tIns="45720" rIns="91440" bIns="45720">
            <a:spAutoFit/>
          </a:bodyPr>
          <a:lstStyle/>
          <a:p>
            <a:pPr algn="ctr"/>
            <a:r>
              <a:rPr lang="ru-RU"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10</a:t>
            </a:r>
          </a:p>
        </p:txBody>
      </p:sp>
      <p:sp>
        <p:nvSpPr>
          <p:cNvPr id="7" name="TextBox 6">
            <a:extLst>
              <a:ext uri="{FF2B5EF4-FFF2-40B4-BE49-F238E27FC236}">
                <a16:creationId xmlns:a16="http://schemas.microsoft.com/office/drawing/2014/main" id="{A47EC797-925A-4734-BD93-025C7C57E6FF}"/>
              </a:ext>
            </a:extLst>
          </p:cNvPr>
          <p:cNvSpPr txBox="1"/>
          <p:nvPr/>
        </p:nvSpPr>
        <p:spPr>
          <a:xfrm>
            <a:off x="2645545" y="2366424"/>
            <a:ext cx="9010835" cy="3785652"/>
          </a:xfrm>
          <a:prstGeom prst="rect">
            <a:avLst/>
          </a:prstGeom>
          <a:noFill/>
        </p:spPr>
        <p:txBody>
          <a:bodyPr wrap="square" rtlCol="0">
            <a:spAutoFit/>
          </a:bodyPr>
          <a:lstStyle/>
          <a:p>
            <a:pPr algn="just"/>
            <a:r>
              <a:rPr lang="ru-RU" sz="2400" b="1" dirty="0">
                <a:solidFill>
                  <a:srgbClr val="0065DD"/>
                </a:solidFill>
              </a:rPr>
              <a:t>В задании №10 проверяются умения использовать приобретённые знания и умения в практической деятельности и повседневной жизни. Примерное время выполнения задания выпускником, изучавшим математику на базовом уровне – 15 минут, на профильном уровне – 8 минут.</a:t>
            </a:r>
          </a:p>
          <a:p>
            <a:pPr algn="just"/>
            <a:endParaRPr lang="ru-RU" sz="2400" b="1" dirty="0">
              <a:solidFill>
                <a:srgbClr val="0065DD"/>
              </a:solidFill>
            </a:endParaRPr>
          </a:p>
          <a:p>
            <a:pPr marL="342900" indent="-342900" algn="just">
              <a:buFontTx/>
              <a:buChar char="-"/>
            </a:pPr>
            <a:endParaRPr lang="ru-RU" sz="2400" b="1" dirty="0">
              <a:solidFill>
                <a:srgbClr val="0065DD"/>
              </a:solidFill>
            </a:endParaRPr>
          </a:p>
          <a:p>
            <a:pPr algn="just"/>
            <a:endParaRPr lang="ru-RU" sz="2400" b="1" dirty="0">
              <a:solidFill>
                <a:srgbClr val="0065DD"/>
              </a:solidFill>
            </a:endParaRPr>
          </a:p>
          <a:p>
            <a:pPr algn="just"/>
            <a:endParaRPr lang="ru-RU" sz="2400" b="1" dirty="0">
              <a:solidFill>
                <a:srgbClr val="0065DD"/>
              </a:solidFill>
            </a:endParaRPr>
          </a:p>
          <a:p>
            <a:pPr algn="just"/>
            <a:endParaRPr lang="ru-RU" sz="2400" dirty="0">
              <a:solidFill>
                <a:srgbClr val="0065DD"/>
              </a:solidFill>
            </a:endParaRPr>
          </a:p>
        </p:txBody>
      </p:sp>
    </p:spTree>
    <p:extLst>
      <p:ext uri="{BB962C8B-B14F-4D97-AF65-F5344CB8AC3E}">
        <p14:creationId xmlns:p14="http://schemas.microsoft.com/office/powerpoint/2010/main" val="310178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Фон для слайда в презентации - 66 фото">
            <a:extLst>
              <a:ext uri="{FF2B5EF4-FFF2-40B4-BE49-F238E27FC236}">
                <a16:creationId xmlns:a16="http://schemas.microsoft.com/office/drawing/2014/main" id="{00627162-D190-41C6-9022-FAD960F33D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40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a:extLst>
              <a:ext uri="{FF2B5EF4-FFF2-40B4-BE49-F238E27FC236}">
                <a16:creationId xmlns:a16="http://schemas.microsoft.com/office/drawing/2014/main" id="{F0F77DF8-E695-4FF1-B6A4-2A424885337D}"/>
              </a:ext>
            </a:extLst>
          </p:cNvPr>
          <p:cNvSpPr/>
          <p:nvPr/>
        </p:nvSpPr>
        <p:spPr>
          <a:xfrm>
            <a:off x="11305219" y="5934670"/>
            <a:ext cx="886781" cy="923330"/>
          </a:xfrm>
          <a:prstGeom prst="rect">
            <a:avLst/>
          </a:prstGeom>
          <a:noFill/>
        </p:spPr>
        <p:txBody>
          <a:bodyPr wrap="none" lIns="91440" tIns="45720" rIns="91440" bIns="45720">
            <a:spAutoFit/>
          </a:bodyPr>
          <a:lstStyle/>
          <a:p>
            <a:pPr algn="ctr"/>
            <a:r>
              <a:rPr lang="ru-RU"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11</a:t>
            </a:r>
          </a:p>
        </p:txBody>
      </p:sp>
      <p:sp>
        <p:nvSpPr>
          <p:cNvPr id="7" name="TextBox 6">
            <a:extLst>
              <a:ext uri="{FF2B5EF4-FFF2-40B4-BE49-F238E27FC236}">
                <a16:creationId xmlns:a16="http://schemas.microsoft.com/office/drawing/2014/main" id="{A47EC797-925A-4734-BD93-025C7C57E6FF}"/>
              </a:ext>
            </a:extLst>
          </p:cNvPr>
          <p:cNvSpPr txBox="1"/>
          <p:nvPr/>
        </p:nvSpPr>
        <p:spPr>
          <a:xfrm>
            <a:off x="2995720" y="120372"/>
            <a:ext cx="9010835" cy="4154984"/>
          </a:xfrm>
          <a:prstGeom prst="rect">
            <a:avLst/>
          </a:prstGeom>
          <a:noFill/>
        </p:spPr>
        <p:txBody>
          <a:bodyPr wrap="square" rtlCol="0">
            <a:spAutoFit/>
          </a:bodyPr>
          <a:lstStyle/>
          <a:p>
            <a:pPr algn="just"/>
            <a:r>
              <a:rPr lang="ru-RU" sz="2400" b="1" dirty="0">
                <a:solidFill>
                  <a:srgbClr val="0065DD"/>
                </a:solidFill>
              </a:rPr>
              <a:t>Автоматическая линия изготавливает батарейки. Вероятность того, что готовая батарейка неисправна, равна 0,05. Перед упаковкой каждая батарейка проходит систему контроля. Вероятность того, что система забракует неисправную батарейка, равна 0,99. Вероятность того, что система забракует исправную батарейку, равна 0,03. Найдите вероятность того, что случайно выбранная изготовленная батарейка будет забракована системой контроля.</a:t>
            </a:r>
          </a:p>
          <a:p>
            <a:pPr algn="just"/>
            <a:endParaRPr lang="ru-RU" sz="2400" b="1" dirty="0">
              <a:solidFill>
                <a:srgbClr val="0065DD"/>
              </a:solidFill>
            </a:endParaRPr>
          </a:p>
          <a:p>
            <a:pPr algn="just"/>
            <a:endParaRPr lang="ru-RU" sz="2400" b="1" dirty="0">
              <a:solidFill>
                <a:srgbClr val="0065DD"/>
              </a:solidFill>
            </a:endParaRPr>
          </a:p>
          <a:p>
            <a:pPr algn="just"/>
            <a:endParaRPr lang="ru-RU" sz="2400" dirty="0">
              <a:solidFill>
                <a:srgbClr val="0065DD"/>
              </a:solidFill>
            </a:endParaRPr>
          </a:p>
        </p:txBody>
      </p:sp>
      <p:sp>
        <p:nvSpPr>
          <p:cNvPr id="5" name="TextBox 4">
            <a:extLst>
              <a:ext uri="{FF2B5EF4-FFF2-40B4-BE49-F238E27FC236}">
                <a16:creationId xmlns:a16="http://schemas.microsoft.com/office/drawing/2014/main" id="{04749FEC-DB9D-4030-877A-86A6E4BAA2A0}"/>
              </a:ext>
            </a:extLst>
          </p:cNvPr>
          <p:cNvSpPr txBox="1"/>
          <p:nvPr/>
        </p:nvSpPr>
        <p:spPr>
          <a:xfrm>
            <a:off x="0" y="3235689"/>
            <a:ext cx="11549849" cy="5632311"/>
          </a:xfrm>
          <a:prstGeom prst="rect">
            <a:avLst/>
          </a:prstGeom>
          <a:noFill/>
        </p:spPr>
        <p:txBody>
          <a:bodyPr wrap="square" rtlCol="0">
            <a:spAutoFit/>
          </a:bodyPr>
          <a:lstStyle/>
          <a:p>
            <a:r>
              <a:rPr lang="ru-RU" sz="2400" b="1" dirty="0">
                <a:solidFill>
                  <a:srgbClr val="C00000"/>
                </a:solidFill>
              </a:rPr>
              <a:t>Решение:</a:t>
            </a:r>
            <a:endParaRPr lang="ru-RU" sz="2400" b="1" dirty="0">
              <a:solidFill>
                <a:srgbClr val="0065DD"/>
              </a:solidFill>
            </a:endParaRPr>
          </a:p>
          <a:p>
            <a:r>
              <a:rPr lang="ru-RU" sz="2400" b="1" dirty="0">
                <a:solidFill>
                  <a:srgbClr val="0065DD"/>
                </a:solidFill>
              </a:rPr>
              <a:t>Если вероятность того, что батарейка неисправна, равна 0,05, то вероятность того, что батарейка исправна, равна 1-0,05=0,95.</a:t>
            </a:r>
          </a:p>
          <a:p>
            <a:r>
              <a:rPr lang="ru-RU" sz="2400" b="1" dirty="0">
                <a:solidFill>
                  <a:srgbClr val="0065DD"/>
                </a:solidFill>
              </a:rPr>
              <a:t>Возможны два исхода в данной задаче:</a:t>
            </a:r>
          </a:p>
          <a:p>
            <a:r>
              <a:rPr lang="ru-RU" sz="2400" b="1" dirty="0">
                <a:solidFill>
                  <a:srgbClr val="0065DD"/>
                </a:solidFill>
              </a:rPr>
              <a:t>(батарейка исправна И забракована) ИЛИ (батарейка неисправна И забракована). Союз "И" отвечает за логическое умножение, союз "ИЛИ" - за логическое сложение, значит на математическом языке мы получим равенство</a:t>
            </a:r>
          </a:p>
          <a:p>
            <a:r>
              <a:rPr lang="ru-RU" sz="2400" b="1" dirty="0">
                <a:solidFill>
                  <a:srgbClr val="0065DD"/>
                </a:solidFill>
              </a:rPr>
              <a:t>Р=0,95*0,03+0,05*0,99=0,0285+0,0495=0,078</a:t>
            </a:r>
          </a:p>
          <a:p>
            <a:r>
              <a:rPr lang="ru-RU" sz="2400" b="1" dirty="0">
                <a:solidFill>
                  <a:srgbClr val="C00000"/>
                </a:solidFill>
              </a:rPr>
              <a:t>Ответ: 0,078</a:t>
            </a:r>
          </a:p>
          <a:p>
            <a:pPr algn="just"/>
            <a:endParaRPr lang="ru-RU" sz="2400" b="1" dirty="0">
              <a:solidFill>
                <a:srgbClr val="0065DD"/>
              </a:solidFill>
            </a:endParaRPr>
          </a:p>
          <a:p>
            <a:pPr algn="just"/>
            <a:endParaRPr lang="ru-RU" sz="2400" b="1" dirty="0">
              <a:solidFill>
                <a:srgbClr val="0065DD"/>
              </a:solidFill>
            </a:endParaRPr>
          </a:p>
          <a:p>
            <a:pPr marL="342900" indent="-342900" algn="just">
              <a:buFontTx/>
              <a:buChar char="-"/>
            </a:pPr>
            <a:endParaRPr lang="ru-RU" sz="2400" b="1" dirty="0">
              <a:solidFill>
                <a:srgbClr val="0065DD"/>
              </a:solidFill>
            </a:endParaRPr>
          </a:p>
          <a:p>
            <a:pPr algn="just"/>
            <a:endParaRPr lang="ru-RU" sz="2400" b="1" dirty="0">
              <a:solidFill>
                <a:srgbClr val="0065DD"/>
              </a:solidFill>
            </a:endParaRPr>
          </a:p>
          <a:p>
            <a:pPr algn="just"/>
            <a:endParaRPr lang="ru-RU" sz="2400" b="1" dirty="0">
              <a:solidFill>
                <a:srgbClr val="0065DD"/>
              </a:solidFill>
            </a:endParaRPr>
          </a:p>
          <a:p>
            <a:pPr algn="just"/>
            <a:endParaRPr lang="ru-RU" sz="2400" dirty="0">
              <a:solidFill>
                <a:srgbClr val="0065DD"/>
              </a:solidFill>
            </a:endParaRPr>
          </a:p>
        </p:txBody>
      </p:sp>
    </p:spTree>
    <p:extLst>
      <p:ext uri="{BB962C8B-B14F-4D97-AF65-F5344CB8AC3E}">
        <p14:creationId xmlns:p14="http://schemas.microsoft.com/office/powerpoint/2010/main" val="3751958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Фон для слайда в презентации - 66 фото">
            <a:extLst>
              <a:ext uri="{FF2B5EF4-FFF2-40B4-BE49-F238E27FC236}">
                <a16:creationId xmlns:a16="http://schemas.microsoft.com/office/drawing/2014/main" id="{00627162-D190-41C6-9022-FAD960F33D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40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a:extLst>
              <a:ext uri="{FF2B5EF4-FFF2-40B4-BE49-F238E27FC236}">
                <a16:creationId xmlns:a16="http://schemas.microsoft.com/office/drawing/2014/main" id="{F0F77DF8-E695-4FF1-B6A4-2A424885337D}"/>
              </a:ext>
            </a:extLst>
          </p:cNvPr>
          <p:cNvSpPr/>
          <p:nvPr/>
        </p:nvSpPr>
        <p:spPr>
          <a:xfrm>
            <a:off x="11305219" y="5934670"/>
            <a:ext cx="886781" cy="923330"/>
          </a:xfrm>
          <a:prstGeom prst="rect">
            <a:avLst/>
          </a:prstGeom>
          <a:noFill/>
        </p:spPr>
        <p:txBody>
          <a:bodyPr wrap="none" lIns="91440" tIns="45720" rIns="91440" bIns="45720">
            <a:spAutoFit/>
          </a:bodyPr>
          <a:lstStyle/>
          <a:p>
            <a:pPr algn="ctr"/>
            <a:r>
              <a:rPr lang="ru-RU"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12</a:t>
            </a:r>
          </a:p>
        </p:txBody>
      </p:sp>
      <p:sp>
        <p:nvSpPr>
          <p:cNvPr id="7" name="TextBox 6">
            <a:extLst>
              <a:ext uri="{FF2B5EF4-FFF2-40B4-BE49-F238E27FC236}">
                <a16:creationId xmlns:a16="http://schemas.microsoft.com/office/drawing/2014/main" id="{A47EC797-925A-4734-BD93-025C7C57E6FF}"/>
              </a:ext>
            </a:extLst>
          </p:cNvPr>
          <p:cNvSpPr txBox="1"/>
          <p:nvPr/>
        </p:nvSpPr>
        <p:spPr>
          <a:xfrm>
            <a:off x="2148396" y="174263"/>
            <a:ext cx="9891204" cy="2862322"/>
          </a:xfrm>
          <a:prstGeom prst="rect">
            <a:avLst/>
          </a:prstGeom>
          <a:noFill/>
        </p:spPr>
        <p:txBody>
          <a:bodyPr wrap="square" rtlCol="0">
            <a:spAutoFit/>
          </a:bodyPr>
          <a:lstStyle/>
          <a:p>
            <a:pPr algn="just"/>
            <a:r>
              <a:rPr lang="ru-RU" sz="2000" b="1" dirty="0">
                <a:solidFill>
                  <a:srgbClr val="0065DD"/>
                </a:solidFill>
              </a:rPr>
              <a:t>Маша коллекционирует принцесс из киндер-сюрпризов.  Всего в коллекции 10 разных принцесс, и они равномерно распределены, то есть в каждом киндер-сюрпризе может с равными вероятностями оказаться любая из 10 принцесс. У Маши есть две разные принцессы из коллекции. Какова вероятность того, что для получения следующей принцессы Маше придется купить еще 2 или 3 шоколадных яйца?</a:t>
            </a:r>
          </a:p>
          <a:p>
            <a:pPr algn="just"/>
            <a:endParaRPr lang="ru-RU" sz="2000" b="1" dirty="0">
              <a:solidFill>
                <a:srgbClr val="0065DD"/>
              </a:solidFill>
            </a:endParaRPr>
          </a:p>
          <a:p>
            <a:pPr algn="just"/>
            <a:endParaRPr lang="ru-RU" sz="2000" b="1" dirty="0">
              <a:solidFill>
                <a:srgbClr val="0065DD"/>
              </a:solidFill>
            </a:endParaRPr>
          </a:p>
          <a:p>
            <a:pPr algn="just"/>
            <a:endParaRPr lang="ru-RU" sz="2000" b="1" dirty="0">
              <a:solidFill>
                <a:srgbClr val="0065DD"/>
              </a:solidFill>
            </a:endParaRPr>
          </a:p>
          <a:p>
            <a:pPr algn="just"/>
            <a:endParaRPr lang="ru-RU" sz="2000" dirty="0">
              <a:solidFill>
                <a:srgbClr val="0065DD"/>
              </a:solidFill>
            </a:endParaRPr>
          </a:p>
        </p:txBody>
      </p:sp>
      <p:sp>
        <p:nvSpPr>
          <p:cNvPr id="5" name="TextBox 4">
            <a:extLst>
              <a:ext uri="{FF2B5EF4-FFF2-40B4-BE49-F238E27FC236}">
                <a16:creationId xmlns:a16="http://schemas.microsoft.com/office/drawing/2014/main" id="{04749FEC-DB9D-4030-877A-86A6E4BAA2A0}"/>
              </a:ext>
            </a:extLst>
          </p:cNvPr>
          <p:cNvSpPr txBox="1"/>
          <p:nvPr/>
        </p:nvSpPr>
        <p:spPr>
          <a:xfrm>
            <a:off x="79899" y="2059179"/>
            <a:ext cx="11549849" cy="6247864"/>
          </a:xfrm>
          <a:prstGeom prst="rect">
            <a:avLst/>
          </a:prstGeom>
          <a:noFill/>
        </p:spPr>
        <p:txBody>
          <a:bodyPr wrap="square" rtlCol="0">
            <a:spAutoFit/>
          </a:bodyPr>
          <a:lstStyle/>
          <a:p>
            <a:r>
              <a:rPr lang="ru-RU" sz="2000" b="1" dirty="0">
                <a:solidFill>
                  <a:srgbClr val="C00000"/>
                </a:solidFill>
              </a:rPr>
              <a:t>Решение:</a:t>
            </a:r>
            <a:endParaRPr lang="ru-RU" sz="2000" b="1" dirty="0">
              <a:solidFill>
                <a:srgbClr val="0065DD"/>
              </a:solidFill>
            </a:endParaRPr>
          </a:p>
          <a:p>
            <a:pPr fontAlgn="base"/>
            <a:r>
              <a:rPr lang="ru-RU" sz="2000" b="1" dirty="0">
                <a:solidFill>
                  <a:srgbClr val="0065DD"/>
                </a:solidFill>
              </a:rPr>
              <a:t>По условию покупка одного яйца не принесет Маше принцессу нового вида, то есть вероятность того, что Маша получит такую же принцессу, как у нее уже есть, равна 0,2, соответственно, вероятность того, что при покупке одного яйца Маша не получит такую же принцессу, как у нее уже есть, равна 0,8.</a:t>
            </a:r>
          </a:p>
          <a:p>
            <a:pPr fontAlgn="base"/>
            <a:r>
              <a:rPr lang="ru-RU" sz="2000" b="1" dirty="0">
                <a:solidFill>
                  <a:srgbClr val="0065DD"/>
                </a:solidFill>
              </a:rPr>
              <a:t>Маша получит принцессу, отличную от тех, что у нее есть при покупке второго киндер-сюрприза, если в первом купленном яйце будет такая же принцесса, как у нее есть, а во втором отличная от уже имеющихся. Вероятность этого события равна 0,2*0,8=0,16</a:t>
            </a:r>
          </a:p>
          <a:p>
            <a:pPr fontAlgn="base"/>
            <a:r>
              <a:rPr lang="ru-RU" sz="2000" b="1" dirty="0">
                <a:solidFill>
                  <a:srgbClr val="0065DD"/>
                </a:solidFill>
              </a:rPr>
              <a:t>Маша получит принцессу, отличную от тех, что у нее есть при покупке третьего киндер-сюрприза, если в первом и втором купленном яйце будет такая же принцесса, как у нее есть, а в третьем отличная от уже имеющихся. Вероятность этого события равна 0,2*0,2*0,8=0,032</a:t>
            </a:r>
          </a:p>
          <a:p>
            <a:pPr fontAlgn="base"/>
            <a:r>
              <a:rPr lang="ru-RU" sz="2000" b="1" dirty="0">
                <a:solidFill>
                  <a:srgbClr val="0065DD"/>
                </a:solidFill>
              </a:rPr>
              <a:t>Тогда вероятность получить новую принцессу при покупке второго или третьего киндер-сюрприза равна 0,16+0,032=0,192</a:t>
            </a:r>
          </a:p>
          <a:p>
            <a:r>
              <a:rPr lang="ru-RU" sz="2000" b="1" dirty="0">
                <a:solidFill>
                  <a:srgbClr val="C00000"/>
                </a:solidFill>
              </a:rPr>
              <a:t>Ответ: 0,192</a:t>
            </a:r>
          </a:p>
          <a:p>
            <a:pPr algn="just"/>
            <a:endParaRPr lang="ru-RU" sz="2000" b="1" dirty="0">
              <a:solidFill>
                <a:srgbClr val="0065DD"/>
              </a:solidFill>
            </a:endParaRPr>
          </a:p>
          <a:p>
            <a:pPr algn="just"/>
            <a:endParaRPr lang="ru-RU" sz="2000" b="1" dirty="0">
              <a:solidFill>
                <a:srgbClr val="0065DD"/>
              </a:solidFill>
            </a:endParaRPr>
          </a:p>
          <a:p>
            <a:pPr marL="342900" indent="-342900" algn="just">
              <a:buFontTx/>
              <a:buChar char="-"/>
            </a:pPr>
            <a:endParaRPr lang="ru-RU" sz="2000" b="1" dirty="0">
              <a:solidFill>
                <a:srgbClr val="0065DD"/>
              </a:solidFill>
            </a:endParaRPr>
          </a:p>
          <a:p>
            <a:pPr algn="just"/>
            <a:endParaRPr lang="ru-RU" sz="2000" b="1" dirty="0">
              <a:solidFill>
                <a:srgbClr val="0065DD"/>
              </a:solidFill>
            </a:endParaRPr>
          </a:p>
          <a:p>
            <a:pPr algn="just"/>
            <a:endParaRPr lang="ru-RU" sz="2000" b="1" dirty="0">
              <a:solidFill>
                <a:srgbClr val="0065DD"/>
              </a:solidFill>
            </a:endParaRPr>
          </a:p>
          <a:p>
            <a:pPr algn="just"/>
            <a:endParaRPr lang="ru-RU" sz="2000" dirty="0">
              <a:solidFill>
                <a:srgbClr val="0065DD"/>
              </a:solidFill>
            </a:endParaRPr>
          </a:p>
        </p:txBody>
      </p:sp>
    </p:spTree>
    <p:extLst>
      <p:ext uri="{BB962C8B-B14F-4D97-AF65-F5344CB8AC3E}">
        <p14:creationId xmlns:p14="http://schemas.microsoft.com/office/powerpoint/2010/main" val="8075598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Фон для слайда в презентации - 66 фото">
            <a:extLst>
              <a:ext uri="{FF2B5EF4-FFF2-40B4-BE49-F238E27FC236}">
                <a16:creationId xmlns:a16="http://schemas.microsoft.com/office/drawing/2014/main" id="{00627162-D190-41C6-9022-FAD960F33D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40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a:extLst>
              <a:ext uri="{FF2B5EF4-FFF2-40B4-BE49-F238E27FC236}">
                <a16:creationId xmlns:a16="http://schemas.microsoft.com/office/drawing/2014/main" id="{F0F77DF8-E695-4FF1-B6A4-2A424885337D}"/>
              </a:ext>
            </a:extLst>
          </p:cNvPr>
          <p:cNvSpPr/>
          <p:nvPr/>
        </p:nvSpPr>
        <p:spPr>
          <a:xfrm>
            <a:off x="11305219" y="5934670"/>
            <a:ext cx="886781" cy="923330"/>
          </a:xfrm>
          <a:prstGeom prst="rect">
            <a:avLst/>
          </a:prstGeom>
          <a:noFill/>
        </p:spPr>
        <p:txBody>
          <a:bodyPr wrap="none" lIns="91440" tIns="45720" rIns="91440" bIns="45720">
            <a:spAutoFit/>
          </a:bodyPr>
          <a:lstStyle/>
          <a:p>
            <a:pPr algn="ctr"/>
            <a:r>
              <a:rPr lang="ru-RU"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13</a:t>
            </a:r>
          </a:p>
        </p:txBody>
      </p:sp>
      <p:sp>
        <p:nvSpPr>
          <p:cNvPr id="7" name="TextBox 6">
            <a:extLst>
              <a:ext uri="{FF2B5EF4-FFF2-40B4-BE49-F238E27FC236}">
                <a16:creationId xmlns:a16="http://schemas.microsoft.com/office/drawing/2014/main" id="{A47EC797-925A-4734-BD93-025C7C57E6FF}"/>
              </a:ext>
            </a:extLst>
          </p:cNvPr>
          <p:cNvSpPr txBox="1"/>
          <p:nvPr/>
        </p:nvSpPr>
        <p:spPr>
          <a:xfrm>
            <a:off x="2547257" y="1012371"/>
            <a:ext cx="9042750" cy="3170099"/>
          </a:xfrm>
          <a:prstGeom prst="rect">
            <a:avLst/>
          </a:prstGeom>
          <a:noFill/>
        </p:spPr>
        <p:txBody>
          <a:bodyPr wrap="square" rtlCol="0">
            <a:spAutoFit/>
          </a:bodyPr>
          <a:lstStyle/>
          <a:p>
            <a:pPr algn="just"/>
            <a:r>
              <a:rPr lang="ru-RU" sz="2000" b="1" dirty="0">
                <a:solidFill>
                  <a:srgbClr val="0065DD"/>
                </a:solidFill>
              </a:rPr>
              <a:t>Первый игральный кубик обычный, а на гранях второго кубика нет четных чисел, а нечетные числа встречаются по два раза. В остальном кубики одинаковые. Один случайно выбранный кубик бросают два раза. Известно, что в каком-то порядке выпали 3 и 5 очков. Какова вероятность, что бросали второй кубик?</a:t>
            </a:r>
          </a:p>
          <a:p>
            <a:pPr algn="just"/>
            <a:endParaRPr lang="ru-RU" sz="2000" b="1" dirty="0">
              <a:solidFill>
                <a:srgbClr val="0065DD"/>
              </a:solidFill>
            </a:endParaRPr>
          </a:p>
          <a:p>
            <a:pPr algn="just"/>
            <a:endParaRPr lang="ru-RU" sz="2000" b="1" dirty="0">
              <a:solidFill>
                <a:srgbClr val="0065DD"/>
              </a:solidFill>
            </a:endParaRPr>
          </a:p>
          <a:p>
            <a:pPr algn="just"/>
            <a:endParaRPr lang="ru-RU" sz="2000" b="1" dirty="0">
              <a:solidFill>
                <a:srgbClr val="0065DD"/>
              </a:solidFill>
            </a:endParaRPr>
          </a:p>
          <a:p>
            <a:pPr algn="just"/>
            <a:endParaRPr lang="ru-RU" sz="2000" b="1" dirty="0">
              <a:solidFill>
                <a:srgbClr val="0065DD"/>
              </a:solidFill>
            </a:endParaRPr>
          </a:p>
          <a:p>
            <a:pPr algn="just"/>
            <a:endParaRPr lang="ru-RU" sz="2000" dirty="0">
              <a:solidFill>
                <a:srgbClr val="0065DD"/>
              </a:solidFill>
            </a:endParaRP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04749FEC-DB9D-4030-877A-86A6E4BAA2A0}"/>
                  </a:ext>
                </a:extLst>
              </p:cNvPr>
              <p:cNvSpPr txBox="1"/>
              <p:nvPr/>
            </p:nvSpPr>
            <p:spPr>
              <a:xfrm>
                <a:off x="198760" y="2795779"/>
                <a:ext cx="11549849" cy="5290423"/>
              </a:xfrm>
              <a:prstGeom prst="rect">
                <a:avLst/>
              </a:prstGeom>
              <a:noFill/>
            </p:spPr>
            <p:txBody>
              <a:bodyPr wrap="square" rtlCol="0">
                <a:spAutoFit/>
              </a:bodyPr>
              <a:lstStyle/>
              <a:p>
                <a:r>
                  <a:rPr lang="ru-RU" sz="2000" b="1" dirty="0">
                    <a:solidFill>
                      <a:srgbClr val="C00000"/>
                    </a:solidFill>
                  </a:rPr>
                  <a:t>Решение:</a:t>
                </a:r>
                <a:endParaRPr lang="ru-RU" sz="2000" b="1" dirty="0">
                  <a:solidFill>
                    <a:srgbClr val="0065DD"/>
                  </a:solidFill>
                </a:endParaRPr>
              </a:p>
              <a:p>
                <a:pPr fontAlgn="base"/>
                <a:r>
                  <a:rPr lang="ru-RU" sz="2000" b="1" dirty="0">
                    <a:solidFill>
                      <a:srgbClr val="0065DD"/>
                    </a:solidFill>
                  </a:rPr>
                  <a:t>При бросании первого кубика вероятность, что выпадут 3 и 5 очков, или 5 и 3 очка равна </a:t>
                </a:r>
                <a14:m>
                  <m:oMath xmlns:m="http://schemas.openxmlformats.org/officeDocument/2006/math">
                    <m:f>
                      <m:fPr>
                        <m:ctrlPr>
                          <a:rPr lang="ru-RU" sz="2000" b="1" i="1">
                            <a:solidFill>
                              <a:srgbClr val="0065DD"/>
                            </a:solidFill>
                            <a:latin typeface="Cambria Math" panose="02040503050406030204" pitchFamily="18" charset="0"/>
                          </a:rPr>
                        </m:ctrlPr>
                      </m:fPr>
                      <m:num>
                        <m:r>
                          <a:rPr lang="ru-RU" sz="2000" b="1">
                            <a:solidFill>
                              <a:srgbClr val="0065DD"/>
                            </a:solidFill>
                            <a:latin typeface="Cambria Math" panose="02040503050406030204" pitchFamily="18" charset="0"/>
                          </a:rPr>
                          <m:t>1</m:t>
                        </m:r>
                      </m:num>
                      <m:den>
                        <m:r>
                          <a:rPr lang="ru-RU" sz="2000" b="1">
                            <a:solidFill>
                              <a:srgbClr val="0065DD"/>
                            </a:solidFill>
                            <a:latin typeface="Cambria Math" panose="02040503050406030204" pitchFamily="18" charset="0"/>
                          </a:rPr>
                          <m:t>6</m:t>
                        </m:r>
                      </m:den>
                    </m:f>
                  </m:oMath>
                </a14:m>
                <a:r>
                  <a:rPr lang="ru-RU" sz="2000" b="1" dirty="0">
                    <a:solidFill>
                      <a:srgbClr val="0065DD"/>
                    </a:solidFill>
                  </a:rPr>
                  <a:t> * </a:t>
                </a:r>
                <a14:m>
                  <m:oMath xmlns:m="http://schemas.openxmlformats.org/officeDocument/2006/math">
                    <m:f>
                      <m:fPr>
                        <m:ctrlPr>
                          <a:rPr lang="ru-RU" sz="2000" b="1" i="1">
                            <a:solidFill>
                              <a:srgbClr val="0065DD"/>
                            </a:solidFill>
                            <a:latin typeface="Cambria Math" panose="02040503050406030204" pitchFamily="18" charset="0"/>
                          </a:rPr>
                        </m:ctrlPr>
                      </m:fPr>
                      <m:num>
                        <m:r>
                          <a:rPr lang="ru-RU" sz="2000" b="1">
                            <a:solidFill>
                              <a:srgbClr val="0065DD"/>
                            </a:solidFill>
                            <a:latin typeface="Cambria Math" panose="02040503050406030204" pitchFamily="18" charset="0"/>
                          </a:rPr>
                          <m:t>1</m:t>
                        </m:r>
                      </m:num>
                      <m:den>
                        <m:r>
                          <a:rPr lang="ru-RU" sz="2000" b="1">
                            <a:solidFill>
                              <a:srgbClr val="0065DD"/>
                            </a:solidFill>
                            <a:latin typeface="Cambria Math" panose="02040503050406030204" pitchFamily="18" charset="0"/>
                          </a:rPr>
                          <m:t>6</m:t>
                        </m:r>
                      </m:den>
                    </m:f>
                  </m:oMath>
                </a14:m>
                <a:r>
                  <a:rPr lang="ru-RU" sz="2000" b="1" dirty="0">
                    <a:solidFill>
                      <a:srgbClr val="0065DD"/>
                    </a:solidFill>
                  </a:rPr>
                  <a:t> * 2 = </a:t>
                </a:r>
                <a14:m>
                  <m:oMath xmlns:m="http://schemas.openxmlformats.org/officeDocument/2006/math">
                    <m:f>
                      <m:fPr>
                        <m:ctrlPr>
                          <a:rPr lang="ru-RU" sz="2000" b="1" i="1">
                            <a:solidFill>
                              <a:srgbClr val="0065DD"/>
                            </a:solidFill>
                            <a:latin typeface="Cambria Math" panose="02040503050406030204" pitchFamily="18" charset="0"/>
                          </a:rPr>
                        </m:ctrlPr>
                      </m:fPr>
                      <m:num>
                        <m:r>
                          <a:rPr lang="ru-RU" sz="2000" b="1">
                            <a:solidFill>
                              <a:srgbClr val="0065DD"/>
                            </a:solidFill>
                            <a:latin typeface="Cambria Math" panose="02040503050406030204" pitchFamily="18" charset="0"/>
                          </a:rPr>
                          <m:t>1</m:t>
                        </m:r>
                      </m:num>
                      <m:den>
                        <m:r>
                          <a:rPr lang="ru-RU" sz="2000" b="1">
                            <a:solidFill>
                              <a:srgbClr val="0065DD"/>
                            </a:solidFill>
                            <a:latin typeface="Cambria Math" panose="02040503050406030204" pitchFamily="18" charset="0"/>
                          </a:rPr>
                          <m:t>18</m:t>
                        </m:r>
                      </m:den>
                    </m:f>
                  </m:oMath>
                </a14:m>
                <a:r>
                  <a:rPr lang="ru-RU" sz="2000" b="1" dirty="0">
                    <a:solidFill>
                      <a:srgbClr val="0065DD"/>
                    </a:solidFill>
                  </a:rPr>
                  <a:t>  .</a:t>
                </a:r>
              </a:p>
              <a:p>
                <a:pPr fontAlgn="base"/>
                <a:r>
                  <a:rPr lang="ru-RU" sz="2000" b="1" dirty="0">
                    <a:solidFill>
                      <a:srgbClr val="0065DD"/>
                    </a:solidFill>
                  </a:rPr>
                  <a:t>Во втором кубике по две грани с числами 3 и 5, соответственно вероятность, что выпадут 3 и 5 очков, или 5 и 3 очка равна </a:t>
                </a:r>
                <a14:m>
                  <m:oMath xmlns:m="http://schemas.openxmlformats.org/officeDocument/2006/math">
                    <m:f>
                      <m:fPr>
                        <m:ctrlPr>
                          <a:rPr lang="ru-RU" sz="2000" b="1" i="1">
                            <a:solidFill>
                              <a:srgbClr val="0065DD"/>
                            </a:solidFill>
                            <a:latin typeface="Cambria Math" panose="02040503050406030204" pitchFamily="18" charset="0"/>
                          </a:rPr>
                        </m:ctrlPr>
                      </m:fPr>
                      <m:num>
                        <m:r>
                          <a:rPr lang="ru-RU" sz="2000" b="1">
                            <a:solidFill>
                              <a:srgbClr val="0065DD"/>
                            </a:solidFill>
                            <a:latin typeface="Cambria Math" panose="02040503050406030204" pitchFamily="18" charset="0"/>
                          </a:rPr>
                          <m:t>2</m:t>
                        </m:r>
                      </m:num>
                      <m:den>
                        <m:r>
                          <a:rPr lang="ru-RU" sz="2000" b="1">
                            <a:solidFill>
                              <a:srgbClr val="0065DD"/>
                            </a:solidFill>
                            <a:latin typeface="Cambria Math" panose="02040503050406030204" pitchFamily="18" charset="0"/>
                          </a:rPr>
                          <m:t>6</m:t>
                        </m:r>
                      </m:den>
                    </m:f>
                  </m:oMath>
                </a14:m>
                <a:r>
                  <a:rPr lang="ru-RU" sz="2000" b="1" dirty="0">
                    <a:solidFill>
                      <a:srgbClr val="0065DD"/>
                    </a:solidFill>
                  </a:rPr>
                  <a:t> * </a:t>
                </a:r>
                <a14:m>
                  <m:oMath xmlns:m="http://schemas.openxmlformats.org/officeDocument/2006/math">
                    <m:f>
                      <m:fPr>
                        <m:ctrlPr>
                          <a:rPr lang="ru-RU" sz="2000" b="1" i="1">
                            <a:solidFill>
                              <a:srgbClr val="0065DD"/>
                            </a:solidFill>
                            <a:latin typeface="Cambria Math" panose="02040503050406030204" pitchFamily="18" charset="0"/>
                          </a:rPr>
                        </m:ctrlPr>
                      </m:fPr>
                      <m:num>
                        <m:r>
                          <a:rPr lang="ru-RU" sz="2000" b="1">
                            <a:solidFill>
                              <a:srgbClr val="0065DD"/>
                            </a:solidFill>
                            <a:latin typeface="Cambria Math" panose="02040503050406030204" pitchFamily="18" charset="0"/>
                          </a:rPr>
                          <m:t>2</m:t>
                        </m:r>
                      </m:num>
                      <m:den>
                        <m:r>
                          <a:rPr lang="ru-RU" sz="2000" b="1">
                            <a:solidFill>
                              <a:srgbClr val="0065DD"/>
                            </a:solidFill>
                            <a:latin typeface="Cambria Math" panose="02040503050406030204" pitchFamily="18" charset="0"/>
                          </a:rPr>
                          <m:t>6</m:t>
                        </m:r>
                      </m:den>
                    </m:f>
                  </m:oMath>
                </a14:m>
                <a:r>
                  <a:rPr lang="ru-RU" sz="2000" b="1" dirty="0">
                    <a:solidFill>
                      <a:srgbClr val="0065DD"/>
                    </a:solidFill>
                  </a:rPr>
                  <a:t> * 2 = </a:t>
                </a:r>
                <a14:m>
                  <m:oMath xmlns:m="http://schemas.openxmlformats.org/officeDocument/2006/math">
                    <m:f>
                      <m:fPr>
                        <m:ctrlPr>
                          <a:rPr lang="ru-RU" sz="2000" b="1" i="1">
                            <a:solidFill>
                              <a:srgbClr val="0065DD"/>
                            </a:solidFill>
                            <a:latin typeface="Cambria Math" panose="02040503050406030204" pitchFamily="18" charset="0"/>
                          </a:rPr>
                        </m:ctrlPr>
                      </m:fPr>
                      <m:num>
                        <m:r>
                          <a:rPr lang="ru-RU" sz="2000" b="1">
                            <a:solidFill>
                              <a:srgbClr val="0065DD"/>
                            </a:solidFill>
                            <a:latin typeface="Cambria Math" panose="02040503050406030204" pitchFamily="18" charset="0"/>
                          </a:rPr>
                          <m:t>2</m:t>
                        </m:r>
                      </m:num>
                      <m:den>
                        <m:r>
                          <a:rPr lang="ru-RU" sz="2000" b="1">
                            <a:solidFill>
                              <a:srgbClr val="0065DD"/>
                            </a:solidFill>
                            <a:latin typeface="Cambria Math" panose="02040503050406030204" pitchFamily="18" charset="0"/>
                          </a:rPr>
                          <m:t>9</m:t>
                        </m:r>
                      </m:den>
                    </m:f>
                  </m:oMath>
                </a14:m>
                <a:r>
                  <a:rPr lang="ru-RU" sz="2000" b="1" dirty="0">
                    <a:solidFill>
                      <a:srgbClr val="0065DD"/>
                    </a:solidFill>
                  </a:rPr>
                  <a:t>  </a:t>
                </a:r>
              </a:p>
              <a:p>
                <a:pPr fontAlgn="base"/>
                <a:r>
                  <a:rPr lang="ru-RU" sz="2000" b="1" dirty="0">
                    <a:solidFill>
                      <a:srgbClr val="0065DD"/>
                    </a:solidFill>
                  </a:rPr>
                  <a:t>Получили, что вероятность выпадения указанной комбинации при бросании второго кубика в 4 раза больше, чем при бросании первого. То есть из 5 серии бросков, при которых выпали числа 3 и 5, в среднем в 4-х случаях из пяти это будут броски второго кубика. Следовательно, вероятность того, что бросали второй кубик равна 0,8.</a:t>
                </a:r>
              </a:p>
              <a:p>
                <a:pPr fontAlgn="base"/>
                <a:endParaRPr lang="ru-RU" sz="2000" b="1" dirty="0">
                  <a:solidFill>
                    <a:srgbClr val="0065DD"/>
                  </a:solidFill>
                </a:endParaRPr>
              </a:p>
              <a:p>
                <a:r>
                  <a:rPr lang="ru-RU" sz="2000" b="1" dirty="0">
                    <a:solidFill>
                      <a:srgbClr val="C00000"/>
                    </a:solidFill>
                  </a:rPr>
                  <a:t>Ответ: 0,8</a:t>
                </a:r>
              </a:p>
              <a:p>
                <a:pPr algn="just"/>
                <a:endParaRPr lang="ru-RU" sz="2000" b="1" dirty="0">
                  <a:solidFill>
                    <a:srgbClr val="0065DD"/>
                  </a:solidFill>
                </a:endParaRPr>
              </a:p>
              <a:p>
                <a:pPr algn="just"/>
                <a:endParaRPr lang="ru-RU" sz="2000" b="1" dirty="0">
                  <a:solidFill>
                    <a:srgbClr val="0065DD"/>
                  </a:solidFill>
                </a:endParaRPr>
              </a:p>
              <a:p>
                <a:pPr marL="342900" indent="-342900" algn="just">
                  <a:buFontTx/>
                  <a:buChar char="-"/>
                </a:pPr>
                <a:endParaRPr lang="ru-RU" sz="2000" b="1" dirty="0">
                  <a:solidFill>
                    <a:srgbClr val="0065DD"/>
                  </a:solidFill>
                </a:endParaRPr>
              </a:p>
              <a:p>
                <a:pPr algn="just"/>
                <a:endParaRPr lang="ru-RU" sz="2000" b="1" dirty="0">
                  <a:solidFill>
                    <a:srgbClr val="0065DD"/>
                  </a:solidFill>
                </a:endParaRPr>
              </a:p>
              <a:p>
                <a:pPr algn="just"/>
                <a:endParaRPr lang="ru-RU" sz="2000" b="1" dirty="0">
                  <a:solidFill>
                    <a:srgbClr val="0065DD"/>
                  </a:solidFill>
                </a:endParaRPr>
              </a:p>
              <a:p>
                <a:pPr algn="just"/>
                <a:endParaRPr lang="ru-RU" sz="2000" dirty="0">
                  <a:solidFill>
                    <a:srgbClr val="0065DD"/>
                  </a:solidFill>
                </a:endParaRPr>
              </a:p>
            </p:txBody>
          </p:sp>
        </mc:Choice>
        <mc:Fallback xmlns="">
          <p:sp>
            <p:nvSpPr>
              <p:cNvPr id="5" name="TextBox 4">
                <a:extLst>
                  <a:ext uri="{FF2B5EF4-FFF2-40B4-BE49-F238E27FC236}">
                    <a16:creationId xmlns:a16="http://schemas.microsoft.com/office/drawing/2014/main" id="{04749FEC-DB9D-4030-877A-86A6E4BAA2A0}"/>
                  </a:ext>
                </a:extLst>
              </p:cNvPr>
              <p:cNvSpPr txBox="1">
                <a:spLocks noRot="1" noChangeAspect="1" noMove="1" noResize="1" noEditPoints="1" noAdjustHandles="1" noChangeArrowheads="1" noChangeShapeType="1" noTextEdit="1"/>
              </p:cNvSpPr>
              <p:nvPr/>
            </p:nvSpPr>
            <p:spPr>
              <a:xfrm>
                <a:off x="198760" y="2795779"/>
                <a:ext cx="11549849" cy="5290423"/>
              </a:xfrm>
              <a:prstGeom prst="rect">
                <a:avLst/>
              </a:prstGeom>
              <a:blipFill>
                <a:blip r:embed="rId3"/>
                <a:stretch>
                  <a:fillRect l="-581" t="-692" r="-528"/>
                </a:stretch>
              </a:blipFill>
            </p:spPr>
            <p:txBody>
              <a:bodyPr/>
              <a:lstStyle/>
              <a:p>
                <a:r>
                  <a:rPr lang="ru-RU">
                    <a:noFill/>
                  </a:rPr>
                  <a:t> </a:t>
                </a:r>
              </a:p>
            </p:txBody>
          </p:sp>
        </mc:Fallback>
      </mc:AlternateContent>
    </p:spTree>
    <p:extLst>
      <p:ext uri="{BB962C8B-B14F-4D97-AF65-F5344CB8AC3E}">
        <p14:creationId xmlns:p14="http://schemas.microsoft.com/office/powerpoint/2010/main" val="4204128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Фон для слайда в презентации - 66 фото">
            <a:extLst>
              <a:ext uri="{FF2B5EF4-FFF2-40B4-BE49-F238E27FC236}">
                <a16:creationId xmlns:a16="http://schemas.microsoft.com/office/drawing/2014/main" id="{00627162-D190-41C6-9022-FAD960F33D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40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a:extLst>
              <a:ext uri="{FF2B5EF4-FFF2-40B4-BE49-F238E27FC236}">
                <a16:creationId xmlns:a16="http://schemas.microsoft.com/office/drawing/2014/main" id="{F0F77DF8-E695-4FF1-B6A4-2A424885337D}"/>
              </a:ext>
            </a:extLst>
          </p:cNvPr>
          <p:cNvSpPr/>
          <p:nvPr/>
        </p:nvSpPr>
        <p:spPr>
          <a:xfrm>
            <a:off x="11305219" y="5934670"/>
            <a:ext cx="886781" cy="923330"/>
          </a:xfrm>
          <a:prstGeom prst="rect">
            <a:avLst/>
          </a:prstGeom>
          <a:noFill/>
        </p:spPr>
        <p:txBody>
          <a:bodyPr wrap="none" lIns="91440" tIns="45720" rIns="91440" bIns="45720">
            <a:spAutoFit/>
          </a:bodyPr>
          <a:lstStyle/>
          <a:p>
            <a:pPr algn="ctr"/>
            <a:r>
              <a:rPr lang="ru-RU"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14</a:t>
            </a:r>
          </a:p>
        </p:txBody>
      </p:sp>
      <p:sp>
        <p:nvSpPr>
          <p:cNvPr id="7" name="TextBox 6">
            <a:extLst>
              <a:ext uri="{FF2B5EF4-FFF2-40B4-BE49-F238E27FC236}">
                <a16:creationId xmlns:a16="http://schemas.microsoft.com/office/drawing/2014/main" id="{A47EC797-925A-4734-BD93-025C7C57E6FF}"/>
              </a:ext>
            </a:extLst>
          </p:cNvPr>
          <p:cNvSpPr txBox="1"/>
          <p:nvPr/>
        </p:nvSpPr>
        <p:spPr>
          <a:xfrm>
            <a:off x="1730511" y="2558003"/>
            <a:ext cx="9042750" cy="3170099"/>
          </a:xfrm>
          <a:prstGeom prst="rect">
            <a:avLst/>
          </a:prstGeom>
          <a:noFill/>
        </p:spPr>
        <p:txBody>
          <a:bodyPr wrap="square" rtlCol="0">
            <a:spAutoFit/>
          </a:bodyPr>
          <a:lstStyle/>
          <a:p>
            <a:pPr algn="just"/>
            <a:r>
              <a:rPr lang="ru-RU" sz="2000" b="1" dirty="0">
                <a:solidFill>
                  <a:srgbClr val="0065DD"/>
                </a:solidFill>
              </a:rPr>
              <a:t>Стрелок стреляет по пяти одинаковым мишеням. На каждую мишень дается не более двух выстрелов, и известно, что вероятность поразить мишень каждым отдельным выстрелом равна 0,6. Во сколько раз вероятность события "стрелок поразит ровно три мишени" больше вероятность события "стрелок поразит ровно две мишени".</a:t>
            </a:r>
          </a:p>
          <a:p>
            <a:pPr algn="just"/>
            <a:endParaRPr lang="ru-RU" sz="2000" b="1" dirty="0">
              <a:solidFill>
                <a:srgbClr val="0065DD"/>
              </a:solidFill>
            </a:endParaRPr>
          </a:p>
          <a:p>
            <a:pPr algn="just"/>
            <a:endParaRPr lang="ru-RU" sz="2000" b="1" dirty="0">
              <a:solidFill>
                <a:srgbClr val="0065DD"/>
              </a:solidFill>
            </a:endParaRPr>
          </a:p>
          <a:p>
            <a:pPr algn="just"/>
            <a:endParaRPr lang="ru-RU" sz="2000" b="1" dirty="0">
              <a:solidFill>
                <a:srgbClr val="0065DD"/>
              </a:solidFill>
            </a:endParaRPr>
          </a:p>
          <a:p>
            <a:pPr algn="just"/>
            <a:endParaRPr lang="ru-RU" sz="2000" b="1" dirty="0">
              <a:solidFill>
                <a:srgbClr val="0065DD"/>
              </a:solidFill>
            </a:endParaRPr>
          </a:p>
          <a:p>
            <a:pPr algn="just"/>
            <a:endParaRPr lang="ru-RU" sz="2000" dirty="0">
              <a:solidFill>
                <a:srgbClr val="0065DD"/>
              </a:solidFill>
            </a:endParaRPr>
          </a:p>
        </p:txBody>
      </p:sp>
    </p:spTree>
    <p:extLst>
      <p:ext uri="{BB962C8B-B14F-4D97-AF65-F5344CB8AC3E}">
        <p14:creationId xmlns:p14="http://schemas.microsoft.com/office/powerpoint/2010/main" val="1861632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Фон для слайда в презентации - 66 фото">
            <a:extLst>
              <a:ext uri="{FF2B5EF4-FFF2-40B4-BE49-F238E27FC236}">
                <a16:creationId xmlns:a16="http://schemas.microsoft.com/office/drawing/2014/main" id="{00627162-D190-41C6-9022-FAD960F33D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40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a:extLst>
              <a:ext uri="{FF2B5EF4-FFF2-40B4-BE49-F238E27FC236}">
                <a16:creationId xmlns:a16="http://schemas.microsoft.com/office/drawing/2014/main" id="{F0F77DF8-E695-4FF1-B6A4-2A424885337D}"/>
              </a:ext>
            </a:extLst>
          </p:cNvPr>
          <p:cNvSpPr/>
          <p:nvPr/>
        </p:nvSpPr>
        <p:spPr>
          <a:xfrm>
            <a:off x="11305219" y="5934670"/>
            <a:ext cx="886781" cy="923330"/>
          </a:xfrm>
          <a:prstGeom prst="rect">
            <a:avLst/>
          </a:prstGeom>
          <a:noFill/>
        </p:spPr>
        <p:txBody>
          <a:bodyPr wrap="none" lIns="91440" tIns="45720" rIns="91440" bIns="45720">
            <a:spAutoFit/>
          </a:bodyPr>
          <a:lstStyle/>
          <a:p>
            <a:pPr algn="ctr"/>
            <a:r>
              <a:rPr lang="ru-RU" sz="54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15</a:t>
            </a:r>
            <a:endParaRPr lang="ru-RU"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705FC819-673E-4359-AD14-AD7A10E01E94}"/>
                  </a:ext>
                </a:extLst>
              </p:cNvPr>
              <p:cNvSpPr txBox="1"/>
              <p:nvPr/>
            </p:nvSpPr>
            <p:spPr>
              <a:xfrm>
                <a:off x="465688" y="319849"/>
                <a:ext cx="11549849" cy="8128892"/>
              </a:xfrm>
              <a:prstGeom prst="rect">
                <a:avLst/>
              </a:prstGeom>
              <a:noFill/>
            </p:spPr>
            <p:txBody>
              <a:bodyPr wrap="square" rtlCol="0">
                <a:spAutoFit/>
              </a:bodyPr>
              <a:lstStyle/>
              <a:p>
                <a:r>
                  <a:rPr lang="ru-RU" sz="2000" b="1" dirty="0">
                    <a:solidFill>
                      <a:srgbClr val="C00000"/>
                    </a:solidFill>
                  </a:rPr>
                  <a:t>Решение:</a:t>
                </a:r>
                <a:endParaRPr lang="ru-RU" sz="2000" b="1" dirty="0">
                  <a:solidFill>
                    <a:srgbClr val="0065DD"/>
                  </a:solidFill>
                </a:endParaRPr>
              </a:p>
              <a:p>
                <a:pPr fontAlgn="base"/>
                <a:r>
                  <a:rPr lang="ru-RU" sz="2000" b="1" dirty="0">
                    <a:solidFill>
                      <a:srgbClr val="0065DD"/>
                    </a:solidFill>
                  </a:rPr>
                  <a:t>Найдем вероятность того, что стрелок поразит мишень первым или вторым выстрелом. Если он попадает в мишень с вероятностью 0,6, то с вероятностью 1-0,6=0,4 он промахивается.</a:t>
                </a:r>
              </a:p>
              <a:p>
                <a:pPr fontAlgn="base"/>
                <a:r>
                  <a:rPr lang="ru-RU" sz="2000" b="1" dirty="0">
                    <a:solidFill>
                      <a:srgbClr val="0065DD"/>
                    </a:solidFill>
                  </a:rPr>
                  <a:t>Нарисуем дерево вероятностей:</a:t>
                </a:r>
              </a:p>
              <a:p>
                <a:pPr fontAlgn="base"/>
                <a:endParaRPr lang="ru-RU" sz="2000" b="1" dirty="0">
                  <a:solidFill>
                    <a:srgbClr val="0065DD"/>
                  </a:solidFill>
                </a:endParaRPr>
              </a:p>
              <a:p>
                <a:pPr fontAlgn="base"/>
                <a:endParaRPr lang="ru-RU" sz="2000" b="1" dirty="0">
                  <a:solidFill>
                    <a:srgbClr val="0065DD"/>
                  </a:solidFill>
                </a:endParaRPr>
              </a:p>
              <a:p>
                <a:pPr fontAlgn="base"/>
                <a:endParaRPr lang="ru-RU" sz="2000" b="1" dirty="0">
                  <a:solidFill>
                    <a:srgbClr val="0065DD"/>
                  </a:solidFill>
                </a:endParaRPr>
              </a:p>
              <a:p>
                <a:pPr fontAlgn="base"/>
                <a:endParaRPr lang="ru-RU" sz="2000" b="1" dirty="0">
                  <a:solidFill>
                    <a:srgbClr val="0065DD"/>
                  </a:solidFill>
                </a:endParaRPr>
              </a:p>
              <a:p>
                <a:pPr fontAlgn="base"/>
                <a:endParaRPr lang="ru-RU" sz="2000" b="1" dirty="0">
                  <a:solidFill>
                    <a:srgbClr val="0065DD"/>
                  </a:solidFill>
                </a:endParaRPr>
              </a:p>
              <a:p>
                <a:pPr fontAlgn="base"/>
                <a:endParaRPr lang="ru-RU" sz="2000" b="1" dirty="0">
                  <a:solidFill>
                    <a:srgbClr val="0065DD"/>
                  </a:solidFill>
                </a:endParaRPr>
              </a:p>
              <a:p>
                <a:pPr fontAlgn="base"/>
                <a:endParaRPr lang="ru-RU" sz="2000" b="1" dirty="0">
                  <a:solidFill>
                    <a:srgbClr val="0065DD"/>
                  </a:solidFill>
                </a:endParaRPr>
              </a:p>
              <a:p>
                <a:pPr fontAlgn="base"/>
                <a:r>
                  <a:rPr lang="ru-RU" sz="2000" b="1" dirty="0">
                    <a:solidFill>
                      <a:srgbClr val="0065DD"/>
                    </a:solidFill>
                  </a:rPr>
                  <a:t>Мы видим, что вероятность того, что стрелок поразит мишень первым или вторым выстрелом, равна 0,6+0,4*0,6=0,84. Отсюда вероятность промахнуться, сделав два выстрела, равна 1-0,84=0,16.</a:t>
                </a:r>
              </a:p>
              <a:p>
                <a:pPr fontAlgn="base"/>
                <a:r>
                  <a:rPr lang="ru-RU" sz="2000" b="1" dirty="0">
                    <a:solidFill>
                      <a:srgbClr val="0065DD"/>
                    </a:solidFill>
                  </a:rPr>
                  <a:t>Пусть А – событие «стрелок поразит ровно три мишени».</a:t>
                </a:r>
              </a:p>
              <a:p>
                <a:pPr fontAlgn="base"/>
                <a:r>
                  <a:rPr lang="ru-RU" sz="2000" b="1" dirty="0">
                    <a:solidFill>
                      <a:srgbClr val="0065DD"/>
                    </a:solidFill>
                  </a:rPr>
                  <a:t>Пусть В – событие «стрелок поразит ровно две мишени». </a:t>
                </a:r>
              </a:p>
              <a:p>
                <a:pPr fontAlgn="base"/>
                <a:r>
                  <a:rPr lang="ru-RU" sz="2000" b="1" dirty="0">
                    <a:solidFill>
                      <a:srgbClr val="0065DD"/>
                    </a:solidFill>
                  </a:rPr>
                  <a:t>Найдем вероятность события «стрелок поразит ровно три мишени». Пусть стрелок первые три мишени поразит, а в последние две промахнется. Вероятность этого события равна </a:t>
                </a:r>
                <a14:m>
                  <m:oMath xmlns:m="http://schemas.openxmlformats.org/officeDocument/2006/math">
                    <m:sSup>
                      <m:sSupPr>
                        <m:ctrlPr>
                          <a:rPr lang="ru-RU" sz="2000" b="1" i="1" smtClean="0">
                            <a:solidFill>
                              <a:srgbClr val="0065DD"/>
                            </a:solidFill>
                            <a:latin typeface="Cambria Math" panose="02040503050406030204" pitchFamily="18" charset="0"/>
                          </a:rPr>
                        </m:ctrlPr>
                      </m:sSupPr>
                      <m:e>
                        <m:r>
                          <a:rPr lang="ru-RU" sz="2000" b="1" i="1" smtClean="0">
                            <a:solidFill>
                              <a:srgbClr val="0065DD"/>
                            </a:solidFill>
                            <a:latin typeface="Cambria Math" panose="02040503050406030204" pitchFamily="18" charset="0"/>
                          </a:rPr>
                          <m:t>𝟎</m:t>
                        </m:r>
                        <m:r>
                          <a:rPr lang="ru-RU" sz="2000" b="1" i="1" smtClean="0">
                            <a:solidFill>
                              <a:srgbClr val="0065DD"/>
                            </a:solidFill>
                            <a:latin typeface="Cambria Math" panose="02040503050406030204" pitchFamily="18" charset="0"/>
                          </a:rPr>
                          <m:t>,</m:t>
                        </m:r>
                        <m:r>
                          <a:rPr lang="ru-RU" sz="2000" b="1" i="1" smtClean="0">
                            <a:solidFill>
                              <a:srgbClr val="0065DD"/>
                            </a:solidFill>
                            <a:latin typeface="Cambria Math" panose="02040503050406030204" pitchFamily="18" charset="0"/>
                          </a:rPr>
                          <m:t>𝟖𝟒</m:t>
                        </m:r>
                      </m:e>
                      <m:sup>
                        <m:r>
                          <a:rPr lang="ru-RU" sz="2000" b="1" i="1" smtClean="0">
                            <a:solidFill>
                              <a:srgbClr val="0065DD"/>
                            </a:solidFill>
                            <a:latin typeface="Cambria Math" panose="02040503050406030204" pitchFamily="18" charset="0"/>
                          </a:rPr>
                          <m:t>𝟑</m:t>
                        </m:r>
                      </m:sup>
                    </m:sSup>
                  </m:oMath>
                </a14:m>
                <a:r>
                  <a:rPr lang="ru-RU" sz="2000" b="1" dirty="0">
                    <a:solidFill>
                      <a:srgbClr val="0065DD"/>
                    </a:solidFill>
                  </a:rPr>
                  <a:t>* </a:t>
                </a:r>
                <a14:m>
                  <m:oMath xmlns:m="http://schemas.openxmlformats.org/officeDocument/2006/math">
                    <m:sSup>
                      <m:sSupPr>
                        <m:ctrlPr>
                          <a:rPr lang="ru-RU" sz="2000" b="1" i="1">
                            <a:solidFill>
                              <a:srgbClr val="0065DD"/>
                            </a:solidFill>
                            <a:latin typeface="Cambria Math" panose="02040503050406030204" pitchFamily="18" charset="0"/>
                          </a:rPr>
                        </m:ctrlPr>
                      </m:sSupPr>
                      <m:e>
                        <m:r>
                          <a:rPr lang="ru-RU" sz="2000" b="1" i="1">
                            <a:solidFill>
                              <a:srgbClr val="0065DD"/>
                            </a:solidFill>
                            <a:latin typeface="Cambria Math" panose="02040503050406030204" pitchFamily="18" charset="0"/>
                          </a:rPr>
                          <m:t>𝟎</m:t>
                        </m:r>
                        <m:r>
                          <a:rPr lang="ru-RU" sz="2000" b="1" i="1">
                            <a:solidFill>
                              <a:srgbClr val="0065DD"/>
                            </a:solidFill>
                            <a:latin typeface="Cambria Math" panose="02040503050406030204" pitchFamily="18" charset="0"/>
                          </a:rPr>
                          <m:t>,</m:t>
                        </m:r>
                        <m:r>
                          <a:rPr lang="ru-RU" sz="2000" b="1" i="1" smtClean="0">
                            <a:solidFill>
                              <a:srgbClr val="0065DD"/>
                            </a:solidFill>
                            <a:latin typeface="Cambria Math" panose="02040503050406030204" pitchFamily="18" charset="0"/>
                          </a:rPr>
                          <m:t>𝟏𝟔</m:t>
                        </m:r>
                      </m:e>
                      <m:sup>
                        <m:r>
                          <a:rPr lang="ru-RU" sz="2000" b="1" i="1" smtClean="0">
                            <a:solidFill>
                              <a:srgbClr val="0065DD"/>
                            </a:solidFill>
                            <a:latin typeface="Cambria Math" panose="02040503050406030204" pitchFamily="18" charset="0"/>
                          </a:rPr>
                          <m:t>𝟐</m:t>
                        </m:r>
                      </m:sup>
                    </m:sSup>
                  </m:oMath>
                </a14:m>
                <a:r>
                  <a:rPr lang="ru-RU" sz="2000" b="1" dirty="0">
                    <a:solidFill>
                      <a:srgbClr val="0065DD"/>
                    </a:solidFill>
                  </a:rPr>
                  <a:t>. Но он может попадать в цель и промахиваться в произвольном порядке, главное чтобы он три раза попал. Всего число таких комбинаций вариантов «попал в 3 цели и в 2 промахнулся» равно </a:t>
                </a:r>
                <a14:m>
                  <m:oMath xmlns:m="http://schemas.openxmlformats.org/officeDocument/2006/math">
                    <m:sSubSup>
                      <m:sSubSupPr>
                        <m:ctrlPr>
                          <a:rPr lang="ru-RU" sz="2000" b="1" i="1" smtClean="0">
                            <a:solidFill>
                              <a:srgbClr val="0065DD"/>
                            </a:solidFill>
                            <a:latin typeface="Cambria Math" panose="02040503050406030204" pitchFamily="18" charset="0"/>
                          </a:rPr>
                        </m:ctrlPr>
                      </m:sSubSupPr>
                      <m:e>
                        <m:r>
                          <a:rPr lang="ru-RU" sz="2000" b="1" i="1" smtClean="0">
                            <a:solidFill>
                              <a:srgbClr val="0065DD"/>
                            </a:solidFill>
                            <a:latin typeface="Cambria Math" panose="02040503050406030204" pitchFamily="18" charset="0"/>
                          </a:rPr>
                          <m:t>С</m:t>
                        </m:r>
                      </m:e>
                      <m:sub>
                        <m:r>
                          <a:rPr lang="ru-RU" sz="2000" b="1" i="1" smtClean="0">
                            <a:solidFill>
                              <a:srgbClr val="0065DD"/>
                            </a:solidFill>
                            <a:latin typeface="Cambria Math" panose="02040503050406030204" pitchFamily="18" charset="0"/>
                          </a:rPr>
                          <m:t>𝟓</m:t>
                        </m:r>
                      </m:sub>
                      <m:sup>
                        <m:r>
                          <a:rPr lang="ru-RU" sz="2000" b="1" i="1" smtClean="0">
                            <a:solidFill>
                              <a:srgbClr val="0065DD"/>
                            </a:solidFill>
                            <a:latin typeface="Cambria Math" panose="02040503050406030204" pitchFamily="18" charset="0"/>
                          </a:rPr>
                          <m:t>𝟑</m:t>
                        </m:r>
                      </m:sup>
                    </m:sSubSup>
                  </m:oMath>
                </a14:m>
                <a:r>
                  <a:rPr lang="ru-RU" sz="2000" b="1" dirty="0">
                    <a:solidFill>
                      <a:srgbClr val="0065DD"/>
                    </a:solidFill>
                  </a:rPr>
                  <a:t> - число способов выбрать из пяти элементов три, (число сочетаний из 5 по 3). </a:t>
                </a:r>
              </a:p>
              <a:p>
                <a:pPr algn="just"/>
                <a:endParaRPr lang="ru-RU" sz="2000" b="1" dirty="0">
                  <a:solidFill>
                    <a:srgbClr val="0065DD"/>
                  </a:solidFill>
                </a:endParaRPr>
              </a:p>
              <a:p>
                <a:pPr algn="just"/>
                <a:endParaRPr lang="ru-RU" sz="2000" b="1" dirty="0">
                  <a:solidFill>
                    <a:srgbClr val="0065DD"/>
                  </a:solidFill>
                </a:endParaRPr>
              </a:p>
              <a:p>
                <a:pPr marL="342900" indent="-342900" algn="just">
                  <a:buFontTx/>
                  <a:buChar char="-"/>
                </a:pPr>
                <a:endParaRPr lang="ru-RU" sz="2000" b="1" dirty="0">
                  <a:solidFill>
                    <a:srgbClr val="0065DD"/>
                  </a:solidFill>
                </a:endParaRPr>
              </a:p>
              <a:p>
                <a:pPr algn="just"/>
                <a:endParaRPr lang="ru-RU" sz="2000" b="1" dirty="0">
                  <a:solidFill>
                    <a:srgbClr val="0065DD"/>
                  </a:solidFill>
                </a:endParaRPr>
              </a:p>
              <a:p>
                <a:pPr algn="just"/>
                <a:endParaRPr lang="ru-RU" sz="2000" b="1" dirty="0">
                  <a:solidFill>
                    <a:srgbClr val="0065DD"/>
                  </a:solidFill>
                </a:endParaRPr>
              </a:p>
              <a:p>
                <a:pPr algn="just"/>
                <a:endParaRPr lang="ru-RU" sz="2000" dirty="0">
                  <a:solidFill>
                    <a:srgbClr val="0065DD"/>
                  </a:solidFill>
                </a:endParaRPr>
              </a:p>
            </p:txBody>
          </p:sp>
        </mc:Choice>
        <mc:Fallback xmlns="">
          <p:sp>
            <p:nvSpPr>
              <p:cNvPr id="5" name="TextBox 4">
                <a:extLst>
                  <a:ext uri="{FF2B5EF4-FFF2-40B4-BE49-F238E27FC236}">
                    <a16:creationId xmlns:a16="http://schemas.microsoft.com/office/drawing/2014/main" id="{705FC819-673E-4359-AD14-AD7A10E01E94}"/>
                  </a:ext>
                </a:extLst>
              </p:cNvPr>
              <p:cNvSpPr txBox="1">
                <a:spLocks noRot="1" noChangeAspect="1" noMove="1" noResize="1" noEditPoints="1" noAdjustHandles="1" noChangeArrowheads="1" noChangeShapeType="1" noTextEdit="1"/>
              </p:cNvSpPr>
              <p:nvPr/>
            </p:nvSpPr>
            <p:spPr>
              <a:xfrm>
                <a:off x="465688" y="319849"/>
                <a:ext cx="11549849" cy="8128892"/>
              </a:xfrm>
              <a:prstGeom prst="rect">
                <a:avLst/>
              </a:prstGeom>
              <a:blipFill>
                <a:blip r:embed="rId3"/>
                <a:stretch>
                  <a:fillRect l="-528" t="-375" r="-739"/>
                </a:stretch>
              </a:blipFill>
            </p:spPr>
            <p:txBody>
              <a:bodyPr/>
              <a:lstStyle/>
              <a:p>
                <a:r>
                  <a:rPr lang="ru-RU">
                    <a:noFill/>
                  </a:rPr>
                  <a:t> </a:t>
                </a:r>
              </a:p>
            </p:txBody>
          </p:sp>
        </mc:Fallback>
      </mc:AlternateContent>
      <p:pic>
        <p:nvPicPr>
          <p:cNvPr id="3" name="Рисунок 2">
            <a:extLst>
              <a:ext uri="{FF2B5EF4-FFF2-40B4-BE49-F238E27FC236}">
                <a16:creationId xmlns:a16="http://schemas.microsoft.com/office/drawing/2014/main" id="{0FBFFA24-A224-474E-8C67-569DD4E018EB}"/>
              </a:ext>
            </a:extLst>
          </p:cNvPr>
          <p:cNvPicPr>
            <a:picLocks noChangeAspect="1"/>
          </p:cNvPicPr>
          <p:nvPr/>
        </p:nvPicPr>
        <p:blipFill>
          <a:blip r:embed="rId4"/>
          <a:stretch>
            <a:fillRect/>
          </a:stretch>
        </p:blipFill>
        <p:spPr>
          <a:xfrm>
            <a:off x="4180292" y="1867679"/>
            <a:ext cx="3547322" cy="1854442"/>
          </a:xfrm>
          <a:prstGeom prst="rect">
            <a:avLst/>
          </a:prstGeom>
          <a:ln>
            <a:solidFill>
              <a:srgbClr val="0065DD"/>
            </a:solidFill>
          </a:ln>
        </p:spPr>
      </p:pic>
    </p:spTree>
    <p:extLst>
      <p:ext uri="{BB962C8B-B14F-4D97-AF65-F5344CB8AC3E}">
        <p14:creationId xmlns:p14="http://schemas.microsoft.com/office/powerpoint/2010/main" val="407519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Фон для слайда в презентации - 66 фото">
            <a:extLst>
              <a:ext uri="{FF2B5EF4-FFF2-40B4-BE49-F238E27FC236}">
                <a16:creationId xmlns:a16="http://schemas.microsoft.com/office/drawing/2014/main" id="{00627162-D190-41C6-9022-FAD960F33D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40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a:extLst>
              <a:ext uri="{FF2B5EF4-FFF2-40B4-BE49-F238E27FC236}">
                <a16:creationId xmlns:a16="http://schemas.microsoft.com/office/drawing/2014/main" id="{F0F77DF8-E695-4FF1-B6A4-2A424885337D}"/>
              </a:ext>
            </a:extLst>
          </p:cNvPr>
          <p:cNvSpPr/>
          <p:nvPr/>
        </p:nvSpPr>
        <p:spPr>
          <a:xfrm>
            <a:off x="11305219" y="5934670"/>
            <a:ext cx="886781" cy="923330"/>
          </a:xfrm>
          <a:prstGeom prst="rect">
            <a:avLst/>
          </a:prstGeom>
          <a:noFill/>
        </p:spPr>
        <p:txBody>
          <a:bodyPr wrap="none" lIns="91440" tIns="45720" rIns="91440" bIns="45720">
            <a:spAutoFit/>
          </a:bodyPr>
          <a:lstStyle/>
          <a:p>
            <a:pPr algn="ctr"/>
            <a:r>
              <a:rPr lang="ru-RU" sz="54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16</a:t>
            </a:r>
            <a:endParaRPr lang="ru-RU"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705FC819-673E-4359-AD14-AD7A10E01E94}"/>
                  </a:ext>
                </a:extLst>
              </p:cNvPr>
              <p:cNvSpPr txBox="1"/>
              <p:nvPr/>
            </p:nvSpPr>
            <p:spPr>
              <a:xfrm>
                <a:off x="321075" y="785070"/>
                <a:ext cx="11549849" cy="4852803"/>
              </a:xfrm>
              <a:prstGeom prst="rect">
                <a:avLst/>
              </a:prstGeom>
              <a:noFill/>
            </p:spPr>
            <p:txBody>
              <a:bodyPr wrap="square" rtlCol="0">
                <a:spAutoFit/>
              </a:bodyPr>
              <a:lstStyle/>
              <a:p>
                <a:pPr algn="just"/>
                <a14:m>
                  <m:oMath xmlns:m="http://schemas.openxmlformats.org/officeDocument/2006/math">
                    <m:sSubSup>
                      <m:sSubSupPr>
                        <m:ctrlPr>
                          <a:rPr lang="ru-RU" sz="2000" b="1" i="1" smtClean="0">
                            <a:solidFill>
                              <a:srgbClr val="0065DD"/>
                            </a:solidFill>
                            <a:latin typeface="Cambria Math" panose="02040503050406030204" pitchFamily="18" charset="0"/>
                          </a:rPr>
                        </m:ctrlPr>
                      </m:sSubSupPr>
                      <m:e>
                        <m:r>
                          <a:rPr lang="ru-RU" sz="2000" b="1" i="1" smtClean="0">
                            <a:solidFill>
                              <a:srgbClr val="0065DD"/>
                            </a:solidFill>
                            <a:latin typeface="Cambria Math" panose="02040503050406030204" pitchFamily="18" charset="0"/>
                          </a:rPr>
                          <m:t>С</m:t>
                        </m:r>
                      </m:e>
                      <m:sub>
                        <m:r>
                          <a:rPr lang="ru-RU" sz="2000" b="1" i="1" smtClean="0">
                            <a:solidFill>
                              <a:srgbClr val="0065DD"/>
                            </a:solidFill>
                            <a:latin typeface="Cambria Math" panose="02040503050406030204" pitchFamily="18" charset="0"/>
                          </a:rPr>
                          <m:t>𝟓</m:t>
                        </m:r>
                      </m:sub>
                      <m:sup>
                        <m:r>
                          <a:rPr lang="ru-RU" sz="2000" b="1" i="1" smtClean="0">
                            <a:solidFill>
                              <a:srgbClr val="0065DD"/>
                            </a:solidFill>
                            <a:latin typeface="Cambria Math" panose="02040503050406030204" pitchFamily="18" charset="0"/>
                          </a:rPr>
                          <m:t>𝟑</m:t>
                        </m:r>
                      </m:sup>
                    </m:sSubSup>
                  </m:oMath>
                </a14:m>
                <a:r>
                  <a:rPr lang="ru-RU" sz="2000" b="1" dirty="0">
                    <a:solidFill>
                      <a:srgbClr val="0065DD"/>
                    </a:solidFill>
                  </a:rPr>
                  <a:t> = </a:t>
                </a:r>
                <a14:m>
                  <m:oMath xmlns:m="http://schemas.openxmlformats.org/officeDocument/2006/math">
                    <m:f>
                      <m:fPr>
                        <m:ctrlPr>
                          <a:rPr lang="ru-RU" sz="2000" b="1" i="1" smtClean="0">
                            <a:solidFill>
                              <a:srgbClr val="0065DD"/>
                            </a:solidFill>
                            <a:latin typeface="Cambria Math" panose="02040503050406030204" pitchFamily="18" charset="0"/>
                          </a:rPr>
                        </m:ctrlPr>
                      </m:fPr>
                      <m:num>
                        <m:r>
                          <a:rPr lang="ru-RU" sz="2000" b="1" i="1" smtClean="0">
                            <a:solidFill>
                              <a:srgbClr val="0065DD"/>
                            </a:solidFill>
                            <a:latin typeface="Cambria Math" panose="02040503050406030204" pitchFamily="18" charset="0"/>
                          </a:rPr>
                          <m:t>𝟓</m:t>
                        </m:r>
                        <m:r>
                          <a:rPr lang="ru-RU" sz="2000" b="1" i="1" smtClean="0">
                            <a:solidFill>
                              <a:srgbClr val="0065DD"/>
                            </a:solidFill>
                            <a:latin typeface="Cambria Math" panose="02040503050406030204" pitchFamily="18" charset="0"/>
                          </a:rPr>
                          <m:t>!</m:t>
                        </m:r>
                      </m:num>
                      <m:den>
                        <m:d>
                          <m:dPr>
                            <m:ctrlPr>
                              <a:rPr lang="ru-RU" sz="2000" b="1" i="1" smtClean="0">
                                <a:solidFill>
                                  <a:srgbClr val="0065DD"/>
                                </a:solidFill>
                                <a:latin typeface="Cambria Math" panose="02040503050406030204" pitchFamily="18" charset="0"/>
                              </a:rPr>
                            </m:ctrlPr>
                          </m:dPr>
                          <m:e>
                            <m:r>
                              <a:rPr lang="ru-RU" sz="2000" b="1" i="1" smtClean="0">
                                <a:solidFill>
                                  <a:srgbClr val="0065DD"/>
                                </a:solidFill>
                                <a:latin typeface="Cambria Math" panose="02040503050406030204" pitchFamily="18" charset="0"/>
                              </a:rPr>
                              <m:t>𝟓</m:t>
                            </m:r>
                            <m:r>
                              <a:rPr lang="ru-RU" sz="2000" b="1" i="1" smtClean="0">
                                <a:solidFill>
                                  <a:srgbClr val="0065DD"/>
                                </a:solidFill>
                                <a:latin typeface="Cambria Math" panose="02040503050406030204" pitchFamily="18" charset="0"/>
                              </a:rPr>
                              <m:t>−</m:t>
                            </m:r>
                            <m:r>
                              <a:rPr lang="ru-RU" sz="2000" b="1" i="1" smtClean="0">
                                <a:solidFill>
                                  <a:srgbClr val="0065DD"/>
                                </a:solidFill>
                                <a:latin typeface="Cambria Math" panose="02040503050406030204" pitchFamily="18" charset="0"/>
                              </a:rPr>
                              <m:t>𝟑</m:t>
                            </m:r>
                          </m:e>
                        </m:d>
                        <m:r>
                          <a:rPr lang="ru-RU" sz="2000" b="1" i="1" smtClean="0">
                            <a:solidFill>
                              <a:srgbClr val="0065DD"/>
                            </a:solidFill>
                            <a:latin typeface="Cambria Math" panose="02040503050406030204" pitchFamily="18" charset="0"/>
                          </a:rPr>
                          <m:t>!∗</m:t>
                        </m:r>
                        <m:r>
                          <a:rPr lang="ru-RU" sz="2000" b="1" i="1" smtClean="0">
                            <a:solidFill>
                              <a:srgbClr val="0065DD"/>
                            </a:solidFill>
                            <a:latin typeface="Cambria Math" panose="02040503050406030204" pitchFamily="18" charset="0"/>
                          </a:rPr>
                          <m:t>𝟑</m:t>
                        </m:r>
                        <m:r>
                          <a:rPr lang="ru-RU" sz="2000" b="1" i="1" smtClean="0">
                            <a:solidFill>
                              <a:srgbClr val="0065DD"/>
                            </a:solidFill>
                            <a:latin typeface="Cambria Math" panose="02040503050406030204" pitchFamily="18" charset="0"/>
                          </a:rPr>
                          <m:t>!</m:t>
                        </m:r>
                      </m:den>
                    </m:f>
                  </m:oMath>
                </a14:m>
                <a:endParaRPr lang="ru-RU" sz="2000" b="1" dirty="0">
                  <a:solidFill>
                    <a:srgbClr val="0065DD"/>
                  </a:solidFill>
                </a:endParaRPr>
              </a:p>
              <a:p>
                <a:pPr algn="just"/>
                <a:r>
                  <a:rPr lang="ru-RU" sz="2000" b="1" dirty="0">
                    <a:solidFill>
                      <a:srgbClr val="0065DD"/>
                    </a:solidFill>
                  </a:rPr>
                  <a:t>Тогда Р(А) = </a:t>
                </a:r>
                <a14:m>
                  <m:oMath xmlns:m="http://schemas.openxmlformats.org/officeDocument/2006/math">
                    <m:sSubSup>
                      <m:sSubSupPr>
                        <m:ctrlPr>
                          <a:rPr lang="ru-RU" sz="2000" b="1" i="1" smtClean="0">
                            <a:solidFill>
                              <a:srgbClr val="0065DD"/>
                            </a:solidFill>
                            <a:latin typeface="Cambria Math" panose="02040503050406030204" pitchFamily="18" charset="0"/>
                          </a:rPr>
                        </m:ctrlPr>
                      </m:sSubSupPr>
                      <m:e>
                        <m:r>
                          <a:rPr lang="ru-RU" sz="2000" b="1" i="1" smtClean="0">
                            <a:solidFill>
                              <a:srgbClr val="0065DD"/>
                            </a:solidFill>
                            <a:latin typeface="Cambria Math" panose="02040503050406030204" pitchFamily="18" charset="0"/>
                          </a:rPr>
                          <m:t>С</m:t>
                        </m:r>
                      </m:e>
                      <m:sub>
                        <m:r>
                          <a:rPr lang="ru-RU" sz="2000" b="1" i="1" smtClean="0">
                            <a:solidFill>
                              <a:srgbClr val="0065DD"/>
                            </a:solidFill>
                            <a:latin typeface="Cambria Math" panose="02040503050406030204" pitchFamily="18" charset="0"/>
                          </a:rPr>
                          <m:t>𝟓</m:t>
                        </m:r>
                      </m:sub>
                      <m:sup>
                        <m:r>
                          <a:rPr lang="ru-RU" sz="2000" b="1" i="1" smtClean="0">
                            <a:solidFill>
                              <a:srgbClr val="0065DD"/>
                            </a:solidFill>
                            <a:latin typeface="Cambria Math" panose="02040503050406030204" pitchFamily="18" charset="0"/>
                          </a:rPr>
                          <m:t>𝟑</m:t>
                        </m:r>
                      </m:sup>
                    </m:sSubSup>
                    <m:r>
                      <a:rPr lang="ru-RU" sz="2000" b="1" i="1" smtClean="0">
                        <a:solidFill>
                          <a:srgbClr val="0065DD"/>
                        </a:solidFill>
                        <a:latin typeface="Cambria Math" panose="02040503050406030204" pitchFamily="18" charset="0"/>
                      </a:rPr>
                      <m:t> ∗ </m:t>
                    </m:r>
                    <m:sSup>
                      <m:sSupPr>
                        <m:ctrlPr>
                          <a:rPr lang="ru-RU" sz="2000" b="1" i="1" smtClean="0">
                            <a:solidFill>
                              <a:srgbClr val="0065DD"/>
                            </a:solidFill>
                            <a:latin typeface="Cambria Math" panose="02040503050406030204" pitchFamily="18" charset="0"/>
                          </a:rPr>
                        </m:ctrlPr>
                      </m:sSupPr>
                      <m:e>
                        <m:r>
                          <a:rPr lang="ru-RU" sz="2000" b="1" i="1" smtClean="0">
                            <a:solidFill>
                              <a:srgbClr val="0065DD"/>
                            </a:solidFill>
                            <a:latin typeface="Cambria Math" panose="02040503050406030204" pitchFamily="18" charset="0"/>
                          </a:rPr>
                          <m:t>𝟎</m:t>
                        </m:r>
                        <m:r>
                          <a:rPr lang="ru-RU" sz="2000" b="1" i="1" smtClean="0">
                            <a:solidFill>
                              <a:srgbClr val="0065DD"/>
                            </a:solidFill>
                            <a:latin typeface="Cambria Math" panose="02040503050406030204" pitchFamily="18" charset="0"/>
                          </a:rPr>
                          <m:t>,</m:t>
                        </m:r>
                        <m:r>
                          <a:rPr lang="ru-RU" sz="2000" b="1" i="1" smtClean="0">
                            <a:solidFill>
                              <a:srgbClr val="0065DD"/>
                            </a:solidFill>
                            <a:latin typeface="Cambria Math" panose="02040503050406030204" pitchFamily="18" charset="0"/>
                          </a:rPr>
                          <m:t>𝟖𝟒</m:t>
                        </m:r>
                      </m:e>
                      <m:sup>
                        <m:r>
                          <a:rPr lang="ru-RU" sz="2000" b="1" i="1" smtClean="0">
                            <a:solidFill>
                              <a:srgbClr val="0065DD"/>
                            </a:solidFill>
                            <a:latin typeface="Cambria Math" panose="02040503050406030204" pitchFamily="18" charset="0"/>
                          </a:rPr>
                          <m:t>𝟑</m:t>
                        </m:r>
                      </m:sup>
                    </m:sSup>
                  </m:oMath>
                </a14:m>
                <a:r>
                  <a:rPr lang="ru-RU" sz="2000" b="1" dirty="0">
                    <a:solidFill>
                      <a:srgbClr val="0065DD"/>
                    </a:solidFill>
                  </a:rPr>
                  <a:t> * </a:t>
                </a:r>
                <a14:m>
                  <m:oMath xmlns:m="http://schemas.openxmlformats.org/officeDocument/2006/math">
                    <m:sSup>
                      <m:sSupPr>
                        <m:ctrlPr>
                          <a:rPr lang="ru-RU" sz="2000" b="1" i="1">
                            <a:solidFill>
                              <a:srgbClr val="0065DD"/>
                            </a:solidFill>
                            <a:latin typeface="Cambria Math" panose="02040503050406030204" pitchFamily="18" charset="0"/>
                          </a:rPr>
                        </m:ctrlPr>
                      </m:sSupPr>
                      <m:e>
                        <m:r>
                          <a:rPr lang="ru-RU" sz="2000" b="1" i="1">
                            <a:solidFill>
                              <a:srgbClr val="0065DD"/>
                            </a:solidFill>
                            <a:latin typeface="Cambria Math" panose="02040503050406030204" pitchFamily="18" charset="0"/>
                          </a:rPr>
                          <m:t>𝟎</m:t>
                        </m:r>
                        <m:r>
                          <a:rPr lang="ru-RU" sz="2000" b="1" i="1">
                            <a:solidFill>
                              <a:srgbClr val="0065DD"/>
                            </a:solidFill>
                            <a:latin typeface="Cambria Math" panose="02040503050406030204" pitchFamily="18" charset="0"/>
                          </a:rPr>
                          <m:t>,</m:t>
                        </m:r>
                        <m:r>
                          <a:rPr lang="ru-RU" sz="2000" b="1" i="1" smtClean="0">
                            <a:solidFill>
                              <a:srgbClr val="0065DD"/>
                            </a:solidFill>
                            <a:latin typeface="Cambria Math" panose="02040503050406030204" pitchFamily="18" charset="0"/>
                          </a:rPr>
                          <m:t>𝟏𝟔</m:t>
                        </m:r>
                      </m:e>
                      <m:sup>
                        <m:r>
                          <a:rPr lang="ru-RU" sz="2000" b="1" i="1" smtClean="0">
                            <a:solidFill>
                              <a:srgbClr val="0065DD"/>
                            </a:solidFill>
                            <a:latin typeface="Cambria Math" panose="02040503050406030204" pitchFamily="18" charset="0"/>
                          </a:rPr>
                          <m:t>𝟐</m:t>
                        </m:r>
                      </m:sup>
                    </m:sSup>
                  </m:oMath>
                </a14:m>
                <a:r>
                  <a:rPr lang="ru-RU" sz="2000" b="1" dirty="0">
                    <a:solidFill>
                      <a:srgbClr val="0065DD"/>
                    </a:solidFill>
                  </a:rPr>
                  <a:t> = </a:t>
                </a:r>
                <a14:m>
                  <m:oMath xmlns:m="http://schemas.openxmlformats.org/officeDocument/2006/math">
                    <m:f>
                      <m:fPr>
                        <m:ctrlPr>
                          <a:rPr lang="ru-RU" sz="2000" b="1" i="1" smtClean="0">
                            <a:solidFill>
                              <a:srgbClr val="0065DD"/>
                            </a:solidFill>
                            <a:latin typeface="Cambria Math" panose="02040503050406030204" pitchFamily="18" charset="0"/>
                          </a:rPr>
                        </m:ctrlPr>
                      </m:fPr>
                      <m:num>
                        <m:r>
                          <a:rPr lang="ru-RU" sz="2000" b="1" i="1" smtClean="0">
                            <a:solidFill>
                              <a:srgbClr val="0065DD"/>
                            </a:solidFill>
                            <a:latin typeface="Cambria Math" panose="02040503050406030204" pitchFamily="18" charset="0"/>
                          </a:rPr>
                          <m:t>𝟓</m:t>
                        </m:r>
                        <m:r>
                          <a:rPr lang="ru-RU" sz="2000" b="1" i="1" smtClean="0">
                            <a:solidFill>
                              <a:srgbClr val="0065DD"/>
                            </a:solidFill>
                            <a:latin typeface="Cambria Math" panose="02040503050406030204" pitchFamily="18" charset="0"/>
                          </a:rPr>
                          <m:t>!</m:t>
                        </m:r>
                      </m:num>
                      <m:den>
                        <m:r>
                          <a:rPr lang="ru-RU" sz="2000" b="1" i="1" smtClean="0">
                            <a:solidFill>
                              <a:srgbClr val="0065DD"/>
                            </a:solidFill>
                            <a:latin typeface="Cambria Math" panose="02040503050406030204" pitchFamily="18" charset="0"/>
                          </a:rPr>
                          <m:t>𝟐</m:t>
                        </m:r>
                        <m:r>
                          <a:rPr lang="ru-RU" sz="2000" b="1" i="1" smtClean="0">
                            <a:solidFill>
                              <a:srgbClr val="0065DD"/>
                            </a:solidFill>
                            <a:latin typeface="Cambria Math" panose="02040503050406030204" pitchFamily="18" charset="0"/>
                          </a:rPr>
                          <m:t>!∗</m:t>
                        </m:r>
                        <m:r>
                          <a:rPr lang="ru-RU" sz="2000" b="1" i="1" smtClean="0">
                            <a:solidFill>
                              <a:srgbClr val="0065DD"/>
                            </a:solidFill>
                            <a:latin typeface="Cambria Math" panose="02040503050406030204" pitchFamily="18" charset="0"/>
                          </a:rPr>
                          <m:t>𝟑</m:t>
                        </m:r>
                        <m:r>
                          <a:rPr lang="ru-RU" sz="2000" b="1" i="1" smtClean="0">
                            <a:solidFill>
                              <a:srgbClr val="0065DD"/>
                            </a:solidFill>
                            <a:latin typeface="Cambria Math" panose="02040503050406030204" pitchFamily="18" charset="0"/>
                          </a:rPr>
                          <m:t>!</m:t>
                        </m:r>
                      </m:den>
                    </m:f>
                  </m:oMath>
                </a14:m>
                <a:r>
                  <a:rPr lang="ru-RU" sz="2000" b="1" dirty="0">
                    <a:solidFill>
                      <a:srgbClr val="0065DD"/>
                    </a:solidFill>
                  </a:rPr>
                  <a:t> * </a:t>
                </a:r>
                <a14:m>
                  <m:oMath xmlns:m="http://schemas.openxmlformats.org/officeDocument/2006/math">
                    <m:sSup>
                      <m:sSupPr>
                        <m:ctrlPr>
                          <a:rPr lang="ru-RU" sz="2000" b="1" i="1" smtClean="0">
                            <a:solidFill>
                              <a:srgbClr val="0065DD"/>
                            </a:solidFill>
                            <a:latin typeface="Cambria Math" panose="02040503050406030204" pitchFamily="18" charset="0"/>
                          </a:rPr>
                        </m:ctrlPr>
                      </m:sSupPr>
                      <m:e>
                        <m:r>
                          <a:rPr lang="ru-RU" sz="2000" b="1" i="1" smtClean="0">
                            <a:solidFill>
                              <a:srgbClr val="0065DD"/>
                            </a:solidFill>
                            <a:latin typeface="Cambria Math" panose="02040503050406030204" pitchFamily="18" charset="0"/>
                          </a:rPr>
                          <m:t>𝟎</m:t>
                        </m:r>
                        <m:r>
                          <a:rPr lang="ru-RU" sz="2000" b="1" i="1" smtClean="0">
                            <a:solidFill>
                              <a:srgbClr val="0065DD"/>
                            </a:solidFill>
                            <a:latin typeface="Cambria Math" panose="02040503050406030204" pitchFamily="18" charset="0"/>
                          </a:rPr>
                          <m:t>,</m:t>
                        </m:r>
                        <m:r>
                          <a:rPr lang="ru-RU" sz="2000" b="1" i="1" smtClean="0">
                            <a:solidFill>
                              <a:srgbClr val="0065DD"/>
                            </a:solidFill>
                            <a:latin typeface="Cambria Math" panose="02040503050406030204" pitchFamily="18" charset="0"/>
                          </a:rPr>
                          <m:t>𝟖𝟒</m:t>
                        </m:r>
                      </m:e>
                      <m:sup>
                        <m:r>
                          <a:rPr lang="ru-RU" sz="2000" b="1" i="1" smtClean="0">
                            <a:solidFill>
                              <a:srgbClr val="0065DD"/>
                            </a:solidFill>
                            <a:latin typeface="Cambria Math" panose="02040503050406030204" pitchFamily="18" charset="0"/>
                          </a:rPr>
                          <m:t>𝟑</m:t>
                        </m:r>
                      </m:sup>
                    </m:sSup>
                  </m:oMath>
                </a14:m>
                <a:r>
                  <a:rPr lang="ru-RU" sz="2000" b="1" dirty="0">
                    <a:solidFill>
                      <a:srgbClr val="0065DD"/>
                    </a:solidFill>
                  </a:rPr>
                  <a:t> * </a:t>
                </a:r>
                <a14:m>
                  <m:oMath xmlns:m="http://schemas.openxmlformats.org/officeDocument/2006/math">
                    <m:sSup>
                      <m:sSupPr>
                        <m:ctrlPr>
                          <a:rPr lang="ru-RU" sz="2000" b="1" i="1">
                            <a:solidFill>
                              <a:srgbClr val="0065DD"/>
                            </a:solidFill>
                            <a:latin typeface="Cambria Math" panose="02040503050406030204" pitchFamily="18" charset="0"/>
                          </a:rPr>
                        </m:ctrlPr>
                      </m:sSupPr>
                      <m:e>
                        <m:r>
                          <a:rPr lang="ru-RU" sz="2000" b="1" i="1">
                            <a:solidFill>
                              <a:srgbClr val="0065DD"/>
                            </a:solidFill>
                            <a:latin typeface="Cambria Math" panose="02040503050406030204" pitchFamily="18" charset="0"/>
                          </a:rPr>
                          <m:t>𝟎</m:t>
                        </m:r>
                        <m:r>
                          <a:rPr lang="ru-RU" sz="2000" b="1" i="1">
                            <a:solidFill>
                              <a:srgbClr val="0065DD"/>
                            </a:solidFill>
                            <a:latin typeface="Cambria Math" panose="02040503050406030204" pitchFamily="18" charset="0"/>
                          </a:rPr>
                          <m:t>,</m:t>
                        </m:r>
                        <m:r>
                          <a:rPr lang="ru-RU" sz="2000" b="1" i="1" smtClean="0">
                            <a:solidFill>
                              <a:srgbClr val="0065DD"/>
                            </a:solidFill>
                            <a:latin typeface="Cambria Math" panose="02040503050406030204" pitchFamily="18" charset="0"/>
                          </a:rPr>
                          <m:t>𝟏𝟔</m:t>
                        </m:r>
                      </m:e>
                      <m:sup>
                        <m:r>
                          <a:rPr lang="ru-RU" sz="2000" b="1" i="1" smtClean="0">
                            <a:solidFill>
                              <a:srgbClr val="0065DD"/>
                            </a:solidFill>
                            <a:latin typeface="Cambria Math" panose="02040503050406030204" pitchFamily="18" charset="0"/>
                          </a:rPr>
                          <m:t>𝟐</m:t>
                        </m:r>
                      </m:sup>
                    </m:sSup>
                  </m:oMath>
                </a14:m>
                <a:r>
                  <a:rPr lang="ru-RU" sz="2000" b="1" dirty="0">
                    <a:solidFill>
                      <a:srgbClr val="0065DD"/>
                    </a:solidFill>
                  </a:rPr>
                  <a:t>  </a:t>
                </a:r>
              </a:p>
              <a:p>
                <a:pPr algn="just"/>
                <a:r>
                  <a:rPr lang="ru-RU" sz="2000" b="1" dirty="0">
                    <a:solidFill>
                      <a:srgbClr val="0065DD"/>
                    </a:solidFill>
                  </a:rPr>
                  <a:t>Найдем вероятность события «стрелок поразит ровно две мишени». Пусть стрелок первые две мишени поразит, а в последние три промахнется. Вероятность этого события равна </a:t>
                </a:r>
                <a14:m>
                  <m:oMath xmlns:m="http://schemas.openxmlformats.org/officeDocument/2006/math">
                    <m:sSup>
                      <m:sSupPr>
                        <m:ctrlPr>
                          <a:rPr lang="ru-RU" sz="2000" b="1" i="1">
                            <a:solidFill>
                              <a:srgbClr val="0065DD"/>
                            </a:solidFill>
                            <a:latin typeface="Cambria Math" panose="02040503050406030204" pitchFamily="18" charset="0"/>
                          </a:rPr>
                        </m:ctrlPr>
                      </m:sSupPr>
                      <m:e>
                        <m:r>
                          <a:rPr lang="ru-RU" sz="2000" b="1" i="1">
                            <a:solidFill>
                              <a:srgbClr val="0065DD"/>
                            </a:solidFill>
                            <a:latin typeface="Cambria Math" panose="02040503050406030204" pitchFamily="18" charset="0"/>
                          </a:rPr>
                          <m:t>𝟎</m:t>
                        </m:r>
                        <m:r>
                          <a:rPr lang="ru-RU" sz="2000" b="1" i="1">
                            <a:solidFill>
                              <a:srgbClr val="0065DD"/>
                            </a:solidFill>
                            <a:latin typeface="Cambria Math" panose="02040503050406030204" pitchFamily="18" charset="0"/>
                          </a:rPr>
                          <m:t>,</m:t>
                        </m:r>
                        <m:r>
                          <a:rPr lang="ru-RU" sz="2000" b="1" i="1">
                            <a:solidFill>
                              <a:srgbClr val="0065DD"/>
                            </a:solidFill>
                            <a:latin typeface="Cambria Math" panose="02040503050406030204" pitchFamily="18" charset="0"/>
                          </a:rPr>
                          <m:t>𝟖𝟒</m:t>
                        </m:r>
                      </m:e>
                      <m:sup>
                        <m:r>
                          <a:rPr lang="ru-RU" sz="2000" b="1" i="1" smtClean="0">
                            <a:solidFill>
                              <a:srgbClr val="0065DD"/>
                            </a:solidFill>
                            <a:latin typeface="Cambria Math" panose="02040503050406030204" pitchFamily="18" charset="0"/>
                          </a:rPr>
                          <m:t>𝟐</m:t>
                        </m:r>
                      </m:sup>
                    </m:sSup>
                  </m:oMath>
                </a14:m>
                <a:r>
                  <a:rPr lang="ru-RU" sz="2000" b="1" dirty="0">
                    <a:solidFill>
                      <a:srgbClr val="0065DD"/>
                    </a:solidFill>
                  </a:rPr>
                  <a:t> * </a:t>
                </a:r>
                <a14:m>
                  <m:oMath xmlns:m="http://schemas.openxmlformats.org/officeDocument/2006/math">
                    <m:sSup>
                      <m:sSupPr>
                        <m:ctrlPr>
                          <a:rPr lang="ru-RU" sz="2000" b="1" i="1">
                            <a:solidFill>
                              <a:srgbClr val="0065DD"/>
                            </a:solidFill>
                            <a:latin typeface="Cambria Math" panose="02040503050406030204" pitchFamily="18" charset="0"/>
                          </a:rPr>
                        </m:ctrlPr>
                      </m:sSupPr>
                      <m:e>
                        <m:r>
                          <a:rPr lang="ru-RU" sz="2000" b="1" i="1">
                            <a:solidFill>
                              <a:srgbClr val="0065DD"/>
                            </a:solidFill>
                            <a:latin typeface="Cambria Math" panose="02040503050406030204" pitchFamily="18" charset="0"/>
                          </a:rPr>
                          <m:t>𝟎</m:t>
                        </m:r>
                        <m:r>
                          <a:rPr lang="ru-RU" sz="2000" b="1" i="1">
                            <a:solidFill>
                              <a:srgbClr val="0065DD"/>
                            </a:solidFill>
                            <a:latin typeface="Cambria Math" panose="02040503050406030204" pitchFamily="18" charset="0"/>
                          </a:rPr>
                          <m:t>,</m:t>
                        </m:r>
                        <m:r>
                          <a:rPr lang="ru-RU" sz="2000" b="1" i="1">
                            <a:solidFill>
                              <a:srgbClr val="0065DD"/>
                            </a:solidFill>
                            <a:latin typeface="Cambria Math" panose="02040503050406030204" pitchFamily="18" charset="0"/>
                          </a:rPr>
                          <m:t>𝟏𝟔</m:t>
                        </m:r>
                      </m:e>
                      <m:sup>
                        <m:r>
                          <a:rPr lang="ru-RU" sz="2000" b="1" i="1" smtClean="0">
                            <a:solidFill>
                              <a:srgbClr val="0065DD"/>
                            </a:solidFill>
                            <a:latin typeface="Cambria Math" panose="02040503050406030204" pitchFamily="18" charset="0"/>
                          </a:rPr>
                          <m:t>𝟑</m:t>
                        </m:r>
                      </m:sup>
                    </m:sSup>
                    <m:r>
                      <a:rPr lang="ru-RU" sz="2000" b="1" i="0" smtClean="0">
                        <a:solidFill>
                          <a:srgbClr val="0065DD"/>
                        </a:solidFill>
                        <a:latin typeface="Cambria Math" panose="02040503050406030204" pitchFamily="18" charset="0"/>
                      </a:rPr>
                      <m:t>. </m:t>
                    </m:r>
                  </m:oMath>
                </a14:m>
                <a:r>
                  <a:rPr lang="ru-RU" sz="2000" b="1" dirty="0">
                    <a:solidFill>
                      <a:srgbClr val="0065DD"/>
                    </a:solidFill>
                  </a:rPr>
                  <a:t> Но он может попадать в цель и промахиваться в произвольном порядке, главное чтобы он два раза попал. Всего число таких комбинаций вариантов «попал в 2 цели и в 3 промахнулся» равно </a:t>
                </a:r>
                <a14:m>
                  <m:oMath xmlns:m="http://schemas.openxmlformats.org/officeDocument/2006/math">
                    <m:sSubSup>
                      <m:sSubSupPr>
                        <m:ctrlPr>
                          <a:rPr lang="ru-RU" sz="2000" b="1" i="1">
                            <a:solidFill>
                              <a:srgbClr val="0065DD"/>
                            </a:solidFill>
                            <a:latin typeface="Cambria Math" panose="02040503050406030204" pitchFamily="18" charset="0"/>
                          </a:rPr>
                        </m:ctrlPr>
                      </m:sSubSupPr>
                      <m:e>
                        <m:r>
                          <a:rPr lang="ru-RU" sz="2000" b="1" i="1">
                            <a:solidFill>
                              <a:srgbClr val="0065DD"/>
                            </a:solidFill>
                            <a:latin typeface="Cambria Math" panose="02040503050406030204" pitchFamily="18" charset="0"/>
                          </a:rPr>
                          <m:t>С</m:t>
                        </m:r>
                      </m:e>
                      <m:sub>
                        <m:r>
                          <a:rPr lang="ru-RU" sz="2000" b="1" i="1">
                            <a:solidFill>
                              <a:srgbClr val="0065DD"/>
                            </a:solidFill>
                            <a:latin typeface="Cambria Math" panose="02040503050406030204" pitchFamily="18" charset="0"/>
                          </a:rPr>
                          <m:t>𝟓</m:t>
                        </m:r>
                      </m:sub>
                      <m:sup>
                        <m:r>
                          <a:rPr lang="ru-RU" sz="2000" b="1" i="1" smtClean="0">
                            <a:solidFill>
                              <a:srgbClr val="0065DD"/>
                            </a:solidFill>
                            <a:latin typeface="Cambria Math" panose="02040503050406030204" pitchFamily="18" charset="0"/>
                          </a:rPr>
                          <m:t>𝟐</m:t>
                        </m:r>
                      </m:sup>
                    </m:sSubSup>
                    <m:r>
                      <a:rPr lang="ru-RU" sz="2000" b="1" i="1">
                        <a:solidFill>
                          <a:srgbClr val="0065DD"/>
                        </a:solidFill>
                        <a:latin typeface="Cambria Math" panose="02040503050406030204" pitchFamily="18" charset="0"/>
                      </a:rPr>
                      <m:t> </m:t>
                    </m:r>
                  </m:oMath>
                </a14:m>
                <a:r>
                  <a:rPr lang="ru-RU" sz="2000" b="1" dirty="0">
                    <a:solidFill>
                      <a:srgbClr val="0065DD"/>
                    </a:solidFill>
                  </a:rPr>
                  <a:t>- число способов выбрать из пяти элементов три (число сочетаний из 5 по 2).</a:t>
                </a:r>
              </a:p>
              <a:p>
                <a:pPr algn="just"/>
                <a14:m>
                  <m:oMath xmlns:m="http://schemas.openxmlformats.org/officeDocument/2006/math">
                    <m:sSubSup>
                      <m:sSubSupPr>
                        <m:ctrlPr>
                          <a:rPr lang="ru-RU" sz="2000" b="1" i="1">
                            <a:solidFill>
                              <a:srgbClr val="0065DD"/>
                            </a:solidFill>
                            <a:latin typeface="Cambria Math" panose="02040503050406030204" pitchFamily="18" charset="0"/>
                          </a:rPr>
                        </m:ctrlPr>
                      </m:sSubSupPr>
                      <m:e>
                        <m:r>
                          <a:rPr lang="ru-RU" sz="2000" b="1" i="1">
                            <a:solidFill>
                              <a:srgbClr val="0065DD"/>
                            </a:solidFill>
                            <a:latin typeface="Cambria Math" panose="02040503050406030204" pitchFamily="18" charset="0"/>
                          </a:rPr>
                          <m:t>С</m:t>
                        </m:r>
                      </m:e>
                      <m:sub>
                        <m:r>
                          <a:rPr lang="ru-RU" sz="2000" b="1" i="1">
                            <a:solidFill>
                              <a:srgbClr val="0065DD"/>
                            </a:solidFill>
                            <a:latin typeface="Cambria Math" panose="02040503050406030204" pitchFamily="18" charset="0"/>
                          </a:rPr>
                          <m:t>𝟓</m:t>
                        </m:r>
                      </m:sub>
                      <m:sup>
                        <m:r>
                          <a:rPr lang="ru-RU" sz="2000" b="1" i="1" smtClean="0">
                            <a:solidFill>
                              <a:srgbClr val="0065DD"/>
                            </a:solidFill>
                            <a:latin typeface="Cambria Math" panose="02040503050406030204" pitchFamily="18" charset="0"/>
                          </a:rPr>
                          <m:t>𝟐</m:t>
                        </m:r>
                      </m:sup>
                    </m:sSubSup>
                  </m:oMath>
                </a14:m>
                <a:r>
                  <a:rPr lang="ru-RU" sz="2000" b="1" dirty="0">
                    <a:solidFill>
                      <a:srgbClr val="0065DD"/>
                    </a:solidFill>
                  </a:rPr>
                  <a:t> = </a:t>
                </a:r>
                <a14:m>
                  <m:oMath xmlns:m="http://schemas.openxmlformats.org/officeDocument/2006/math">
                    <m:f>
                      <m:fPr>
                        <m:ctrlPr>
                          <a:rPr lang="ru-RU" sz="2000" b="1" i="1">
                            <a:solidFill>
                              <a:srgbClr val="0065DD"/>
                            </a:solidFill>
                            <a:latin typeface="Cambria Math" panose="02040503050406030204" pitchFamily="18" charset="0"/>
                          </a:rPr>
                        </m:ctrlPr>
                      </m:fPr>
                      <m:num>
                        <m:r>
                          <a:rPr lang="ru-RU" sz="2000" b="1" i="1">
                            <a:solidFill>
                              <a:srgbClr val="0065DD"/>
                            </a:solidFill>
                            <a:latin typeface="Cambria Math" panose="02040503050406030204" pitchFamily="18" charset="0"/>
                          </a:rPr>
                          <m:t>𝟓</m:t>
                        </m:r>
                        <m:r>
                          <a:rPr lang="ru-RU" sz="2000" b="1" i="1">
                            <a:solidFill>
                              <a:srgbClr val="0065DD"/>
                            </a:solidFill>
                            <a:latin typeface="Cambria Math" panose="02040503050406030204" pitchFamily="18" charset="0"/>
                          </a:rPr>
                          <m:t>!</m:t>
                        </m:r>
                      </m:num>
                      <m:den>
                        <m:d>
                          <m:dPr>
                            <m:ctrlPr>
                              <a:rPr lang="ru-RU" sz="2000" b="1" i="1">
                                <a:solidFill>
                                  <a:srgbClr val="0065DD"/>
                                </a:solidFill>
                                <a:latin typeface="Cambria Math" panose="02040503050406030204" pitchFamily="18" charset="0"/>
                              </a:rPr>
                            </m:ctrlPr>
                          </m:dPr>
                          <m:e>
                            <m:r>
                              <a:rPr lang="ru-RU" sz="2000" b="1" i="1">
                                <a:solidFill>
                                  <a:srgbClr val="0065DD"/>
                                </a:solidFill>
                                <a:latin typeface="Cambria Math" panose="02040503050406030204" pitchFamily="18" charset="0"/>
                              </a:rPr>
                              <m:t>𝟓</m:t>
                            </m:r>
                            <m:r>
                              <a:rPr lang="ru-RU" sz="2000" b="1" i="1">
                                <a:solidFill>
                                  <a:srgbClr val="0065DD"/>
                                </a:solidFill>
                                <a:latin typeface="Cambria Math" panose="02040503050406030204" pitchFamily="18" charset="0"/>
                              </a:rPr>
                              <m:t>−</m:t>
                            </m:r>
                            <m:r>
                              <a:rPr lang="ru-RU" sz="2000" b="1" i="1" smtClean="0">
                                <a:solidFill>
                                  <a:srgbClr val="0065DD"/>
                                </a:solidFill>
                                <a:latin typeface="Cambria Math" panose="02040503050406030204" pitchFamily="18" charset="0"/>
                              </a:rPr>
                              <m:t>𝟐</m:t>
                            </m:r>
                          </m:e>
                        </m:d>
                        <m:r>
                          <a:rPr lang="ru-RU" sz="2000" b="1" i="1">
                            <a:solidFill>
                              <a:srgbClr val="0065DD"/>
                            </a:solidFill>
                            <a:latin typeface="Cambria Math" panose="02040503050406030204" pitchFamily="18" charset="0"/>
                          </a:rPr>
                          <m:t>!∗</m:t>
                        </m:r>
                        <m:r>
                          <a:rPr lang="ru-RU" sz="2000" b="1" i="1" smtClean="0">
                            <a:solidFill>
                              <a:srgbClr val="0065DD"/>
                            </a:solidFill>
                            <a:latin typeface="Cambria Math" panose="02040503050406030204" pitchFamily="18" charset="0"/>
                          </a:rPr>
                          <m:t>𝟐</m:t>
                        </m:r>
                        <m:r>
                          <a:rPr lang="ru-RU" sz="2000" b="1" i="1" smtClean="0">
                            <a:solidFill>
                              <a:srgbClr val="0065DD"/>
                            </a:solidFill>
                            <a:latin typeface="Cambria Math" panose="02040503050406030204" pitchFamily="18" charset="0"/>
                          </a:rPr>
                          <m:t>!</m:t>
                        </m:r>
                      </m:den>
                    </m:f>
                  </m:oMath>
                </a14:m>
                <a:endParaRPr lang="ru-RU" sz="2000" b="1" dirty="0">
                  <a:solidFill>
                    <a:srgbClr val="0065DD"/>
                  </a:solidFill>
                </a:endParaRPr>
              </a:p>
              <a:p>
                <a:pPr algn="just"/>
                <a:r>
                  <a:rPr lang="ru-RU" sz="2000" b="1" dirty="0">
                    <a:solidFill>
                      <a:srgbClr val="0065DD"/>
                    </a:solidFill>
                  </a:rPr>
                  <a:t>Тогда Р(В) = </a:t>
                </a:r>
                <a14:m>
                  <m:oMath xmlns:m="http://schemas.openxmlformats.org/officeDocument/2006/math">
                    <m:sSubSup>
                      <m:sSubSupPr>
                        <m:ctrlPr>
                          <a:rPr lang="ru-RU" sz="2000" b="1" i="1">
                            <a:solidFill>
                              <a:srgbClr val="0065DD"/>
                            </a:solidFill>
                            <a:latin typeface="Cambria Math" panose="02040503050406030204" pitchFamily="18" charset="0"/>
                          </a:rPr>
                        </m:ctrlPr>
                      </m:sSubSupPr>
                      <m:e>
                        <m:r>
                          <a:rPr lang="ru-RU" sz="2000" b="1" i="1">
                            <a:solidFill>
                              <a:srgbClr val="0065DD"/>
                            </a:solidFill>
                            <a:latin typeface="Cambria Math" panose="02040503050406030204" pitchFamily="18" charset="0"/>
                          </a:rPr>
                          <m:t>С</m:t>
                        </m:r>
                      </m:e>
                      <m:sub>
                        <m:r>
                          <a:rPr lang="ru-RU" sz="2000" b="1" i="1">
                            <a:solidFill>
                              <a:srgbClr val="0065DD"/>
                            </a:solidFill>
                            <a:latin typeface="Cambria Math" panose="02040503050406030204" pitchFamily="18" charset="0"/>
                          </a:rPr>
                          <m:t>𝟓</m:t>
                        </m:r>
                      </m:sub>
                      <m:sup>
                        <m:r>
                          <a:rPr lang="ru-RU" sz="2000" b="1" i="1" smtClean="0">
                            <a:solidFill>
                              <a:srgbClr val="0065DD"/>
                            </a:solidFill>
                            <a:latin typeface="Cambria Math" panose="02040503050406030204" pitchFamily="18" charset="0"/>
                          </a:rPr>
                          <m:t>𝟐</m:t>
                        </m:r>
                      </m:sup>
                    </m:sSubSup>
                    <m:r>
                      <a:rPr lang="ru-RU" sz="2000" b="1" i="1">
                        <a:solidFill>
                          <a:srgbClr val="0065DD"/>
                        </a:solidFill>
                        <a:latin typeface="Cambria Math" panose="02040503050406030204" pitchFamily="18" charset="0"/>
                      </a:rPr>
                      <m:t> ∗ </m:t>
                    </m:r>
                    <m:sSup>
                      <m:sSupPr>
                        <m:ctrlPr>
                          <a:rPr lang="ru-RU" sz="2000" b="1" i="1">
                            <a:solidFill>
                              <a:srgbClr val="0065DD"/>
                            </a:solidFill>
                            <a:latin typeface="Cambria Math" panose="02040503050406030204" pitchFamily="18" charset="0"/>
                          </a:rPr>
                        </m:ctrlPr>
                      </m:sSupPr>
                      <m:e>
                        <m:r>
                          <a:rPr lang="ru-RU" sz="2000" b="1" i="1">
                            <a:solidFill>
                              <a:srgbClr val="0065DD"/>
                            </a:solidFill>
                            <a:latin typeface="Cambria Math" panose="02040503050406030204" pitchFamily="18" charset="0"/>
                          </a:rPr>
                          <m:t>𝟎</m:t>
                        </m:r>
                        <m:r>
                          <a:rPr lang="ru-RU" sz="2000" b="1" i="1">
                            <a:solidFill>
                              <a:srgbClr val="0065DD"/>
                            </a:solidFill>
                            <a:latin typeface="Cambria Math" panose="02040503050406030204" pitchFamily="18" charset="0"/>
                          </a:rPr>
                          <m:t>,</m:t>
                        </m:r>
                        <m:r>
                          <a:rPr lang="ru-RU" sz="2000" b="1" i="1">
                            <a:solidFill>
                              <a:srgbClr val="0065DD"/>
                            </a:solidFill>
                            <a:latin typeface="Cambria Math" panose="02040503050406030204" pitchFamily="18" charset="0"/>
                          </a:rPr>
                          <m:t>𝟖𝟒</m:t>
                        </m:r>
                      </m:e>
                      <m:sup>
                        <m:r>
                          <a:rPr lang="ru-RU" sz="2000" b="1" i="1" smtClean="0">
                            <a:solidFill>
                              <a:srgbClr val="0065DD"/>
                            </a:solidFill>
                            <a:latin typeface="Cambria Math" panose="02040503050406030204" pitchFamily="18" charset="0"/>
                          </a:rPr>
                          <m:t>𝟐</m:t>
                        </m:r>
                      </m:sup>
                    </m:sSup>
                  </m:oMath>
                </a14:m>
                <a:r>
                  <a:rPr lang="ru-RU" sz="2000" b="1" dirty="0">
                    <a:solidFill>
                      <a:srgbClr val="0065DD"/>
                    </a:solidFill>
                  </a:rPr>
                  <a:t> * </a:t>
                </a:r>
                <a14:m>
                  <m:oMath xmlns:m="http://schemas.openxmlformats.org/officeDocument/2006/math">
                    <m:sSup>
                      <m:sSupPr>
                        <m:ctrlPr>
                          <a:rPr lang="ru-RU" sz="2000" b="1" i="1">
                            <a:solidFill>
                              <a:srgbClr val="0065DD"/>
                            </a:solidFill>
                            <a:latin typeface="Cambria Math" panose="02040503050406030204" pitchFamily="18" charset="0"/>
                          </a:rPr>
                        </m:ctrlPr>
                      </m:sSupPr>
                      <m:e>
                        <m:r>
                          <a:rPr lang="ru-RU" sz="2000" b="1" i="1">
                            <a:solidFill>
                              <a:srgbClr val="0065DD"/>
                            </a:solidFill>
                            <a:latin typeface="Cambria Math" panose="02040503050406030204" pitchFamily="18" charset="0"/>
                          </a:rPr>
                          <m:t>𝟎</m:t>
                        </m:r>
                        <m:r>
                          <a:rPr lang="ru-RU" sz="2000" b="1" i="1">
                            <a:solidFill>
                              <a:srgbClr val="0065DD"/>
                            </a:solidFill>
                            <a:latin typeface="Cambria Math" panose="02040503050406030204" pitchFamily="18" charset="0"/>
                          </a:rPr>
                          <m:t>,</m:t>
                        </m:r>
                        <m:r>
                          <a:rPr lang="ru-RU" sz="2000" b="1" i="1">
                            <a:solidFill>
                              <a:srgbClr val="0065DD"/>
                            </a:solidFill>
                            <a:latin typeface="Cambria Math" panose="02040503050406030204" pitchFamily="18" charset="0"/>
                          </a:rPr>
                          <m:t>𝟏𝟔</m:t>
                        </m:r>
                      </m:e>
                      <m:sup>
                        <m:r>
                          <a:rPr lang="ru-RU" sz="2000" b="1" i="1" smtClean="0">
                            <a:solidFill>
                              <a:srgbClr val="0065DD"/>
                            </a:solidFill>
                            <a:latin typeface="Cambria Math" panose="02040503050406030204" pitchFamily="18" charset="0"/>
                          </a:rPr>
                          <m:t>𝟑</m:t>
                        </m:r>
                      </m:sup>
                    </m:sSup>
                  </m:oMath>
                </a14:m>
                <a:r>
                  <a:rPr lang="ru-RU" sz="2000" b="1" dirty="0">
                    <a:solidFill>
                      <a:srgbClr val="0065DD"/>
                    </a:solidFill>
                  </a:rPr>
                  <a:t> = </a:t>
                </a:r>
                <a14:m>
                  <m:oMath xmlns:m="http://schemas.openxmlformats.org/officeDocument/2006/math">
                    <m:f>
                      <m:fPr>
                        <m:ctrlPr>
                          <a:rPr lang="ru-RU" sz="2000" b="1" i="1">
                            <a:solidFill>
                              <a:srgbClr val="0065DD"/>
                            </a:solidFill>
                            <a:latin typeface="Cambria Math" panose="02040503050406030204" pitchFamily="18" charset="0"/>
                          </a:rPr>
                        </m:ctrlPr>
                      </m:fPr>
                      <m:num>
                        <m:r>
                          <a:rPr lang="ru-RU" sz="2000" b="1" i="1">
                            <a:solidFill>
                              <a:srgbClr val="0065DD"/>
                            </a:solidFill>
                            <a:latin typeface="Cambria Math" panose="02040503050406030204" pitchFamily="18" charset="0"/>
                          </a:rPr>
                          <m:t>𝟓</m:t>
                        </m:r>
                        <m:r>
                          <a:rPr lang="ru-RU" sz="2000" b="1" i="1">
                            <a:solidFill>
                              <a:srgbClr val="0065DD"/>
                            </a:solidFill>
                            <a:latin typeface="Cambria Math" panose="02040503050406030204" pitchFamily="18" charset="0"/>
                          </a:rPr>
                          <m:t>!</m:t>
                        </m:r>
                      </m:num>
                      <m:den>
                        <m:r>
                          <a:rPr lang="ru-RU" sz="2000" b="1" i="1" smtClean="0">
                            <a:solidFill>
                              <a:srgbClr val="0065DD"/>
                            </a:solidFill>
                            <a:latin typeface="Cambria Math" panose="02040503050406030204" pitchFamily="18" charset="0"/>
                          </a:rPr>
                          <m:t>𝟑</m:t>
                        </m:r>
                        <m:r>
                          <a:rPr lang="ru-RU" sz="2000" b="1" i="1">
                            <a:solidFill>
                              <a:srgbClr val="0065DD"/>
                            </a:solidFill>
                            <a:latin typeface="Cambria Math" panose="02040503050406030204" pitchFamily="18" charset="0"/>
                          </a:rPr>
                          <m:t>!∗</m:t>
                        </m:r>
                        <m:r>
                          <a:rPr lang="ru-RU" sz="2000" b="1" i="1" smtClean="0">
                            <a:solidFill>
                              <a:srgbClr val="0065DD"/>
                            </a:solidFill>
                            <a:latin typeface="Cambria Math" panose="02040503050406030204" pitchFamily="18" charset="0"/>
                          </a:rPr>
                          <m:t>𝟐</m:t>
                        </m:r>
                        <m:r>
                          <a:rPr lang="ru-RU" sz="2000" b="1" i="1">
                            <a:solidFill>
                              <a:srgbClr val="0065DD"/>
                            </a:solidFill>
                            <a:latin typeface="Cambria Math" panose="02040503050406030204" pitchFamily="18" charset="0"/>
                          </a:rPr>
                          <m:t>!</m:t>
                        </m:r>
                      </m:den>
                    </m:f>
                  </m:oMath>
                </a14:m>
                <a:r>
                  <a:rPr lang="ru-RU" sz="2000" b="1" dirty="0">
                    <a:solidFill>
                      <a:srgbClr val="0065DD"/>
                    </a:solidFill>
                  </a:rPr>
                  <a:t> * </a:t>
                </a:r>
                <a14:m>
                  <m:oMath xmlns:m="http://schemas.openxmlformats.org/officeDocument/2006/math">
                    <m:sSup>
                      <m:sSupPr>
                        <m:ctrlPr>
                          <a:rPr lang="ru-RU" sz="2000" b="1" i="1">
                            <a:solidFill>
                              <a:srgbClr val="0065DD"/>
                            </a:solidFill>
                            <a:latin typeface="Cambria Math" panose="02040503050406030204" pitchFamily="18" charset="0"/>
                          </a:rPr>
                        </m:ctrlPr>
                      </m:sSupPr>
                      <m:e>
                        <m:r>
                          <a:rPr lang="ru-RU" sz="2000" b="1" i="1">
                            <a:solidFill>
                              <a:srgbClr val="0065DD"/>
                            </a:solidFill>
                            <a:latin typeface="Cambria Math" panose="02040503050406030204" pitchFamily="18" charset="0"/>
                          </a:rPr>
                          <m:t>𝟎</m:t>
                        </m:r>
                        <m:r>
                          <a:rPr lang="ru-RU" sz="2000" b="1" i="1">
                            <a:solidFill>
                              <a:srgbClr val="0065DD"/>
                            </a:solidFill>
                            <a:latin typeface="Cambria Math" panose="02040503050406030204" pitchFamily="18" charset="0"/>
                          </a:rPr>
                          <m:t>,</m:t>
                        </m:r>
                        <m:r>
                          <a:rPr lang="ru-RU" sz="2000" b="1" i="1">
                            <a:solidFill>
                              <a:srgbClr val="0065DD"/>
                            </a:solidFill>
                            <a:latin typeface="Cambria Math" panose="02040503050406030204" pitchFamily="18" charset="0"/>
                          </a:rPr>
                          <m:t>𝟖𝟒</m:t>
                        </m:r>
                      </m:e>
                      <m:sup>
                        <m:r>
                          <a:rPr lang="ru-RU" sz="2000" b="1" i="1" smtClean="0">
                            <a:solidFill>
                              <a:srgbClr val="0065DD"/>
                            </a:solidFill>
                            <a:latin typeface="Cambria Math" panose="02040503050406030204" pitchFamily="18" charset="0"/>
                          </a:rPr>
                          <m:t>𝟐</m:t>
                        </m:r>
                      </m:sup>
                    </m:sSup>
                  </m:oMath>
                </a14:m>
                <a:r>
                  <a:rPr lang="ru-RU" sz="2000" b="1" dirty="0">
                    <a:solidFill>
                      <a:srgbClr val="0065DD"/>
                    </a:solidFill>
                  </a:rPr>
                  <a:t> * </a:t>
                </a:r>
                <a14:m>
                  <m:oMath xmlns:m="http://schemas.openxmlformats.org/officeDocument/2006/math">
                    <m:sSup>
                      <m:sSupPr>
                        <m:ctrlPr>
                          <a:rPr lang="ru-RU" sz="2000" b="1" i="1">
                            <a:solidFill>
                              <a:srgbClr val="0065DD"/>
                            </a:solidFill>
                            <a:latin typeface="Cambria Math" panose="02040503050406030204" pitchFamily="18" charset="0"/>
                          </a:rPr>
                        </m:ctrlPr>
                      </m:sSupPr>
                      <m:e>
                        <m:r>
                          <a:rPr lang="ru-RU" sz="2000" b="1" i="1">
                            <a:solidFill>
                              <a:srgbClr val="0065DD"/>
                            </a:solidFill>
                            <a:latin typeface="Cambria Math" panose="02040503050406030204" pitchFamily="18" charset="0"/>
                          </a:rPr>
                          <m:t>𝟎</m:t>
                        </m:r>
                        <m:r>
                          <a:rPr lang="ru-RU" sz="2000" b="1" i="1">
                            <a:solidFill>
                              <a:srgbClr val="0065DD"/>
                            </a:solidFill>
                            <a:latin typeface="Cambria Math" panose="02040503050406030204" pitchFamily="18" charset="0"/>
                          </a:rPr>
                          <m:t>,</m:t>
                        </m:r>
                        <m:r>
                          <a:rPr lang="ru-RU" sz="2000" b="1" i="1">
                            <a:solidFill>
                              <a:srgbClr val="0065DD"/>
                            </a:solidFill>
                            <a:latin typeface="Cambria Math" panose="02040503050406030204" pitchFamily="18" charset="0"/>
                          </a:rPr>
                          <m:t>𝟏𝟔</m:t>
                        </m:r>
                      </m:e>
                      <m:sup>
                        <m:r>
                          <a:rPr lang="ru-RU" sz="2000" b="1" i="1" smtClean="0">
                            <a:solidFill>
                              <a:srgbClr val="0065DD"/>
                            </a:solidFill>
                            <a:latin typeface="Cambria Math" panose="02040503050406030204" pitchFamily="18" charset="0"/>
                          </a:rPr>
                          <m:t>𝟑</m:t>
                        </m:r>
                      </m:sup>
                    </m:sSup>
                  </m:oMath>
                </a14:m>
                <a:r>
                  <a:rPr lang="ru-RU" sz="2000" b="1" dirty="0">
                    <a:solidFill>
                      <a:srgbClr val="0065DD"/>
                    </a:solidFill>
                  </a:rPr>
                  <a:t>  </a:t>
                </a:r>
              </a:p>
              <a:p>
                <a:pPr algn="just"/>
                <a:r>
                  <a:rPr lang="ru-RU" sz="2000" b="1" dirty="0">
                    <a:solidFill>
                      <a:srgbClr val="0065DD"/>
                    </a:solidFill>
                  </a:rPr>
                  <a:t>Найдем отношение Р(А)Р(В):</a:t>
                </a:r>
              </a:p>
              <a:p>
                <a:pPr algn="just"/>
                <a:r>
                  <a:rPr lang="ru-RU" sz="2000" b="1" dirty="0">
                    <a:solidFill>
                      <a:srgbClr val="0065DD"/>
                    </a:solidFill>
                  </a:rPr>
                  <a:t>Р(А)Р(В) = </a:t>
                </a:r>
                <a14:m>
                  <m:oMath xmlns:m="http://schemas.openxmlformats.org/officeDocument/2006/math">
                    <m:f>
                      <m:fPr>
                        <m:ctrlPr>
                          <a:rPr lang="ru-RU" sz="2000" b="1" i="1" smtClean="0">
                            <a:solidFill>
                              <a:srgbClr val="0065DD"/>
                            </a:solidFill>
                            <a:latin typeface="Cambria Math" panose="02040503050406030204" pitchFamily="18" charset="0"/>
                          </a:rPr>
                        </m:ctrlPr>
                      </m:fPr>
                      <m:num>
                        <m:f>
                          <m:fPr>
                            <m:ctrlPr>
                              <a:rPr lang="ru-RU" sz="2000" b="1" i="1">
                                <a:solidFill>
                                  <a:srgbClr val="0065DD"/>
                                </a:solidFill>
                                <a:latin typeface="Cambria Math" panose="02040503050406030204" pitchFamily="18" charset="0"/>
                              </a:rPr>
                            </m:ctrlPr>
                          </m:fPr>
                          <m:num>
                            <m:r>
                              <a:rPr lang="ru-RU" sz="2000" b="1" i="1">
                                <a:solidFill>
                                  <a:srgbClr val="0065DD"/>
                                </a:solidFill>
                                <a:latin typeface="Cambria Math" panose="02040503050406030204" pitchFamily="18" charset="0"/>
                              </a:rPr>
                              <m:t>𝟓</m:t>
                            </m:r>
                            <m:r>
                              <a:rPr lang="ru-RU" sz="2000" b="1" i="1">
                                <a:solidFill>
                                  <a:srgbClr val="0065DD"/>
                                </a:solidFill>
                                <a:latin typeface="Cambria Math" panose="02040503050406030204" pitchFamily="18" charset="0"/>
                              </a:rPr>
                              <m:t>!</m:t>
                            </m:r>
                          </m:num>
                          <m:den>
                            <m:r>
                              <a:rPr lang="ru-RU" sz="2000" b="1" i="1">
                                <a:solidFill>
                                  <a:srgbClr val="0065DD"/>
                                </a:solidFill>
                                <a:latin typeface="Cambria Math" panose="02040503050406030204" pitchFamily="18" charset="0"/>
                              </a:rPr>
                              <m:t>𝟐</m:t>
                            </m:r>
                            <m:r>
                              <a:rPr lang="ru-RU" sz="2000" b="1" i="1">
                                <a:solidFill>
                                  <a:srgbClr val="0065DD"/>
                                </a:solidFill>
                                <a:latin typeface="Cambria Math" panose="02040503050406030204" pitchFamily="18" charset="0"/>
                              </a:rPr>
                              <m:t>!∗</m:t>
                            </m:r>
                            <m:r>
                              <a:rPr lang="ru-RU" sz="2000" b="1" i="1">
                                <a:solidFill>
                                  <a:srgbClr val="0065DD"/>
                                </a:solidFill>
                                <a:latin typeface="Cambria Math" panose="02040503050406030204" pitchFamily="18" charset="0"/>
                              </a:rPr>
                              <m:t>𝟑</m:t>
                            </m:r>
                            <m:r>
                              <a:rPr lang="ru-RU" sz="2000" b="1" i="1">
                                <a:solidFill>
                                  <a:srgbClr val="0065DD"/>
                                </a:solidFill>
                                <a:latin typeface="Cambria Math" panose="02040503050406030204" pitchFamily="18" charset="0"/>
                              </a:rPr>
                              <m:t>!</m:t>
                            </m:r>
                          </m:den>
                        </m:f>
                        <m:r>
                          <m:rPr>
                            <m:nor/>
                          </m:rPr>
                          <a:rPr lang="ru-RU" sz="2000" b="1" dirty="0">
                            <a:solidFill>
                              <a:srgbClr val="0065DD"/>
                            </a:solidFill>
                          </a:rPr>
                          <m:t> ∗ </m:t>
                        </m:r>
                        <m:sSup>
                          <m:sSupPr>
                            <m:ctrlPr>
                              <a:rPr lang="ru-RU" sz="2000" b="1" i="1">
                                <a:solidFill>
                                  <a:srgbClr val="0065DD"/>
                                </a:solidFill>
                                <a:latin typeface="Cambria Math" panose="02040503050406030204" pitchFamily="18" charset="0"/>
                              </a:rPr>
                            </m:ctrlPr>
                          </m:sSupPr>
                          <m:e>
                            <m:r>
                              <a:rPr lang="ru-RU" sz="2000" b="1" i="1">
                                <a:solidFill>
                                  <a:srgbClr val="0065DD"/>
                                </a:solidFill>
                                <a:latin typeface="Cambria Math" panose="02040503050406030204" pitchFamily="18" charset="0"/>
                              </a:rPr>
                              <m:t>𝟎</m:t>
                            </m:r>
                            <m:r>
                              <a:rPr lang="ru-RU" sz="2000" b="1" i="1">
                                <a:solidFill>
                                  <a:srgbClr val="0065DD"/>
                                </a:solidFill>
                                <a:latin typeface="Cambria Math" panose="02040503050406030204" pitchFamily="18" charset="0"/>
                              </a:rPr>
                              <m:t>,</m:t>
                            </m:r>
                            <m:r>
                              <a:rPr lang="ru-RU" sz="2000" b="1" i="1">
                                <a:solidFill>
                                  <a:srgbClr val="0065DD"/>
                                </a:solidFill>
                                <a:latin typeface="Cambria Math" panose="02040503050406030204" pitchFamily="18" charset="0"/>
                              </a:rPr>
                              <m:t>𝟖𝟒</m:t>
                            </m:r>
                          </m:e>
                          <m:sup>
                            <m:r>
                              <a:rPr lang="ru-RU" sz="2000" b="1" i="1">
                                <a:solidFill>
                                  <a:srgbClr val="0065DD"/>
                                </a:solidFill>
                                <a:latin typeface="Cambria Math" panose="02040503050406030204" pitchFamily="18" charset="0"/>
                              </a:rPr>
                              <m:t>𝟑</m:t>
                            </m:r>
                          </m:sup>
                        </m:sSup>
                        <m:r>
                          <m:rPr>
                            <m:nor/>
                          </m:rPr>
                          <a:rPr lang="ru-RU" sz="2000" b="1" dirty="0">
                            <a:solidFill>
                              <a:srgbClr val="0065DD"/>
                            </a:solidFill>
                          </a:rPr>
                          <m:t> ∗ </m:t>
                        </m:r>
                        <m:sSup>
                          <m:sSupPr>
                            <m:ctrlPr>
                              <a:rPr lang="ru-RU" sz="2000" b="1" i="1">
                                <a:solidFill>
                                  <a:srgbClr val="0065DD"/>
                                </a:solidFill>
                                <a:latin typeface="Cambria Math" panose="02040503050406030204" pitchFamily="18" charset="0"/>
                              </a:rPr>
                            </m:ctrlPr>
                          </m:sSupPr>
                          <m:e>
                            <m:r>
                              <a:rPr lang="ru-RU" sz="2000" b="1" i="1">
                                <a:solidFill>
                                  <a:srgbClr val="0065DD"/>
                                </a:solidFill>
                                <a:latin typeface="Cambria Math" panose="02040503050406030204" pitchFamily="18" charset="0"/>
                              </a:rPr>
                              <m:t>𝟎</m:t>
                            </m:r>
                            <m:r>
                              <a:rPr lang="ru-RU" sz="2000" b="1" i="1">
                                <a:solidFill>
                                  <a:srgbClr val="0065DD"/>
                                </a:solidFill>
                                <a:latin typeface="Cambria Math" panose="02040503050406030204" pitchFamily="18" charset="0"/>
                              </a:rPr>
                              <m:t>,</m:t>
                            </m:r>
                            <m:r>
                              <a:rPr lang="ru-RU" sz="2000" b="1" i="1">
                                <a:solidFill>
                                  <a:srgbClr val="0065DD"/>
                                </a:solidFill>
                                <a:latin typeface="Cambria Math" panose="02040503050406030204" pitchFamily="18" charset="0"/>
                              </a:rPr>
                              <m:t>𝟏𝟔</m:t>
                            </m:r>
                          </m:e>
                          <m:sup>
                            <m:r>
                              <a:rPr lang="ru-RU" sz="2000" b="1" i="1">
                                <a:solidFill>
                                  <a:srgbClr val="0065DD"/>
                                </a:solidFill>
                                <a:latin typeface="Cambria Math" panose="02040503050406030204" pitchFamily="18" charset="0"/>
                              </a:rPr>
                              <m:t>𝟐</m:t>
                            </m:r>
                          </m:sup>
                        </m:sSup>
                        <m:r>
                          <m:rPr>
                            <m:nor/>
                          </m:rPr>
                          <a:rPr lang="ru-RU" sz="2000" b="1" dirty="0">
                            <a:solidFill>
                              <a:srgbClr val="0065DD"/>
                            </a:solidFill>
                          </a:rPr>
                          <m:t>   </m:t>
                        </m:r>
                      </m:num>
                      <m:den>
                        <m:f>
                          <m:fPr>
                            <m:ctrlPr>
                              <a:rPr lang="ru-RU" sz="2000" b="1" i="1">
                                <a:solidFill>
                                  <a:srgbClr val="0065DD"/>
                                </a:solidFill>
                                <a:latin typeface="Cambria Math" panose="02040503050406030204" pitchFamily="18" charset="0"/>
                              </a:rPr>
                            </m:ctrlPr>
                          </m:fPr>
                          <m:num>
                            <m:r>
                              <a:rPr lang="ru-RU" sz="2000" b="1" i="1">
                                <a:solidFill>
                                  <a:srgbClr val="0065DD"/>
                                </a:solidFill>
                                <a:latin typeface="Cambria Math" panose="02040503050406030204" pitchFamily="18" charset="0"/>
                              </a:rPr>
                              <m:t>𝟓</m:t>
                            </m:r>
                            <m:r>
                              <a:rPr lang="ru-RU" sz="2000" b="1" i="1">
                                <a:solidFill>
                                  <a:srgbClr val="0065DD"/>
                                </a:solidFill>
                                <a:latin typeface="Cambria Math" panose="02040503050406030204" pitchFamily="18" charset="0"/>
                              </a:rPr>
                              <m:t>!</m:t>
                            </m:r>
                          </m:num>
                          <m:den>
                            <m:r>
                              <a:rPr lang="ru-RU" sz="2000" b="1" i="1">
                                <a:solidFill>
                                  <a:srgbClr val="0065DD"/>
                                </a:solidFill>
                                <a:latin typeface="Cambria Math" panose="02040503050406030204" pitchFamily="18" charset="0"/>
                              </a:rPr>
                              <m:t>𝟑</m:t>
                            </m:r>
                            <m:r>
                              <a:rPr lang="ru-RU" sz="2000" b="1" i="1">
                                <a:solidFill>
                                  <a:srgbClr val="0065DD"/>
                                </a:solidFill>
                                <a:latin typeface="Cambria Math" panose="02040503050406030204" pitchFamily="18" charset="0"/>
                              </a:rPr>
                              <m:t>!∗</m:t>
                            </m:r>
                            <m:r>
                              <a:rPr lang="ru-RU" sz="2000" b="1" i="1">
                                <a:solidFill>
                                  <a:srgbClr val="0065DD"/>
                                </a:solidFill>
                                <a:latin typeface="Cambria Math" panose="02040503050406030204" pitchFamily="18" charset="0"/>
                              </a:rPr>
                              <m:t>𝟐</m:t>
                            </m:r>
                            <m:r>
                              <a:rPr lang="ru-RU" sz="2000" b="1" i="1">
                                <a:solidFill>
                                  <a:srgbClr val="0065DD"/>
                                </a:solidFill>
                                <a:latin typeface="Cambria Math" panose="02040503050406030204" pitchFamily="18" charset="0"/>
                              </a:rPr>
                              <m:t>!</m:t>
                            </m:r>
                          </m:den>
                        </m:f>
                        <m:r>
                          <m:rPr>
                            <m:nor/>
                          </m:rPr>
                          <a:rPr lang="ru-RU" sz="2000" b="1" dirty="0">
                            <a:solidFill>
                              <a:srgbClr val="0065DD"/>
                            </a:solidFill>
                          </a:rPr>
                          <m:t> ∗ </m:t>
                        </m:r>
                        <m:sSup>
                          <m:sSupPr>
                            <m:ctrlPr>
                              <a:rPr lang="ru-RU" sz="2000" b="1" i="1">
                                <a:solidFill>
                                  <a:srgbClr val="0065DD"/>
                                </a:solidFill>
                                <a:latin typeface="Cambria Math" panose="02040503050406030204" pitchFamily="18" charset="0"/>
                              </a:rPr>
                            </m:ctrlPr>
                          </m:sSupPr>
                          <m:e>
                            <m:r>
                              <a:rPr lang="ru-RU" sz="2000" b="1" i="1">
                                <a:solidFill>
                                  <a:srgbClr val="0065DD"/>
                                </a:solidFill>
                                <a:latin typeface="Cambria Math" panose="02040503050406030204" pitchFamily="18" charset="0"/>
                              </a:rPr>
                              <m:t>𝟎</m:t>
                            </m:r>
                            <m:r>
                              <a:rPr lang="ru-RU" sz="2000" b="1" i="1">
                                <a:solidFill>
                                  <a:srgbClr val="0065DD"/>
                                </a:solidFill>
                                <a:latin typeface="Cambria Math" panose="02040503050406030204" pitchFamily="18" charset="0"/>
                              </a:rPr>
                              <m:t>,</m:t>
                            </m:r>
                            <m:r>
                              <a:rPr lang="ru-RU" sz="2000" b="1" i="1">
                                <a:solidFill>
                                  <a:srgbClr val="0065DD"/>
                                </a:solidFill>
                                <a:latin typeface="Cambria Math" panose="02040503050406030204" pitchFamily="18" charset="0"/>
                              </a:rPr>
                              <m:t>𝟖𝟒</m:t>
                            </m:r>
                          </m:e>
                          <m:sup>
                            <m:r>
                              <a:rPr lang="ru-RU" sz="2000" b="1" i="1">
                                <a:solidFill>
                                  <a:srgbClr val="0065DD"/>
                                </a:solidFill>
                                <a:latin typeface="Cambria Math" panose="02040503050406030204" pitchFamily="18" charset="0"/>
                              </a:rPr>
                              <m:t>𝟐</m:t>
                            </m:r>
                          </m:sup>
                        </m:sSup>
                        <m:r>
                          <m:rPr>
                            <m:nor/>
                          </m:rPr>
                          <a:rPr lang="ru-RU" sz="2000" b="1" dirty="0">
                            <a:solidFill>
                              <a:srgbClr val="0065DD"/>
                            </a:solidFill>
                          </a:rPr>
                          <m:t> ∗ </m:t>
                        </m:r>
                        <m:sSup>
                          <m:sSupPr>
                            <m:ctrlPr>
                              <a:rPr lang="ru-RU" sz="2000" b="1" i="1">
                                <a:solidFill>
                                  <a:srgbClr val="0065DD"/>
                                </a:solidFill>
                                <a:latin typeface="Cambria Math" panose="02040503050406030204" pitchFamily="18" charset="0"/>
                              </a:rPr>
                            </m:ctrlPr>
                          </m:sSupPr>
                          <m:e>
                            <m:r>
                              <a:rPr lang="ru-RU" sz="2000" b="1" i="1">
                                <a:solidFill>
                                  <a:srgbClr val="0065DD"/>
                                </a:solidFill>
                                <a:latin typeface="Cambria Math" panose="02040503050406030204" pitchFamily="18" charset="0"/>
                              </a:rPr>
                              <m:t>𝟎</m:t>
                            </m:r>
                            <m:r>
                              <a:rPr lang="ru-RU" sz="2000" b="1" i="1">
                                <a:solidFill>
                                  <a:srgbClr val="0065DD"/>
                                </a:solidFill>
                                <a:latin typeface="Cambria Math" panose="02040503050406030204" pitchFamily="18" charset="0"/>
                              </a:rPr>
                              <m:t>,</m:t>
                            </m:r>
                            <m:r>
                              <a:rPr lang="ru-RU" sz="2000" b="1" i="1">
                                <a:solidFill>
                                  <a:srgbClr val="0065DD"/>
                                </a:solidFill>
                                <a:latin typeface="Cambria Math" panose="02040503050406030204" pitchFamily="18" charset="0"/>
                              </a:rPr>
                              <m:t>𝟏𝟔</m:t>
                            </m:r>
                          </m:e>
                          <m:sup>
                            <m:r>
                              <a:rPr lang="ru-RU" sz="2000" b="1" i="1">
                                <a:solidFill>
                                  <a:srgbClr val="0065DD"/>
                                </a:solidFill>
                                <a:latin typeface="Cambria Math" panose="02040503050406030204" pitchFamily="18" charset="0"/>
                              </a:rPr>
                              <m:t>𝟑</m:t>
                            </m:r>
                          </m:sup>
                        </m:sSup>
                        <m:r>
                          <m:rPr>
                            <m:nor/>
                          </m:rPr>
                          <a:rPr lang="ru-RU" sz="2000" b="1" dirty="0">
                            <a:solidFill>
                              <a:srgbClr val="0065DD"/>
                            </a:solidFill>
                          </a:rPr>
                          <m:t>   </m:t>
                        </m:r>
                      </m:den>
                    </m:f>
                  </m:oMath>
                </a14:m>
                <a:r>
                  <a:rPr lang="ru-RU" sz="2000" b="1" dirty="0">
                    <a:solidFill>
                      <a:srgbClr val="0065DD"/>
                    </a:solidFill>
                  </a:rPr>
                  <a:t> = </a:t>
                </a:r>
                <a14:m>
                  <m:oMath xmlns:m="http://schemas.openxmlformats.org/officeDocument/2006/math">
                    <m:f>
                      <m:fPr>
                        <m:ctrlPr>
                          <a:rPr lang="ru-RU" sz="2000" b="1" i="1" smtClean="0">
                            <a:solidFill>
                              <a:srgbClr val="0065DD"/>
                            </a:solidFill>
                            <a:latin typeface="Cambria Math" panose="02040503050406030204" pitchFamily="18" charset="0"/>
                          </a:rPr>
                        </m:ctrlPr>
                      </m:fPr>
                      <m:num>
                        <m:r>
                          <a:rPr lang="ru-RU" sz="2000" b="1" i="1" smtClean="0">
                            <a:solidFill>
                              <a:srgbClr val="0065DD"/>
                            </a:solidFill>
                            <a:latin typeface="Cambria Math" panose="02040503050406030204" pitchFamily="18" charset="0"/>
                          </a:rPr>
                          <m:t>𝟎</m:t>
                        </m:r>
                        <m:r>
                          <a:rPr lang="ru-RU" sz="2000" b="1" i="1" smtClean="0">
                            <a:solidFill>
                              <a:srgbClr val="0065DD"/>
                            </a:solidFill>
                            <a:latin typeface="Cambria Math" panose="02040503050406030204" pitchFamily="18" charset="0"/>
                          </a:rPr>
                          <m:t>,</m:t>
                        </m:r>
                        <m:r>
                          <a:rPr lang="ru-RU" sz="2000" b="1" i="1" smtClean="0">
                            <a:solidFill>
                              <a:srgbClr val="0065DD"/>
                            </a:solidFill>
                            <a:latin typeface="Cambria Math" panose="02040503050406030204" pitchFamily="18" charset="0"/>
                          </a:rPr>
                          <m:t>𝟖𝟒</m:t>
                        </m:r>
                      </m:num>
                      <m:den>
                        <m:r>
                          <a:rPr lang="ru-RU" sz="2000" b="1" i="1" smtClean="0">
                            <a:solidFill>
                              <a:srgbClr val="0065DD"/>
                            </a:solidFill>
                            <a:latin typeface="Cambria Math" panose="02040503050406030204" pitchFamily="18" charset="0"/>
                          </a:rPr>
                          <m:t>𝟎</m:t>
                        </m:r>
                        <m:r>
                          <a:rPr lang="ru-RU" sz="2000" b="1" i="1" smtClean="0">
                            <a:solidFill>
                              <a:srgbClr val="0065DD"/>
                            </a:solidFill>
                            <a:latin typeface="Cambria Math" panose="02040503050406030204" pitchFamily="18" charset="0"/>
                          </a:rPr>
                          <m:t>,</m:t>
                        </m:r>
                        <m:r>
                          <a:rPr lang="ru-RU" sz="2000" b="1" i="1" smtClean="0">
                            <a:solidFill>
                              <a:srgbClr val="0065DD"/>
                            </a:solidFill>
                            <a:latin typeface="Cambria Math" panose="02040503050406030204" pitchFamily="18" charset="0"/>
                          </a:rPr>
                          <m:t>𝟏𝟔</m:t>
                        </m:r>
                      </m:den>
                    </m:f>
                  </m:oMath>
                </a14:m>
                <a:r>
                  <a:rPr lang="ru-RU" sz="2000" b="1" dirty="0">
                    <a:solidFill>
                      <a:srgbClr val="0065DD"/>
                    </a:solidFill>
                  </a:rPr>
                  <a:t> = 5,25</a:t>
                </a:r>
              </a:p>
              <a:p>
                <a:r>
                  <a:rPr lang="ru-RU" sz="2000" b="1" dirty="0">
                    <a:solidFill>
                      <a:srgbClr val="C00000"/>
                    </a:solidFill>
                  </a:rPr>
                  <a:t>Ответ: 5,25</a:t>
                </a:r>
              </a:p>
            </p:txBody>
          </p:sp>
        </mc:Choice>
        <mc:Fallback xmlns="">
          <p:sp>
            <p:nvSpPr>
              <p:cNvPr id="5" name="TextBox 4">
                <a:extLst>
                  <a:ext uri="{FF2B5EF4-FFF2-40B4-BE49-F238E27FC236}">
                    <a16:creationId xmlns:a16="http://schemas.microsoft.com/office/drawing/2014/main" id="{705FC819-673E-4359-AD14-AD7A10E01E94}"/>
                  </a:ext>
                </a:extLst>
              </p:cNvPr>
              <p:cNvSpPr txBox="1">
                <a:spLocks noRot="1" noChangeAspect="1" noMove="1" noResize="1" noEditPoints="1" noAdjustHandles="1" noChangeArrowheads="1" noChangeShapeType="1" noTextEdit="1"/>
              </p:cNvSpPr>
              <p:nvPr/>
            </p:nvSpPr>
            <p:spPr>
              <a:xfrm>
                <a:off x="321075" y="785070"/>
                <a:ext cx="11549849" cy="4852803"/>
              </a:xfrm>
              <a:prstGeom prst="rect">
                <a:avLst/>
              </a:prstGeom>
              <a:blipFill>
                <a:blip r:embed="rId3"/>
                <a:stretch>
                  <a:fillRect l="-581" r="-581" b="-1256"/>
                </a:stretch>
              </a:blipFill>
            </p:spPr>
            <p:txBody>
              <a:bodyPr/>
              <a:lstStyle/>
              <a:p>
                <a:r>
                  <a:rPr lang="ru-RU">
                    <a:noFill/>
                  </a:rPr>
                  <a:t> </a:t>
                </a:r>
              </a:p>
            </p:txBody>
          </p:sp>
        </mc:Fallback>
      </mc:AlternateContent>
    </p:spTree>
    <p:extLst>
      <p:ext uri="{BB962C8B-B14F-4D97-AF65-F5344CB8AC3E}">
        <p14:creationId xmlns:p14="http://schemas.microsoft.com/office/powerpoint/2010/main" val="21928207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Фон для слайда в презентации - 66 фото">
            <a:extLst>
              <a:ext uri="{FF2B5EF4-FFF2-40B4-BE49-F238E27FC236}">
                <a16:creationId xmlns:a16="http://schemas.microsoft.com/office/drawing/2014/main" id="{00627162-D190-41C6-9022-FAD960F33D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40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a:extLst>
              <a:ext uri="{FF2B5EF4-FFF2-40B4-BE49-F238E27FC236}">
                <a16:creationId xmlns:a16="http://schemas.microsoft.com/office/drawing/2014/main" id="{F0F77DF8-E695-4FF1-B6A4-2A424885337D}"/>
              </a:ext>
            </a:extLst>
          </p:cNvPr>
          <p:cNvSpPr/>
          <p:nvPr/>
        </p:nvSpPr>
        <p:spPr>
          <a:xfrm>
            <a:off x="11305219" y="5934670"/>
            <a:ext cx="886781" cy="923330"/>
          </a:xfrm>
          <a:prstGeom prst="rect">
            <a:avLst/>
          </a:prstGeom>
          <a:noFill/>
        </p:spPr>
        <p:txBody>
          <a:bodyPr wrap="none" lIns="91440" tIns="45720" rIns="91440" bIns="45720">
            <a:spAutoFit/>
          </a:bodyPr>
          <a:lstStyle/>
          <a:p>
            <a:pPr algn="ctr"/>
            <a:r>
              <a:rPr lang="ru-RU" sz="54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17</a:t>
            </a:r>
            <a:endParaRPr lang="ru-RU"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5" name="TextBox 4">
            <a:extLst>
              <a:ext uri="{FF2B5EF4-FFF2-40B4-BE49-F238E27FC236}">
                <a16:creationId xmlns:a16="http://schemas.microsoft.com/office/drawing/2014/main" id="{705FC819-673E-4359-AD14-AD7A10E01E94}"/>
              </a:ext>
            </a:extLst>
          </p:cNvPr>
          <p:cNvSpPr txBox="1"/>
          <p:nvPr/>
        </p:nvSpPr>
        <p:spPr>
          <a:xfrm>
            <a:off x="2149875" y="1997839"/>
            <a:ext cx="7892249" cy="2862322"/>
          </a:xfrm>
          <a:prstGeom prst="rect">
            <a:avLst/>
          </a:prstGeom>
          <a:noFill/>
        </p:spPr>
        <p:txBody>
          <a:bodyPr wrap="square" rtlCol="0">
            <a:spAutoFit/>
          </a:bodyPr>
          <a:lstStyle/>
          <a:p>
            <a:pPr algn="just"/>
            <a:r>
              <a:rPr lang="ru-RU" sz="2000" b="1" dirty="0">
                <a:solidFill>
                  <a:srgbClr val="0065DD"/>
                </a:solidFill>
              </a:rPr>
              <a:t>При подозрении на наличие некоторого заболевания пациента отправляют на ПЦР-тест. Если заболевание действительно есть, то тест подтверждает его в 86% случаев. Если заболевания нет, то тест выявляет отсутствие заболевания в среднем в 94% случаев. Известно, что в среднем тест оказывается положительным  10% пациентов, направленных на тестирование. При обследовании некоторого пациента врач направил его на ПЦР-тест, который оказался положительным. Какова вероятность того, что пациент действительно имеет это заболевание?</a:t>
            </a:r>
          </a:p>
        </p:txBody>
      </p:sp>
    </p:spTree>
    <p:extLst>
      <p:ext uri="{BB962C8B-B14F-4D97-AF65-F5344CB8AC3E}">
        <p14:creationId xmlns:p14="http://schemas.microsoft.com/office/powerpoint/2010/main" val="35789932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Фон для слайда в презентации - 66 фото">
            <a:extLst>
              <a:ext uri="{FF2B5EF4-FFF2-40B4-BE49-F238E27FC236}">
                <a16:creationId xmlns:a16="http://schemas.microsoft.com/office/drawing/2014/main" id="{00627162-D190-41C6-9022-FAD960F33D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40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a:extLst>
              <a:ext uri="{FF2B5EF4-FFF2-40B4-BE49-F238E27FC236}">
                <a16:creationId xmlns:a16="http://schemas.microsoft.com/office/drawing/2014/main" id="{F0F77DF8-E695-4FF1-B6A4-2A424885337D}"/>
              </a:ext>
            </a:extLst>
          </p:cNvPr>
          <p:cNvSpPr/>
          <p:nvPr/>
        </p:nvSpPr>
        <p:spPr>
          <a:xfrm>
            <a:off x="11305219" y="5934670"/>
            <a:ext cx="886781" cy="923330"/>
          </a:xfrm>
          <a:prstGeom prst="rect">
            <a:avLst/>
          </a:prstGeom>
          <a:noFill/>
        </p:spPr>
        <p:txBody>
          <a:bodyPr wrap="none" lIns="91440" tIns="45720" rIns="91440" bIns="45720">
            <a:spAutoFit/>
          </a:bodyPr>
          <a:lstStyle/>
          <a:p>
            <a:pPr algn="ctr"/>
            <a:r>
              <a:rPr lang="ru-RU" sz="54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18</a:t>
            </a:r>
            <a:endParaRPr lang="ru-RU"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DA73644D-1478-476D-8F27-6C6AA16E2E69}"/>
                  </a:ext>
                </a:extLst>
              </p:cNvPr>
              <p:cNvSpPr txBox="1"/>
              <p:nvPr/>
            </p:nvSpPr>
            <p:spPr>
              <a:xfrm>
                <a:off x="642151" y="888106"/>
                <a:ext cx="11549849" cy="6716198"/>
              </a:xfrm>
              <a:prstGeom prst="rect">
                <a:avLst/>
              </a:prstGeom>
              <a:noFill/>
            </p:spPr>
            <p:txBody>
              <a:bodyPr wrap="square" rtlCol="0">
                <a:spAutoFit/>
              </a:bodyPr>
              <a:lstStyle/>
              <a:p>
                <a:r>
                  <a:rPr lang="ru-RU" sz="2000" b="1" dirty="0">
                    <a:solidFill>
                      <a:srgbClr val="C00000"/>
                    </a:solidFill>
                  </a:rPr>
                  <a:t>Решение:</a:t>
                </a:r>
                <a:endParaRPr lang="ru-RU" sz="2000" b="1" dirty="0">
                  <a:solidFill>
                    <a:srgbClr val="0065DD"/>
                  </a:solidFill>
                </a:endParaRPr>
              </a:p>
              <a:p>
                <a:pPr fontAlgn="base"/>
                <a:r>
                  <a:rPr lang="ru-RU" sz="2000" b="1" dirty="0">
                    <a:solidFill>
                      <a:srgbClr val="0065DD"/>
                    </a:solidFill>
                  </a:rPr>
                  <a:t>Пусть некоторый пациент имеет заболевание с вероятностью Х, тогда не имеет это заболевание с вероятностью 1-Х.</a:t>
                </a:r>
              </a:p>
              <a:p>
                <a:pPr fontAlgn="base"/>
                <a:r>
                  <a:rPr lang="ru-RU" sz="2000" b="1" dirty="0">
                    <a:solidFill>
                      <a:srgbClr val="0065DD"/>
                    </a:solidFill>
                  </a:rPr>
                  <a:t>Положительный результат анализа может быть в 2-х случаях:</a:t>
                </a:r>
              </a:p>
              <a:p>
                <a:pPr fontAlgn="base"/>
                <a:r>
                  <a:rPr lang="ru-RU" sz="2000" b="1" dirty="0">
                    <a:solidFill>
                      <a:srgbClr val="0065DD"/>
                    </a:solidFill>
                  </a:rPr>
                  <a:t>1) Пациент имеет заболевание и получает положительный результат, вероятность этого события 86%=0,86:</a:t>
                </a:r>
              </a:p>
              <a:p>
                <a:pPr fontAlgn="base"/>
                <a:r>
                  <a:rPr lang="ru-RU" sz="2000" b="1" dirty="0">
                    <a:solidFill>
                      <a:srgbClr val="0065DD"/>
                    </a:solidFill>
                  </a:rPr>
                  <a:t>Х*0,86</a:t>
                </a:r>
              </a:p>
              <a:p>
                <a:pPr fontAlgn="base"/>
                <a:r>
                  <a:rPr lang="ru-RU" sz="2000" b="1" dirty="0">
                    <a:solidFill>
                      <a:srgbClr val="0065DD"/>
                    </a:solidFill>
                  </a:rPr>
                  <a:t>2) Пациент не имеет это заболевание, тест дал ложный результат, вероятность 94%=0,94:</a:t>
                </a:r>
              </a:p>
              <a:p>
                <a:pPr fontAlgn="base"/>
                <a:r>
                  <a:rPr lang="ru-RU" sz="2000" b="1" dirty="0">
                    <a:solidFill>
                      <a:srgbClr val="0065DD"/>
                    </a:solidFill>
                  </a:rPr>
                  <a:t>(1-Х)*(1-0,94)</a:t>
                </a:r>
              </a:p>
              <a:p>
                <a:pPr fontAlgn="base"/>
                <a:r>
                  <a:rPr lang="ru-RU" sz="2000" b="1" dirty="0">
                    <a:solidFill>
                      <a:srgbClr val="0065DD"/>
                    </a:solidFill>
                  </a:rPr>
                  <a:t>Зная, что тест в среднем оказывается положительным  10%=0,1 пациентов, составим уравнение:</a:t>
                </a:r>
              </a:p>
              <a:p>
                <a:pPr fontAlgn="base"/>
                <a:r>
                  <a:rPr lang="ru-RU" sz="2000" b="1" dirty="0">
                    <a:solidFill>
                      <a:srgbClr val="0065DD"/>
                    </a:solidFill>
                  </a:rPr>
                  <a:t>Х*0,86+(1-Х)*(1-0,94)=0,1</a:t>
                </a:r>
              </a:p>
              <a:p>
                <a:pPr fontAlgn="base"/>
                <a:r>
                  <a:rPr lang="ru-RU" sz="2000" b="1" dirty="0">
                    <a:solidFill>
                      <a:srgbClr val="0065DD"/>
                    </a:solidFill>
                  </a:rPr>
                  <a:t>Х*0,86+(1-Х)*0,06=0,1</a:t>
                </a:r>
              </a:p>
              <a:p>
                <a:pPr fontAlgn="base"/>
                <a:r>
                  <a:rPr lang="ru-RU" sz="2000" b="1" dirty="0">
                    <a:solidFill>
                      <a:srgbClr val="0065DD"/>
                    </a:solidFill>
                  </a:rPr>
                  <a:t>Х*0,86+0,06-0,06*Х=0,1</a:t>
                </a:r>
              </a:p>
              <a:p>
                <a:pPr fontAlgn="base"/>
                <a:r>
                  <a:rPr lang="ru-RU" sz="2000" b="1" dirty="0">
                    <a:solidFill>
                      <a:srgbClr val="0065DD"/>
                    </a:solidFill>
                  </a:rPr>
                  <a:t>Х*0,8 = 0,1-0,06</a:t>
                </a:r>
              </a:p>
              <a:p>
                <a:pPr fontAlgn="base"/>
                <a:r>
                  <a:rPr lang="ru-RU" sz="2000" b="1" dirty="0">
                    <a:solidFill>
                      <a:srgbClr val="0065DD"/>
                    </a:solidFill>
                  </a:rPr>
                  <a:t>Х*0,8=0,04</a:t>
                </a:r>
              </a:p>
              <a:p>
                <a:pPr fontAlgn="base"/>
                <a:r>
                  <a:rPr lang="ru-RU" sz="2000" b="1" dirty="0">
                    <a:solidFill>
                      <a:srgbClr val="0065DD"/>
                    </a:solidFill>
                  </a:rPr>
                  <a:t>Х=</a:t>
                </a:r>
                <a14:m>
                  <m:oMath xmlns:m="http://schemas.openxmlformats.org/officeDocument/2006/math">
                    <m:f>
                      <m:fPr>
                        <m:ctrlPr>
                          <a:rPr lang="ru-RU" sz="2000" b="1" i="1" smtClean="0">
                            <a:solidFill>
                              <a:srgbClr val="0065DD"/>
                            </a:solidFill>
                            <a:latin typeface="Cambria Math" panose="02040503050406030204" pitchFamily="18" charset="0"/>
                          </a:rPr>
                        </m:ctrlPr>
                      </m:fPr>
                      <m:num>
                        <m:r>
                          <a:rPr lang="ru-RU" sz="2000" b="1" i="1" smtClean="0">
                            <a:solidFill>
                              <a:srgbClr val="0065DD"/>
                            </a:solidFill>
                            <a:latin typeface="Cambria Math" panose="02040503050406030204" pitchFamily="18" charset="0"/>
                          </a:rPr>
                          <m:t>𝟎</m:t>
                        </m:r>
                        <m:r>
                          <a:rPr lang="ru-RU" sz="2000" b="1" i="1" smtClean="0">
                            <a:solidFill>
                              <a:srgbClr val="0065DD"/>
                            </a:solidFill>
                            <a:latin typeface="Cambria Math" panose="02040503050406030204" pitchFamily="18" charset="0"/>
                          </a:rPr>
                          <m:t>,</m:t>
                        </m:r>
                        <m:r>
                          <a:rPr lang="ru-RU" sz="2000" b="1" i="1" smtClean="0">
                            <a:solidFill>
                              <a:srgbClr val="0065DD"/>
                            </a:solidFill>
                            <a:latin typeface="Cambria Math" panose="02040503050406030204" pitchFamily="18" charset="0"/>
                          </a:rPr>
                          <m:t>𝟎𝟒</m:t>
                        </m:r>
                      </m:num>
                      <m:den>
                        <m:r>
                          <a:rPr lang="ru-RU" sz="2000" b="1" i="1" smtClean="0">
                            <a:solidFill>
                              <a:srgbClr val="0065DD"/>
                            </a:solidFill>
                            <a:latin typeface="Cambria Math" panose="02040503050406030204" pitchFamily="18" charset="0"/>
                          </a:rPr>
                          <m:t>𝟎</m:t>
                        </m:r>
                        <m:r>
                          <a:rPr lang="ru-RU" sz="2000" b="1" i="1" smtClean="0">
                            <a:solidFill>
                              <a:srgbClr val="0065DD"/>
                            </a:solidFill>
                            <a:latin typeface="Cambria Math" panose="02040503050406030204" pitchFamily="18" charset="0"/>
                          </a:rPr>
                          <m:t>,</m:t>
                        </m:r>
                        <m:r>
                          <a:rPr lang="ru-RU" sz="2000" b="1" i="1" smtClean="0">
                            <a:solidFill>
                              <a:srgbClr val="0065DD"/>
                            </a:solidFill>
                            <a:latin typeface="Cambria Math" panose="02040503050406030204" pitchFamily="18" charset="0"/>
                          </a:rPr>
                          <m:t>𝟖</m:t>
                        </m:r>
                      </m:den>
                    </m:f>
                  </m:oMath>
                </a14:m>
                <a:r>
                  <a:rPr lang="ru-RU" sz="2000" b="1" dirty="0">
                    <a:solidFill>
                      <a:srgbClr val="0065DD"/>
                    </a:solidFill>
                  </a:rPr>
                  <a:t>=0,05</a:t>
                </a:r>
              </a:p>
              <a:p>
                <a:pPr algn="just"/>
                <a:endParaRPr lang="ru-RU" sz="2000" b="1" dirty="0">
                  <a:solidFill>
                    <a:srgbClr val="0065DD"/>
                  </a:solidFill>
                </a:endParaRPr>
              </a:p>
              <a:p>
                <a:pPr marL="342900" indent="-342900" algn="just">
                  <a:buFontTx/>
                  <a:buChar char="-"/>
                </a:pPr>
                <a:endParaRPr lang="ru-RU" sz="2000" b="1" dirty="0">
                  <a:solidFill>
                    <a:srgbClr val="0065DD"/>
                  </a:solidFill>
                </a:endParaRPr>
              </a:p>
              <a:p>
                <a:pPr algn="just"/>
                <a:endParaRPr lang="ru-RU" sz="2000" b="1" dirty="0">
                  <a:solidFill>
                    <a:srgbClr val="0065DD"/>
                  </a:solidFill>
                </a:endParaRPr>
              </a:p>
              <a:p>
                <a:pPr algn="just"/>
                <a:endParaRPr lang="ru-RU" sz="2000" b="1" dirty="0">
                  <a:solidFill>
                    <a:srgbClr val="0065DD"/>
                  </a:solidFill>
                </a:endParaRPr>
              </a:p>
              <a:p>
                <a:pPr algn="just"/>
                <a:endParaRPr lang="ru-RU" sz="2000" dirty="0">
                  <a:solidFill>
                    <a:srgbClr val="0065DD"/>
                  </a:solidFill>
                </a:endParaRPr>
              </a:p>
            </p:txBody>
          </p:sp>
        </mc:Choice>
        <mc:Fallback xmlns="">
          <p:sp>
            <p:nvSpPr>
              <p:cNvPr id="6" name="TextBox 5">
                <a:extLst>
                  <a:ext uri="{FF2B5EF4-FFF2-40B4-BE49-F238E27FC236}">
                    <a16:creationId xmlns:a16="http://schemas.microsoft.com/office/drawing/2014/main" id="{DA73644D-1478-476D-8F27-6C6AA16E2E69}"/>
                  </a:ext>
                </a:extLst>
              </p:cNvPr>
              <p:cNvSpPr txBox="1">
                <a:spLocks noRot="1" noChangeAspect="1" noMove="1" noResize="1" noEditPoints="1" noAdjustHandles="1" noChangeArrowheads="1" noChangeShapeType="1" noTextEdit="1"/>
              </p:cNvSpPr>
              <p:nvPr/>
            </p:nvSpPr>
            <p:spPr>
              <a:xfrm>
                <a:off x="642151" y="888106"/>
                <a:ext cx="11549849" cy="6716198"/>
              </a:xfrm>
              <a:prstGeom prst="rect">
                <a:avLst/>
              </a:prstGeom>
              <a:blipFill>
                <a:blip r:embed="rId3"/>
                <a:stretch>
                  <a:fillRect l="-528" t="-545"/>
                </a:stretch>
              </a:blipFill>
            </p:spPr>
            <p:txBody>
              <a:bodyPr/>
              <a:lstStyle/>
              <a:p>
                <a:r>
                  <a:rPr lang="ru-RU">
                    <a:noFill/>
                  </a:rPr>
                  <a:t> </a:t>
                </a:r>
              </a:p>
            </p:txBody>
          </p:sp>
        </mc:Fallback>
      </mc:AlternateContent>
    </p:spTree>
    <p:extLst>
      <p:ext uri="{BB962C8B-B14F-4D97-AF65-F5344CB8AC3E}">
        <p14:creationId xmlns:p14="http://schemas.microsoft.com/office/powerpoint/2010/main" val="1573258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Фон для слайда в презентации - 66 фото">
            <a:extLst>
              <a:ext uri="{FF2B5EF4-FFF2-40B4-BE49-F238E27FC236}">
                <a16:creationId xmlns:a16="http://schemas.microsoft.com/office/drawing/2014/main" id="{00627162-D190-41C6-9022-FAD960F33D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40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a:extLst>
              <a:ext uri="{FF2B5EF4-FFF2-40B4-BE49-F238E27FC236}">
                <a16:creationId xmlns:a16="http://schemas.microsoft.com/office/drawing/2014/main" id="{F0F77DF8-E695-4FF1-B6A4-2A424885337D}"/>
              </a:ext>
            </a:extLst>
          </p:cNvPr>
          <p:cNvSpPr/>
          <p:nvPr/>
        </p:nvSpPr>
        <p:spPr>
          <a:xfrm>
            <a:off x="11305219" y="5934670"/>
            <a:ext cx="886781" cy="923330"/>
          </a:xfrm>
          <a:prstGeom prst="rect">
            <a:avLst/>
          </a:prstGeom>
          <a:noFill/>
        </p:spPr>
        <p:txBody>
          <a:bodyPr wrap="none" lIns="91440" tIns="45720" rIns="91440" bIns="45720">
            <a:spAutoFit/>
          </a:bodyPr>
          <a:lstStyle/>
          <a:p>
            <a:pPr algn="ctr"/>
            <a:r>
              <a:rPr lang="ru-RU" sz="54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19</a:t>
            </a:r>
            <a:endParaRPr lang="ru-RU"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DA73644D-1478-476D-8F27-6C6AA16E2E69}"/>
                  </a:ext>
                </a:extLst>
              </p:cNvPr>
              <p:cNvSpPr txBox="1"/>
              <p:nvPr/>
            </p:nvSpPr>
            <p:spPr>
              <a:xfrm>
                <a:off x="513814" y="1914800"/>
                <a:ext cx="11549849" cy="3517758"/>
              </a:xfrm>
              <a:prstGeom prst="rect">
                <a:avLst/>
              </a:prstGeom>
              <a:noFill/>
            </p:spPr>
            <p:txBody>
              <a:bodyPr wrap="square" rtlCol="0">
                <a:spAutoFit/>
              </a:bodyPr>
              <a:lstStyle/>
              <a:p>
                <a:pPr fontAlgn="base"/>
                <a:r>
                  <a:rPr lang="ru-RU" sz="2000" b="1" dirty="0">
                    <a:solidFill>
                      <a:srgbClr val="0065DD"/>
                    </a:solidFill>
                  </a:rPr>
                  <a:t>Вероятность того, что пациент болен, при условии, что тест уже оказался положительным, называется условной вероятностью и находится по формуле:</a:t>
                </a:r>
              </a:p>
              <a:p>
                <a:pPr fontAlgn="base"/>
                <a:r>
                  <a:rPr lang="ru-RU" sz="2000" b="1" dirty="0">
                    <a:solidFill>
                      <a:srgbClr val="0065DD"/>
                    </a:solidFill>
                  </a:rPr>
                  <a:t>Р(А/В)=</a:t>
                </a:r>
                <a14:m>
                  <m:oMath xmlns:m="http://schemas.openxmlformats.org/officeDocument/2006/math">
                    <m:f>
                      <m:fPr>
                        <m:ctrlPr>
                          <a:rPr lang="ru-RU" sz="2000" b="1" i="1" smtClean="0">
                            <a:solidFill>
                              <a:srgbClr val="0065DD"/>
                            </a:solidFill>
                            <a:latin typeface="Cambria Math" panose="02040503050406030204" pitchFamily="18" charset="0"/>
                          </a:rPr>
                        </m:ctrlPr>
                      </m:fPr>
                      <m:num>
                        <m:r>
                          <a:rPr lang="ru-RU" sz="2000" b="1" i="1" smtClean="0">
                            <a:solidFill>
                              <a:srgbClr val="0065DD"/>
                            </a:solidFill>
                            <a:latin typeface="Cambria Math" panose="02040503050406030204" pitchFamily="18" charset="0"/>
                          </a:rPr>
                          <m:t>Р(АВ)</m:t>
                        </m:r>
                      </m:num>
                      <m:den>
                        <m:r>
                          <a:rPr lang="ru-RU" sz="2000" b="1" i="1" smtClean="0">
                            <a:solidFill>
                              <a:srgbClr val="0065DD"/>
                            </a:solidFill>
                            <a:latin typeface="Cambria Math" panose="02040503050406030204" pitchFamily="18" charset="0"/>
                          </a:rPr>
                          <m:t>Р(В)</m:t>
                        </m:r>
                      </m:den>
                    </m:f>
                  </m:oMath>
                </a14:m>
                <a:r>
                  <a:rPr lang="ru-RU" sz="2000" b="1" dirty="0">
                    <a:solidFill>
                      <a:srgbClr val="0065DD"/>
                    </a:solidFill>
                  </a:rPr>
                  <a:t>, где</a:t>
                </a:r>
              </a:p>
              <a:p>
                <a:pPr fontAlgn="base"/>
                <a:r>
                  <a:rPr lang="ru-RU" sz="2000" b="1" dirty="0">
                    <a:solidFill>
                      <a:srgbClr val="0065DD"/>
                    </a:solidFill>
                  </a:rPr>
                  <a:t>Р(В) – вероятность того, что тест оказался положительным;</a:t>
                </a:r>
              </a:p>
              <a:p>
                <a:pPr fontAlgn="base"/>
                <a:r>
                  <a:rPr lang="ru-RU" sz="2000" b="1" dirty="0">
                    <a:solidFill>
                      <a:srgbClr val="0065DD"/>
                    </a:solidFill>
                  </a:rPr>
                  <a:t>Р(АВ) – вероятность, что пациент болен и тест положительный;</a:t>
                </a:r>
              </a:p>
              <a:p>
                <a:pPr fontAlgn="base"/>
                <a:r>
                  <a:rPr lang="ru-RU" sz="2000" b="1" dirty="0">
                    <a:solidFill>
                      <a:srgbClr val="0065DD"/>
                    </a:solidFill>
                  </a:rPr>
                  <a:t>Р(А/В) = </a:t>
                </a:r>
                <a14:m>
                  <m:oMath xmlns:m="http://schemas.openxmlformats.org/officeDocument/2006/math">
                    <m:f>
                      <m:fPr>
                        <m:ctrlPr>
                          <a:rPr lang="ru-RU" sz="2000" b="1" i="1" smtClean="0">
                            <a:solidFill>
                              <a:srgbClr val="0065DD"/>
                            </a:solidFill>
                            <a:latin typeface="Cambria Math" panose="02040503050406030204" pitchFamily="18" charset="0"/>
                          </a:rPr>
                        </m:ctrlPr>
                      </m:fPr>
                      <m:num>
                        <m:r>
                          <a:rPr lang="ru-RU" sz="2000" b="1" i="1" smtClean="0">
                            <a:solidFill>
                              <a:srgbClr val="0065DD"/>
                            </a:solidFill>
                            <a:latin typeface="Cambria Math" panose="02040503050406030204" pitchFamily="18" charset="0"/>
                          </a:rPr>
                          <m:t>𝟎</m:t>
                        </m:r>
                        <m:r>
                          <a:rPr lang="ru-RU" sz="2000" b="1" i="1" smtClean="0">
                            <a:solidFill>
                              <a:srgbClr val="0065DD"/>
                            </a:solidFill>
                            <a:latin typeface="Cambria Math" panose="02040503050406030204" pitchFamily="18" charset="0"/>
                          </a:rPr>
                          <m:t>,</m:t>
                        </m:r>
                        <m:r>
                          <a:rPr lang="ru-RU" sz="2000" b="1" i="1" smtClean="0">
                            <a:solidFill>
                              <a:srgbClr val="0065DD"/>
                            </a:solidFill>
                            <a:latin typeface="Cambria Math" panose="02040503050406030204" pitchFamily="18" charset="0"/>
                          </a:rPr>
                          <m:t>𝟎𝟓</m:t>
                        </m:r>
                        <m:r>
                          <a:rPr lang="ru-RU" sz="2000" b="1" i="1" smtClean="0">
                            <a:solidFill>
                              <a:srgbClr val="0065DD"/>
                            </a:solidFill>
                            <a:latin typeface="Cambria Math" panose="02040503050406030204" pitchFamily="18" charset="0"/>
                          </a:rPr>
                          <m:t>∗</m:t>
                        </m:r>
                        <m:r>
                          <a:rPr lang="ru-RU" sz="2000" b="1" i="1" smtClean="0">
                            <a:solidFill>
                              <a:srgbClr val="0065DD"/>
                            </a:solidFill>
                            <a:latin typeface="Cambria Math" panose="02040503050406030204" pitchFamily="18" charset="0"/>
                          </a:rPr>
                          <m:t>𝟎</m:t>
                        </m:r>
                        <m:r>
                          <a:rPr lang="ru-RU" sz="2000" b="1" i="1" smtClean="0">
                            <a:solidFill>
                              <a:srgbClr val="0065DD"/>
                            </a:solidFill>
                            <a:latin typeface="Cambria Math" panose="02040503050406030204" pitchFamily="18" charset="0"/>
                          </a:rPr>
                          <m:t>,</m:t>
                        </m:r>
                        <m:r>
                          <a:rPr lang="ru-RU" sz="2000" b="1" i="1" smtClean="0">
                            <a:solidFill>
                              <a:srgbClr val="0065DD"/>
                            </a:solidFill>
                            <a:latin typeface="Cambria Math" panose="02040503050406030204" pitchFamily="18" charset="0"/>
                          </a:rPr>
                          <m:t>𝟖𝟔</m:t>
                        </m:r>
                      </m:num>
                      <m:den>
                        <m:r>
                          <a:rPr lang="ru-RU" sz="2000" b="1" i="1" smtClean="0">
                            <a:solidFill>
                              <a:srgbClr val="0065DD"/>
                            </a:solidFill>
                            <a:latin typeface="Cambria Math" panose="02040503050406030204" pitchFamily="18" charset="0"/>
                          </a:rPr>
                          <m:t>𝟎</m:t>
                        </m:r>
                        <m:r>
                          <a:rPr lang="ru-RU" sz="2000" b="1" i="1" smtClean="0">
                            <a:solidFill>
                              <a:srgbClr val="0065DD"/>
                            </a:solidFill>
                            <a:latin typeface="Cambria Math" panose="02040503050406030204" pitchFamily="18" charset="0"/>
                          </a:rPr>
                          <m:t>,</m:t>
                        </m:r>
                        <m:r>
                          <a:rPr lang="ru-RU" sz="2000" b="1" i="1" smtClean="0">
                            <a:solidFill>
                              <a:srgbClr val="0065DD"/>
                            </a:solidFill>
                            <a:latin typeface="Cambria Math" panose="02040503050406030204" pitchFamily="18" charset="0"/>
                          </a:rPr>
                          <m:t>𝟏</m:t>
                        </m:r>
                      </m:den>
                    </m:f>
                  </m:oMath>
                </a14:m>
                <a:r>
                  <a:rPr lang="ru-RU" sz="2000" b="1" dirty="0">
                    <a:solidFill>
                      <a:srgbClr val="0065DD"/>
                    </a:solidFill>
                  </a:rPr>
                  <a:t> = 0,43</a:t>
                </a:r>
              </a:p>
              <a:p>
                <a:pPr algn="just"/>
                <a:r>
                  <a:rPr lang="ru-RU" sz="2000" b="1" dirty="0">
                    <a:solidFill>
                      <a:srgbClr val="C00000"/>
                    </a:solidFill>
                  </a:rPr>
                  <a:t>Ответ: 0,43</a:t>
                </a:r>
                <a:endParaRPr lang="ru-RU" sz="2000" b="1" dirty="0">
                  <a:solidFill>
                    <a:srgbClr val="0065DD"/>
                  </a:solidFill>
                </a:endParaRPr>
              </a:p>
              <a:p>
                <a:pPr algn="just"/>
                <a:endParaRPr lang="ru-RU" sz="2000" b="1" dirty="0">
                  <a:solidFill>
                    <a:srgbClr val="0065DD"/>
                  </a:solidFill>
                </a:endParaRPr>
              </a:p>
              <a:p>
                <a:pPr algn="just"/>
                <a:endParaRPr lang="ru-RU" sz="2000" b="1" dirty="0">
                  <a:solidFill>
                    <a:srgbClr val="0065DD"/>
                  </a:solidFill>
                </a:endParaRPr>
              </a:p>
              <a:p>
                <a:pPr algn="just"/>
                <a:endParaRPr lang="ru-RU" sz="2000" dirty="0">
                  <a:solidFill>
                    <a:srgbClr val="0065DD"/>
                  </a:solidFill>
                </a:endParaRPr>
              </a:p>
            </p:txBody>
          </p:sp>
        </mc:Choice>
        <mc:Fallback xmlns="">
          <p:sp>
            <p:nvSpPr>
              <p:cNvPr id="6" name="TextBox 5">
                <a:extLst>
                  <a:ext uri="{FF2B5EF4-FFF2-40B4-BE49-F238E27FC236}">
                    <a16:creationId xmlns:a16="http://schemas.microsoft.com/office/drawing/2014/main" id="{DA73644D-1478-476D-8F27-6C6AA16E2E69}"/>
                  </a:ext>
                </a:extLst>
              </p:cNvPr>
              <p:cNvSpPr txBox="1">
                <a:spLocks noRot="1" noChangeAspect="1" noMove="1" noResize="1" noEditPoints="1" noAdjustHandles="1" noChangeArrowheads="1" noChangeShapeType="1" noTextEdit="1"/>
              </p:cNvSpPr>
              <p:nvPr/>
            </p:nvSpPr>
            <p:spPr>
              <a:xfrm>
                <a:off x="513814" y="1914800"/>
                <a:ext cx="11549849" cy="3517758"/>
              </a:xfrm>
              <a:prstGeom prst="rect">
                <a:avLst/>
              </a:prstGeom>
              <a:blipFill>
                <a:blip r:embed="rId3"/>
                <a:stretch>
                  <a:fillRect l="-528" t="-867" r="-792"/>
                </a:stretch>
              </a:blipFill>
            </p:spPr>
            <p:txBody>
              <a:bodyPr/>
              <a:lstStyle/>
              <a:p>
                <a:r>
                  <a:rPr lang="ru-RU">
                    <a:noFill/>
                  </a:rPr>
                  <a:t> </a:t>
                </a:r>
              </a:p>
            </p:txBody>
          </p:sp>
        </mc:Fallback>
      </mc:AlternateContent>
    </p:spTree>
    <p:extLst>
      <p:ext uri="{BB962C8B-B14F-4D97-AF65-F5344CB8AC3E}">
        <p14:creationId xmlns:p14="http://schemas.microsoft.com/office/powerpoint/2010/main" val="2130817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Фон для слайда в презентации - 66 фото">
            <a:extLst>
              <a:ext uri="{FF2B5EF4-FFF2-40B4-BE49-F238E27FC236}">
                <a16:creationId xmlns:a16="http://schemas.microsoft.com/office/drawing/2014/main" id="{00627162-D190-41C6-9022-FAD960F33D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40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D94A2118-94F4-439A-9FD3-C72541405925}"/>
              </a:ext>
            </a:extLst>
          </p:cNvPr>
          <p:cNvSpPr txBox="1"/>
          <p:nvPr/>
        </p:nvSpPr>
        <p:spPr>
          <a:xfrm>
            <a:off x="2823098" y="2068873"/>
            <a:ext cx="9010835" cy="3785652"/>
          </a:xfrm>
          <a:prstGeom prst="rect">
            <a:avLst/>
          </a:prstGeom>
          <a:noFill/>
        </p:spPr>
        <p:txBody>
          <a:bodyPr wrap="square" rtlCol="0">
            <a:spAutoFit/>
          </a:bodyPr>
          <a:lstStyle/>
          <a:p>
            <a:pPr algn="just"/>
            <a:r>
              <a:rPr lang="ru-RU" sz="2400" b="1" dirty="0">
                <a:solidFill>
                  <a:srgbClr val="0065DD"/>
                </a:solidFill>
              </a:rPr>
              <a:t>С 2022 года ЕГЭ проводится на основе Федерального государственного образовательного стандарта среднего общего образования. Во всех учебных предметах, кроме информатики, планируется изменение структуры КИМ, включение новых моделей заданий на применение предметных знаний. Все изменения направлены на усиление деятельностной составляющей КИМ: применение умений и навыков анализа различной информации, решения задач, в том числе практических, развернутого объяснения, аргументации. </a:t>
            </a:r>
          </a:p>
          <a:p>
            <a:pPr algn="just"/>
            <a:endParaRPr lang="ru-RU" sz="2400" dirty="0">
              <a:solidFill>
                <a:srgbClr val="0065DD"/>
              </a:solidFill>
            </a:endParaRPr>
          </a:p>
        </p:txBody>
      </p:sp>
      <p:sp>
        <p:nvSpPr>
          <p:cNvPr id="4" name="Прямоугольник 3">
            <a:extLst>
              <a:ext uri="{FF2B5EF4-FFF2-40B4-BE49-F238E27FC236}">
                <a16:creationId xmlns:a16="http://schemas.microsoft.com/office/drawing/2014/main" id="{F0F77DF8-E695-4FF1-B6A4-2A424885337D}"/>
              </a:ext>
            </a:extLst>
          </p:cNvPr>
          <p:cNvSpPr/>
          <p:nvPr/>
        </p:nvSpPr>
        <p:spPr>
          <a:xfrm>
            <a:off x="11566071" y="5894597"/>
            <a:ext cx="535724" cy="923330"/>
          </a:xfrm>
          <a:prstGeom prst="rect">
            <a:avLst/>
          </a:prstGeom>
          <a:noFill/>
        </p:spPr>
        <p:txBody>
          <a:bodyPr wrap="none" lIns="91440" tIns="45720" rIns="91440" bIns="45720">
            <a:spAutoFit/>
          </a:bodyPr>
          <a:lstStyle/>
          <a:p>
            <a:pPr algn="ctr"/>
            <a:r>
              <a:rPr lang="ru-RU"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2</a:t>
            </a:r>
          </a:p>
        </p:txBody>
      </p:sp>
    </p:spTree>
    <p:extLst>
      <p:ext uri="{BB962C8B-B14F-4D97-AF65-F5344CB8AC3E}">
        <p14:creationId xmlns:p14="http://schemas.microsoft.com/office/powerpoint/2010/main" val="1584048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Фон для слайда в презентации - 66 фото">
            <a:extLst>
              <a:ext uri="{FF2B5EF4-FFF2-40B4-BE49-F238E27FC236}">
                <a16:creationId xmlns:a16="http://schemas.microsoft.com/office/drawing/2014/main" id="{00627162-D190-41C6-9022-FAD960F33D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40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D94A2118-94F4-439A-9FD3-C72541405925}"/>
              </a:ext>
            </a:extLst>
          </p:cNvPr>
          <p:cNvSpPr txBox="1"/>
          <p:nvPr/>
        </p:nvSpPr>
        <p:spPr>
          <a:xfrm>
            <a:off x="2823098" y="2068873"/>
            <a:ext cx="9010835" cy="3416320"/>
          </a:xfrm>
          <a:prstGeom prst="rect">
            <a:avLst/>
          </a:prstGeom>
          <a:noFill/>
        </p:spPr>
        <p:txBody>
          <a:bodyPr wrap="square" rtlCol="0">
            <a:spAutoFit/>
          </a:bodyPr>
          <a:lstStyle/>
          <a:p>
            <a:pPr algn="just"/>
            <a:r>
              <a:rPr lang="ru-RU" sz="2400" b="1" dirty="0">
                <a:solidFill>
                  <a:srgbClr val="0065DD"/>
                </a:solidFill>
              </a:rPr>
              <a:t>В первой части ЕГЭ по математике профильного уровня к разделу «Теория вероятности» относятся задания № 2 и № 10. Добавлено задание 10, проверяющее умение моделировать реальные ситуации на языке теории вероятностей и статистики, вычислять в простейших случаях вероятности событий. </a:t>
            </a:r>
          </a:p>
          <a:p>
            <a:pPr algn="just"/>
            <a:r>
              <a:rPr lang="ru-RU" sz="2400" b="1" dirty="0">
                <a:solidFill>
                  <a:srgbClr val="0065DD"/>
                </a:solidFill>
              </a:rPr>
              <a:t>В ЕГЭ по математике базового уровня изменился номер задания с № 10 на № 11.</a:t>
            </a:r>
          </a:p>
          <a:p>
            <a:pPr algn="just"/>
            <a:endParaRPr lang="ru-RU" sz="2400" b="1" dirty="0">
              <a:solidFill>
                <a:srgbClr val="0065DD"/>
              </a:solidFill>
            </a:endParaRPr>
          </a:p>
          <a:p>
            <a:pPr algn="just"/>
            <a:endParaRPr lang="ru-RU" sz="2400" dirty="0">
              <a:solidFill>
                <a:srgbClr val="0065DD"/>
              </a:solidFill>
            </a:endParaRPr>
          </a:p>
        </p:txBody>
      </p:sp>
      <p:sp>
        <p:nvSpPr>
          <p:cNvPr id="4" name="Прямоугольник 3">
            <a:extLst>
              <a:ext uri="{FF2B5EF4-FFF2-40B4-BE49-F238E27FC236}">
                <a16:creationId xmlns:a16="http://schemas.microsoft.com/office/drawing/2014/main" id="{F0F77DF8-E695-4FF1-B6A4-2A424885337D}"/>
              </a:ext>
            </a:extLst>
          </p:cNvPr>
          <p:cNvSpPr/>
          <p:nvPr/>
        </p:nvSpPr>
        <p:spPr>
          <a:xfrm>
            <a:off x="11566071" y="5894597"/>
            <a:ext cx="535724" cy="923330"/>
          </a:xfrm>
          <a:prstGeom prst="rect">
            <a:avLst/>
          </a:prstGeom>
          <a:noFill/>
        </p:spPr>
        <p:txBody>
          <a:bodyPr wrap="none" lIns="91440" tIns="45720" rIns="91440" bIns="45720">
            <a:spAutoFit/>
          </a:bodyPr>
          <a:lstStyle/>
          <a:p>
            <a:pPr algn="ctr"/>
            <a:r>
              <a:rPr lang="ru-RU" sz="54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3</a:t>
            </a:r>
            <a:endParaRPr lang="ru-RU"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Tree>
    <p:extLst>
      <p:ext uri="{BB962C8B-B14F-4D97-AF65-F5344CB8AC3E}">
        <p14:creationId xmlns:p14="http://schemas.microsoft.com/office/powerpoint/2010/main" val="3900109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Фон для слайда в презентации - 66 фото">
            <a:extLst>
              <a:ext uri="{FF2B5EF4-FFF2-40B4-BE49-F238E27FC236}">
                <a16:creationId xmlns:a16="http://schemas.microsoft.com/office/drawing/2014/main" id="{00627162-D190-41C6-9022-FAD960F33D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40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D94A2118-94F4-439A-9FD3-C72541405925}"/>
              </a:ext>
            </a:extLst>
          </p:cNvPr>
          <p:cNvSpPr txBox="1"/>
          <p:nvPr/>
        </p:nvSpPr>
        <p:spPr>
          <a:xfrm>
            <a:off x="2823098" y="1642745"/>
            <a:ext cx="9010835" cy="4893647"/>
          </a:xfrm>
          <a:prstGeom prst="rect">
            <a:avLst/>
          </a:prstGeom>
          <a:noFill/>
        </p:spPr>
        <p:txBody>
          <a:bodyPr wrap="square" rtlCol="0">
            <a:spAutoFit/>
          </a:bodyPr>
          <a:lstStyle/>
          <a:p>
            <a:pPr algn="just"/>
            <a:r>
              <a:rPr lang="ru-RU" sz="2400" b="1" i="1" u="sng" dirty="0">
                <a:solidFill>
                  <a:srgbClr val="0065DD"/>
                </a:solidFill>
              </a:rPr>
              <a:t>Требования к результатам освоения основной образовательной программы среднего общего образования (ФГОС СОО):</a:t>
            </a:r>
          </a:p>
          <a:p>
            <a:pPr algn="just"/>
            <a:r>
              <a:rPr lang="ru-RU" sz="2400" b="1" dirty="0">
                <a:solidFill>
                  <a:srgbClr val="0065DD"/>
                </a:solidFill>
              </a:rPr>
              <a:t>- сформированность умений моделировать реальные ситуации, исследовать построенные математические модели, интерпретировать полученный результат;</a:t>
            </a:r>
          </a:p>
          <a:p>
            <a:pPr algn="just"/>
            <a:r>
              <a:rPr lang="ru-RU" sz="2400" b="1" dirty="0">
                <a:solidFill>
                  <a:srgbClr val="0065DD"/>
                </a:solidFill>
              </a:rPr>
              <a:t>- владение умениями составления вероятностных моделей по условию задачи и вычисления вероятности наступления событий, в том числе с применением формул комбинаторики и основных теорем теории вероятности.</a:t>
            </a:r>
          </a:p>
          <a:p>
            <a:pPr algn="just"/>
            <a:endParaRPr lang="ru-RU" sz="2400" b="1" dirty="0">
              <a:solidFill>
                <a:srgbClr val="0065DD"/>
              </a:solidFill>
            </a:endParaRPr>
          </a:p>
          <a:p>
            <a:pPr algn="just"/>
            <a:endParaRPr lang="ru-RU" sz="2400" b="1" dirty="0">
              <a:solidFill>
                <a:srgbClr val="0065DD"/>
              </a:solidFill>
            </a:endParaRPr>
          </a:p>
          <a:p>
            <a:pPr algn="just"/>
            <a:endParaRPr lang="ru-RU" sz="2400" dirty="0">
              <a:solidFill>
                <a:srgbClr val="0065DD"/>
              </a:solidFill>
            </a:endParaRPr>
          </a:p>
        </p:txBody>
      </p:sp>
      <p:sp>
        <p:nvSpPr>
          <p:cNvPr id="4" name="Прямоугольник 3">
            <a:extLst>
              <a:ext uri="{FF2B5EF4-FFF2-40B4-BE49-F238E27FC236}">
                <a16:creationId xmlns:a16="http://schemas.microsoft.com/office/drawing/2014/main" id="{F0F77DF8-E695-4FF1-B6A4-2A424885337D}"/>
              </a:ext>
            </a:extLst>
          </p:cNvPr>
          <p:cNvSpPr/>
          <p:nvPr/>
        </p:nvSpPr>
        <p:spPr>
          <a:xfrm>
            <a:off x="11566071" y="5894597"/>
            <a:ext cx="535724" cy="923330"/>
          </a:xfrm>
          <a:prstGeom prst="rect">
            <a:avLst/>
          </a:prstGeom>
          <a:noFill/>
        </p:spPr>
        <p:txBody>
          <a:bodyPr wrap="none" lIns="91440" tIns="45720" rIns="91440" bIns="45720">
            <a:spAutoFit/>
          </a:bodyPr>
          <a:lstStyle/>
          <a:p>
            <a:pPr algn="ctr"/>
            <a:r>
              <a:rPr lang="ru-RU"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4</a:t>
            </a:r>
          </a:p>
        </p:txBody>
      </p:sp>
    </p:spTree>
    <p:extLst>
      <p:ext uri="{BB962C8B-B14F-4D97-AF65-F5344CB8AC3E}">
        <p14:creationId xmlns:p14="http://schemas.microsoft.com/office/powerpoint/2010/main" val="2120782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Фон для слайда в презентации - 66 фото">
            <a:extLst>
              <a:ext uri="{FF2B5EF4-FFF2-40B4-BE49-F238E27FC236}">
                <a16:creationId xmlns:a16="http://schemas.microsoft.com/office/drawing/2014/main" id="{00627162-D190-41C6-9022-FAD960F33D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40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D94A2118-94F4-439A-9FD3-C72541405925}"/>
              </a:ext>
            </a:extLst>
          </p:cNvPr>
          <p:cNvSpPr txBox="1"/>
          <p:nvPr/>
        </p:nvSpPr>
        <p:spPr>
          <a:xfrm>
            <a:off x="2645545" y="2366424"/>
            <a:ext cx="9010835" cy="3785652"/>
          </a:xfrm>
          <a:prstGeom prst="rect">
            <a:avLst/>
          </a:prstGeom>
          <a:noFill/>
        </p:spPr>
        <p:txBody>
          <a:bodyPr wrap="square" rtlCol="0">
            <a:spAutoFit/>
          </a:bodyPr>
          <a:lstStyle/>
          <a:p>
            <a:pPr algn="just"/>
            <a:r>
              <a:rPr lang="ru-RU" sz="2400" b="1" i="1" u="sng" dirty="0">
                <a:solidFill>
                  <a:srgbClr val="0065DD"/>
                </a:solidFill>
              </a:rPr>
              <a:t>Элементы содержания, проверяемые заданиями экзаменационной работы:</a:t>
            </a:r>
          </a:p>
          <a:p>
            <a:pPr marL="342900" indent="-342900" algn="just">
              <a:buFontTx/>
              <a:buChar char="-"/>
            </a:pPr>
            <a:r>
              <a:rPr lang="ru-RU" sz="2400" b="1" dirty="0">
                <a:solidFill>
                  <a:srgbClr val="0065DD"/>
                </a:solidFill>
              </a:rPr>
              <a:t>вычисление вероятностей независимых событий;</a:t>
            </a:r>
          </a:p>
          <a:p>
            <a:pPr marL="342900" indent="-342900" algn="just">
              <a:buFontTx/>
              <a:buChar char="-"/>
            </a:pPr>
            <a:r>
              <a:rPr lang="ru-RU" sz="2400" b="1" dirty="0">
                <a:solidFill>
                  <a:srgbClr val="0065DD"/>
                </a:solidFill>
              </a:rPr>
              <a:t>использование формулы сложения вероятностей;</a:t>
            </a:r>
          </a:p>
          <a:p>
            <a:pPr marL="342900" indent="-342900" algn="just">
              <a:buFontTx/>
              <a:buChar char="-"/>
            </a:pPr>
            <a:r>
              <a:rPr lang="ru-RU" sz="2400" b="1" dirty="0">
                <a:solidFill>
                  <a:srgbClr val="0065DD"/>
                </a:solidFill>
              </a:rPr>
              <a:t>использование диаграмм Эйлера, дерева вероятностей, формулы Бернулли.</a:t>
            </a:r>
          </a:p>
          <a:p>
            <a:pPr marL="342900" indent="-342900" algn="just">
              <a:buFontTx/>
              <a:buChar char="-"/>
            </a:pPr>
            <a:endParaRPr lang="ru-RU" sz="2400" b="1" dirty="0">
              <a:solidFill>
                <a:srgbClr val="0065DD"/>
              </a:solidFill>
            </a:endParaRPr>
          </a:p>
          <a:p>
            <a:pPr algn="just"/>
            <a:endParaRPr lang="ru-RU" sz="2400" b="1" dirty="0">
              <a:solidFill>
                <a:srgbClr val="0065DD"/>
              </a:solidFill>
            </a:endParaRPr>
          </a:p>
          <a:p>
            <a:pPr algn="just"/>
            <a:endParaRPr lang="ru-RU" sz="2400" b="1" dirty="0">
              <a:solidFill>
                <a:srgbClr val="0065DD"/>
              </a:solidFill>
            </a:endParaRPr>
          </a:p>
          <a:p>
            <a:pPr algn="just"/>
            <a:endParaRPr lang="ru-RU" sz="2400" dirty="0">
              <a:solidFill>
                <a:srgbClr val="0065DD"/>
              </a:solidFill>
            </a:endParaRPr>
          </a:p>
        </p:txBody>
      </p:sp>
      <p:sp>
        <p:nvSpPr>
          <p:cNvPr id="4" name="Прямоугольник 3">
            <a:extLst>
              <a:ext uri="{FF2B5EF4-FFF2-40B4-BE49-F238E27FC236}">
                <a16:creationId xmlns:a16="http://schemas.microsoft.com/office/drawing/2014/main" id="{F0F77DF8-E695-4FF1-B6A4-2A424885337D}"/>
              </a:ext>
            </a:extLst>
          </p:cNvPr>
          <p:cNvSpPr/>
          <p:nvPr/>
        </p:nvSpPr>
        <p:spPr>
          <a:xfrm>
            <a:off x="11566071" y="5894597"/>
            <a:ext cx="535724" cy="923330"/>
          </a:xfrm>
          <a:prstGeom prst="rect">
            <a:avLst/>
          </a:prstGeom>
          <a:noFill/>
        </p:spPr>
        <p:txBody>
          <a:bodyPr wrap="none" lIns="91440" tIns="45720" rIns="91440" bIns="45720">
            <a:spAutoFit/>
          </a:bodyPr>
          <a:lstStyle/>
          <a:p>
            <a:pPr algn="ctr"/>
            <a:r>
              <a:rPr lang="ru-RU" sz="54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5</a:t>
            </a:r>
            <a:endParaRPr lang="ru-RU"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Tree>
    <p:extLst>
      <p:ext uri="{BB962C8B-B14F-4D97-AF65-F5344CB8AC3E}">
        <p14:creationId xmlns:p14="http://schemas.microsoft.com/office/powerpoint/2010/main" val="3804879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Фон для слайда в презентации - 66 фото">
            <a:extLst>
              <a:ext uri="{FF2B5EF4-FFF2-40B4-BE49-F238E27FC236}">
                <a16:creationId xmlns:a16="http://schemas.microsoft.com/office/drawing/2014/main" id="{00627162-D190-41C6-9022-FAD960F33D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40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D94A2118-94F4-439A-9FD3-C72541405925}"/>
              </a:ext>
            </a:extLst>
          </p:cNvPr>
          <p:cNvSpPr txBox="1"/>
          <p:nvPr/>
        </p:nvSpPr>
        <p:spPr>
          <a:xfrm>
            <a:off x="2645545" y="2366424"/>
            <a:ext cx="9010835" cy="3785652"/>
          </a:xfrm>
          <a:prstGeom prst="rect">
            <a:avLst/>
          </a:prstGeom>
          <a:noFill/>
        </p:spPr>
        <p:txBody>
          <a:bodyPr wrap="square" rtlCol="0">
            <a:spAutoFit/>
          </a:bodyPr>
          <a:lstStyle/>
          <a:p>
            <a:pPr algn="just"/>
            <a:r>
              <a:rPr lang="ru-RU" sz="2400" b="1" dirty="0">
                <a:solidFill>
                  <a:srgbClr val="0065DD"/>
                </a:solidFill>
              </a:rPr>
              <a:t>В задании №2 проверяются умения строить и исследовать простейшие математические модели. Уровень сложности задания – базовый. Примерное время выполнения задания выпускником, изучавшим математику на базовом уровне – 5 минут, на профильном уровне – 2 минуты.</a:t>
            </a:r>
          </a:p>
          <a:p>
            <a:pPr algn="just"/>
            <a:endParaRPr lang="ru-RU" sz="2400" b="1" dirty="0">
              <a:solidFill>
                <a:srgbClr val="0065DD"/>
              </a:solidFill>
            </a:endParaRPr>
          </a:p>
          <a:p>
            <a:pPr marL="342900" indent="-342900" algn="just">
              <a:buFontTx/>
              <a:buChar char="-"/>
            </a:pPr>
            <a:endParaRPr lang="ru-RU" sz="2400" b="1" dirty="0">
              <a:solidFill>
                <a:srgbClr val="0065DD"/>
              </a:solidFill>
            </a:endParaRPr>
          </a:p>
          <a:p>
            <a:pPr algn="just"/>
            <a:endParaRPr lang="ru-RU" sz="2400" b="1" dirty="0">
              <a:solidFill>
                <a:srgbClr val="0065DD"/>
              </a:solidFill>
            </a:endParaRPr>
          </a:p>
          <a:p>
            <a:pPr algn="just"/>
            <a:endParaRPr lang="ru-RU" sz="2400" b="1" dirty="0">
              <a:solidFill>
                <a:srgbClr val="0065DD"/>
              </a:solidFill>
            </a:endParaRPr>
          </a:p>
          <a:p>
            <a:pPr algn="just"/>
            <a:endParaRPr lang="ru-RU" sz="2400" dirty="0">
              <a:solidFill>
                <a:srgbClr val="0065DD"/>
              </a:solidFill>
            </a:endParaRPr>
          </a:p>
        </p:txBody>
      </p:sp>
      <p:sp>
        <p:nvSpPr>
          <p:cNvPr id="4" name="Прямоугольник 3">
            <a:extLst>
              <a:ext uri="{FF2B5EF4-FFF2-40B4-BE49-F238E27FC236}">
                <a16:creationId xmlns:a16="http://schemas.microsoft.com/office/drawing/2014/main" id="{F0F77DF8-E695-4FF1-B6A4-2A424885337D}"/>
              </a:ext>
            </a:extLst>
          </p:cNvPr>
          <p:cNvSpPr/>
          <p:nvPr/>
        </p:nvSpPr>
        <p:spPr>
          <a:xfrm>
            <a:off x="11566071" y="5894597"/>
            <a:ext cx="535724" cy="923330"/>
          </a:xfrm>
          <a:prstGeom prst="rect">
            <a:avLst/>
          </a:prstGeom>
          <a:noFill/>
        </p:spPr>
        <p:txBody>
          <a:bodyPr wrap="none" lIns="91440" tIns="45720" rIns="91440" bIns="45720">
            <a:spAutoFit/>
          </a:bodyPr>
          <a:lstStyle/>
          <a:p>
            <a:pPr algn="ctr"/>
            <a:r>
              <a:rPr lang="ru-RU"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6</a:t>
            </a:r>
          </a:p>
        </p:txBody>
      </p:sp>
    </p:spTree>
    <p:extLst>
      <p:ext uri="{BB962C8B-B14F-4D97-AF65-F5344CB8AC3E}">
        <p14:creationId xmlns:p14="http://schemas.microsoft.com/office/powerpoint/2010/main" val="3723672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Фон для слайда в презентации - 66 фото">
            <a:extLst>
              <a:ext uri="{FF2B5EF4-FFF2-40B4-BE49-F238E27FC236}">
                <a16:creationId xmlns:a16="http://schemas.microsoft.com/office/drawing/2014/main" id="{00627162-D190-41C6-9022-FAD960F33D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40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D94A2118-94F4-439A-9FD3-C72541405925}"/>
              </a:ext>
            </a:extLst>
          </p:cNvPr>
          <p:cNvSpPr txBox="1"/>
          <p:nvPr/>
        </p:nvSpPr>
        <p:spPr>
          <a:xfrm>
            <a:off x="1590582" y="1720840"/>
            <a:ext cx="9010835" cy="3416320"/>
          </a:xfrm>
          <a:prstGeom prst="rect">
            <a:avLst/>
          </a:prstGeom>
          <a:noFill/>
        </p:spPr>
        <p:txBody>
          <a:bodyPr wrap="square" rtlCol="0">
            <a:spAutoFit/>
          </a:bodyPr>
          <a:lstStyle/>
          <a:p>
            <a:pPr algn="just"/>
            <a:r>
              <a:rPr lang="ru-RU" sz="2400" b="1" dirty="0">
                <a:solidFill>
                  <a:srgbClr val="0065DD"/>
                </a:solidFill>
              </a:rPr>
              <a:t>В сборнике билетов по истории всего 60 билетов, в 12 из них встречается вопрос по теме "Пётр Первый". Найдите вероятность того, что в случайно выбранном на экзамене билете школьнику достанется вопрос по теме "Пётр Первый".</a:t>
            </a:r>
          </a:p>
          <a:p>
            <a:pPr algn="just"/>
            <a:endParaRPr lang="ru-RU" sz="2400" b="1" dirty="0">
              <a:solidFill>
                <a:srgbClr val="0065DD"/>
              </a:solidFill>
            </a:endParaRPr>
          </a:p>
          <a:p>
            <a:pPr marL="342900" indent="-342900" algn="just">
              <a:buFontTx/>
              <a:buChar char="-"/>
            </a:pPr>
            <a:endParaRPr lang="ru-RU" sz="2400" b="1" dirty="0">
              <a:solidFill>
                <a:srgbClr val="0065DD"/>
              </a:solidFill>
            </a:endParaRPr>
          </a:p>
          <a:p>
            <a:pPr algn="just"/>
            <a:endParaRPr lang="ru-RU" sz="2400" b="1" dirty="0">
              <a:solidFill>
                <a:srgbClr val="0065DD"/>
              </a:solidFill>
            </a:endParaRPr>
          </a:p>
          <a:p>
            <a:pPr algn="just"/>
            <a:endParaRPr lang="ru-RU" sz="2400" b="1" dirty="0">
              <a:solidFill>
                <a:srgbClr val="0065DD"/>
              </a:solidFill>
            </a:endParaRPr>
          </a:p>
          <a:p>
            <a:pPr algn="just"/>
            <a:endParaRPr lang="ru-RU" sz="2400" dirty="0">
              <a:solidFill>
                <a:srgbClr val="0065DD"/>
              </a:solidFill>
            </a:endParaRPr>
          </a:p>
        </p:txBody>
      </p:sp>
      <p:sp>
        <p:nvSpPr>
          <p:cNvPr id="4" name="Прямоугольник 3">
            <a:extLst>
              <a:ext uri="{FF2B5EF4-FFF2-40B4-BE49-F238E27FC236}">
                <a16:creationId xmlns:a16="http://schemas.microsoft.com/office/drawing/2014/main" id="{F0F77DF8-E695-4FF1-B6A4-2A424885337D}"/>
              </a:ext>
            </a:extLst>
          </p:cNvPr>
          <p:cNvSpPr/>
          <p:nvPr/>
        </p:nvSpPr>
        <p:spPr>
          <a:xfrm>
            <a:off x="11566071" y="5894597"/>
            <a:ext cx="535724" cy="923330"/>
          </a:xfrm>
          <a:prstGeom prst="rect">
            <a:avLst/>
          </a:prstGeom>
          <a:noFill/>
        </p:spPr>
        <p:txBody>
          <a:bodyPr wrap="none" lIns="91440" tIns="45720" rIns="91440" bIns="45720">
            <a:spAutoFit/>
          </a:bodyPr>
          <a:lstStyle/>
          <a:p>
            <a:pPr algn="ctr"/>
            <a:r>
              <a:rPr lang="ru-RU"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7</a:t>
            </a:r>
          </a:p>
        </p:txBody>
      </p:sp>
      <p:sp>
        <p:nvSpPr>
          <p:cNvPr id="6" name="TextBox 5">
            <a:extLst>
              <a:ext uri="{FF2B5EF4-FFF2-40B4-BE49-F238E27FC236}">
                <a16:creationId xmlns:a16="http://schemas.microsoft.com/office/drawing/2014/main" id="{7402F8B6-6A7B-4F27-9AE5-D61C7CC3FCFA}"/>
              </a:ext>
            </a:extLst>
          </p:cNvPr>
          <p:cNvSpPr txBox="1"/>
          <p:nvPr/>
        </p:nvSpPr>
        <p:spPr>
          <a:xfrm>
            <a:off x="1590582" y="3737285"/>
            <a:ext cx="8094682" cy="4154984"/>
          </a:xfrm>
          <a:prstGeom prst="rect">
            <a:avLst/>
          </a:prstGeom>
          <a:noFill/>
        </p:spPr>
        <p:txBody>
          <a:bodyPr wrap="square" rtlCol="0">
            <a:spAutoFit/>
          </a:bodyPr>
          <a:lstStyle/>
          <a:p>
            <a:r>
              <a:rPr lang="ru-RU" sz="2400" b="1" dirty="0">
                <a:solidFill>
                  <a:srgbClr val="C00000"/>
                </a:solidFill>
              </a:rPr>
              <a:t>Решение:</a:t>
            </a:r>
            <a:br>
              <a:rPr lang="ru-RU" sz="2400" b="1" dirty="0">
                <a:solidFill>
                  <a:srgbClr val="0065DD"/>
                </a:solidFill>
              </a:rPr>
            </a:br>
            <a:r>
              <a:rPr lang="ru-RU" sz="2400" b="1" dirty="0">
                <a:solidFill>
                  <a:srgbClr val="0065DD"/>
                </a:solidFill>
              </a:rPr>
              <a:t>m = 12 (количество билетов с нужным вопросом)</a:t>
            </a:r>
            <a:br>
              <a:rPr lang="ru-RU" sz="2400" b="1" dirty="0">
                <a:solidFill>
                  <a:srgbClr val="0065DD"/>
                </a:solidFill>
              </a:rPr>
            </a:br>
            <a:r>
              <a:rPr lang="ru-RU" sz="2400" b="1" dirty="0">
                <a:solidFill>
                  <a:srgbClr val="0065DD"/>
                </a:solidFill>
              </a:rPr>
              <a:t>n = 60 (всего билетов)</a:t>
            </a:r>
            <a:br>
              <a:rPr lang="ru-RU" sz="2400" b="1" dirty="0">
                <a:solidFill>
                  <a:srgbClr val="0065DD"/>
                </a:solidFill>
              </a:rPr>
            </a:br>
            <a:r>
              <a:rPr lang="ru-RU" sz="2400" b="1" dirty="0">
                <a:solidFill>
                  <a:srgbClr val="0065DD"/>
                </a:solidFill>
              </a:rPr>
              <a:t>=======================</a:t>
            </a:r>
            <a:br>
              <a:rPr lang="ru-RU" sz="2400" b="1" dirty="0">
                <a:solidFill>
                  <a:srgbClr val="0065DD"/>
                </a:solidFill>
              </a:rPr>
            </a:br>
            <a:r>
              <a:rPr lang="ru-RU" sz="2400" b="1" dirty="0">
                <a:solidFill>
                  <a:srgbClr val="0065DD"/>
                </a:solidFill>
              </a:rPr>
              <a:t>Р(А)=m/n=12/60=0,2</a:t>
            </a:r>
            <a:br>
              <a:rPr lang="ru-RU" sz="2400" b="1" dirty="0">
                <a:solidFill>
                  <a:srgbClr val="0065DD"/>
                </a:solidFill>
              </a:rPr>
            </a:br>
            <a:r>
              <a:rPr lang="ru-RU" sz="2400" b="1" dirty="0">
                <a:solidFill>
                  <a:srgbClr val="C00000"/>
                </a:solidFill>
              </a:rPr>
              <a:t>Ответ: 0,2</a:t>
            </a:r>
          </a:p>
          <a:p>
            <a:pPr algn="just"/>
            <a:endParaRPr lang="ru-RU" sz="2400" b="1" dirty="0">
              <a:solidFill>
                <a:srgbClr val="0065DD"/>
              </a:solidFill>
            </a:endParaRPr>
          </a:p>
          <a:p>
            <a:pPr marL="342900" indent="-342900" algn="just">
              <a:buFontTx/>
              <a:buChar char="-"/>
            </a:pPr>
            <a:endParaRPr lang="ru-RU" sz="2400" b="1" dirty="0">
              <a:solidFill>
                <a:srgbClr val="0065DD"/>
              </a:solidFill>
            </a:endParaRPr>
          </a:p>
          <a:p>
            <a:pPr algn="just"/>
            <a:endParaRPr lang="ru-RU" sz="2400" b="1" dirty="0">
              <a:solidFill>
                <a:srgbClr val="0065DD"/>
              </a:solidFill>
            </a:endParaRPr>
          </a:p>
          <a:p>
            <a:pPr algn="just"/>
            <a:endParaRPr lang="ru-RU" sz="2400" b="1" dirty="0">
              <a:solidFill>
                <a:srgbClr val="0065DD"/>
              </a:solidFill>
            </a:endParaRPr>
          </a:p>
          <a:p>
            <a:pPr algn="just"/>
            <a:endParaRPr lang="ru-RU" sz="2400" dirty="0">
              <a:solidFill>
                <a:srgbClr val="0065DD"/>
              </a:solidFill>
            </a:endParaRPr>
          </a:p>
        </p:txBody>
      </p:sp>
    </p:spTree>
    <p:extLst>
      <p:ext uri="{BB962C8B-B14F-4D97-AF65-F5344CB8AC3E}">
        <p14:creationId xmlns:p14="http://schemas.microsoft.com/office/powerpoint/2010/main" val="734259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Фон для слайда в презентации - 66 фото">
            <a:extLst>
              <a:ext uri="{FF2B5EF4-FFF2-40B4-BE49-F238E27FC236}">
                <a16:creationId xmlns:a16="http://schemas.microsoft.com/office/drawing/2014/main" id="{00627162-D190-41C6-9022-FAD960F33D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40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D94A2118-94F4-439A-9FD3-C72541405925}"/>
              </a:ext>
            </a:extLst>
          </p:cNvPr>
          <p:cNvSpPr txBox="1"/>
          <p:nvPr/>
        </p:nvSpPr>
        <p:spPr>
          <a:xfrm>
            <a:off x="1590582" y="1143300"/>
            <a:ext cx="9010835" cy="3416320"/>
          </a:xfrm>
          <a:prstGeom prst="rect">
            <a:avLst/>
          </a:prstGeom>
          <a:noFill/>
        </p:spPr>
        <p:txBody>
          <a:bodyPr wrap="square" rtlCol="0">
            <a:spAutoFit/>
          </a:bodyPr>
          <a:lstStyle/>
          <a:p>
            <a:pPr algn="just"/>
            <a:r>
              <a:rPr lang="ru-RU" sz="2400" b="1" dirty="0">
                <a:solidFill>
                  <a:srgbClr val="0065DD"/>
                </a:solidFill>
              </a:rPr>
              <a:t>При производстве в среднем на каждые 2982 исправных насоса приходится 18 неисправных. Найдите вероятность того, что случайно выбранный насос окажется неисправным.</a:t>
            </a:r>
          </a:p>
          <a:p>
            <a:pPr algn="just"/>
            <a:endParaRPr lang="ru-RU" sz="2400" b="1" dirty="0">
              <a:solidFill>
                <a:srgbClr val="0065DD"/>
              </a:solidFill>
            </a:endParaRPr>
          </a:p>
          <a:p>
            <a:pPr algn="just"/>
            <a:endParaRPr lang="ru-RU" sz="2400" b="1" dirty="0">
              <a:solidFill>
                <a:srgbClr val="0065DD"/>
              </a:solidFill>
            </a:endParaRPr>
          </a:p>
          <a:p>
            <a:pPr marL="342900" indent="-342900" algn="just">
              <a:buFontTx/>
              <a:buChar char="-"/>
            </a:pPr>
            <a:endParaRPr lang="ru-RU" sz="2400" b="1" dirty="0">
              <a:solidFill>
                <a:srgbClr val="0065DD"/>
              </a:solidFill>
            </a:endParaRPr>
          </a:p>
          <a:p>
            <a:pPr algn="just"/>
            <a:endParaRPr lang="ru-RU" sz="2400" b="1" dirty="0">
              <a:solidFill>
                <a:srgbClr val="0065DD"/>
              </a:solidFill>
            </a:endParaRPr>
          </a:p>
          <a:p>
            <a:pPr algn="just"/>
            <a:endParaRPr lang="ru-RU" sz="2400" b="1" dirty="0">
              <a:solidFill>
                <a:srgbClr val="0065DD"/>
              </a:solidFill>
            </a:endParaRPr>
          </a:p>
          <a:p>
            <a:pPr algn="just"/>
            <a:endParaRPr lang="ru-RU" sz="2400" dirty="0">
              <a:solidFill>
                <a:srgbClr val="0065DD"/>
              </a:solidFill>
            </a:endParaRPr>
          </a:p>
        </p:txBody>
      </p:sp>
      <p:sp>
        <p:nvSpPr>
          <p:cNvPr id="4" name="Прямоугольник 3">
            <a:extLst>
              <a:ext uri="{FF2B5EF4-FFF2-40B4-BE49-F238E27FC236}">
                <a16:creationId xmlns:a16="http://schemas.microsoft.com/office/drawing/2014/main" id="{F0F77DF8-E695-4FF1-B6A4-2A424885337D}"/>
              </a:ext>
            </a:extLst>
          </p:cNvPr>
          <p:cNvSpPr/>
          <p:nvPr/>
        </p:nvSpPr>
        <p:spPr>
          <a:xfrm>
            <a:off x="11566071" y="5894597"/>
            <a:ext cx="535724" cy="923330"/>
          </a:xfrm>
          <a:prstGeom prst="rect">
            <a:avLst/>
          </a:prstGeom>
          <a:noFill/>
        </p:spPr>
        <p:txBody>
          <a:bodyPr wrap="none" lIns="91440" tIns="45720" rIns="91440" bIns="45720">
            <a:spAutoFit/>
          </a:bodyPr>
          <a:lstStyle/>
          <a:p>
            <a:pPr algn="ctr"/>
            <a:r>
              <a:rPr lang="ru-RU" sz="54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8</a:t>
            </a:r>
            <a:endParaRPr lang="ru-RU"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7402F8B6-6A7B-4F27-9AE5-D61C7CC3FCFA}"/>
                  </a:ext>
                </a:extLst>
              </p:cNvPr>
              <p:cNvSpPr txBox="1"/>
              <p:nvPr/>
            </p:nvSpPr>
            <p:spPr>
              <a:xfrm>
                <a:off x="1590582" y="2479654"/>
                <a:ext cx="8094682" cy="6165790"/>
              </a:xfrm>
              <a:prstGeom prst="rect">
                <a:avLst/>
              </a:prstGeom>
              <a:noFill/>
            </p:spPr>
            <p:txBody>
              <a:bodyPr wrap="square" rtlCol="0">
                <a:spAutoFit/>
              </a:bodyPr>
              <a:lstStyle/>
              <a:p>
                <a:r>
                  <a:rPr lang="ru-RU" sz="2400" b="1" dirty="0">
                    <a:solidFill>
                      <a:srgbClr val="C00000"/>
                    </a:solidFill>
                  </a:rPr>
                  <a:t>Решение:</a:t>
                </a:r>
                <a:br>
                  <a:rPr lang="ru-RU" sz="2400" b="1" dirty="0">
                    <a:solidFill>
                      <a:srgbClr val="0065DD"/>
                    </a:solidFill>
                  </a:rPr>
                </a:br>
                <a:r>
                  <a:rPr lang="ru-RU" sz="2400" b="1" dirty="0">
                    <a:solidFill>
                      <a:srgbClr val="0065DD"/>
                    </a:solidFill>
                  </a:rPr>
                  <a:t>Здесь следует правильно понимать фразу «в среднем на каждые 2982 исправных насоса приходится 18 неисправных», которая говорит, что в среднем из 3000 насосов (2982+18=3000) имеем 2982 исправных насоса и 18 неисправных. Следовательно, вероятность случайного выбора неисправного насоса, равна:</a:t>
                </a:r>
              </a:p>
              <a:p>
                <a:pPr algn="ctr"/>
                <a:r>
                  <a:rPr lang="ru-RU" sz="2400" b="1" dirty="0">
                    <a:solidFill>
                      <a:srgbClr val="0065DD"/>
                    </a:solidFill>
                  </a:rPr>
                  <a:t>Р = </a:t>
                </a:r>
                <a14:m>
                  <m:oMath xmlns:m="http://schemas.openxmlformats.org/officeDocument/2006/math">
                    <m:f>
                      <m:fPr>
                        <m:ctrlPr>
                          <a:rPr lang="ru-RU" sz="2400" b="1" i="1" smtClean="0">
                            <a:solidFill>
                              <a:srgbClr val="0065DD"/>
                            </a:solidFill>
                            <a:latin typeface="Cambria Math" panose="02040503050406030204" pitchFamily="18" charset="0"/>
                          </a:rPr>
                        </m:ctrlPr>
                      </m:fPr>
                      <m:num>
                        <m:r>
                          <a:rPr lang="ru-RU" sz="2400" b="1" i="1" smtClean="0">
                            <a:solidFill>
                              <a:srgbClr val="0065DD"/>
                            </a:solidFill>
                            <a:latin typeface="Cambria Math" panose="02040503050406030204" pitchFamily="18" charset="0"/>
                          </a:rPr>
                          <m:t>𝟏𝟖</m:t>
                        </m:r>
                      </m:num>
                      <m:den>
                        <m:r>
                          <a:rPr lang="ru-RU" sz="2400" b="1" i="1" smtClean="0">
                            <a:solidFill>
                              <a:srgbClr val="0065DD"/>
                            </a:solidFill>
                            <a:latin typeface="Cambria Math" panose="02040503050406030204" pitchFamily="18" charset="0"/>
                          </a:rPr>
                          <m:t>𝟑𝟎𝟎𝟎</m:t>
                        </m:r>
                      </m:den>
                    </m:f>
                  </m:oMath>
                </a14:m>
                <a:r>
                  <a:rPr lang="ru-RU" sz="2400" b="1" dirty="0">
                    <a:solidFill>
                      <a:srgbClr val="0065DD"/>
                    </a:solidFill>
                  </a:rPr>
                  <a:t> = 0,006</a:t>
                </a:r>
              </a:p>
              <a:p>
                <a:br>
                  <a:rPr lang="ru-RU" sz="2400" b="1" dirty="0">
                    <a:solidFill>
                      <a:srgbClr val="0065DD"/>
                    </a:solidFill>
                  </a:rPr>
                </a:br>
                <a:r>
                  <a:rPr lang="ru-RU" sz="2400" b="1" dirty="0">
                    <a:solidFill>
                      <a:srgbClr val="C00000"/>
                    </a:solidFill>
                  </a:rPr>
                  <a:t>Ответ: 0,006</a:t>
                </a:r>
              </a:p>
              <a:p>
                <a:pPr algn="just"/>
                <a:endParaRPr lang="ru-RU" sz="2400" b="1" dirty="0">
                  <a:solidFill>
                    <a:srgbClr val="0065DD"/>
                  </a:solidFill>
                </a:endParaRPr>
              </a:p>
              <a:p>
                <a:pPr algn="just"/>
                <a:endParaRPr lang="ru-RU" sz="2400" b="1" dirty="0">
                  <a:solidFill>
                    <a:srgbClr val="0065DD"/>
                  </a:solidFill>
                </a:endParaRPr>
              </a:p>
              <a:p>
                <a:pPr marL="342900" indent="-342900" algn="just">
                  <a:buFontTx/>
                  <a:buChar char="-"/>
                </a:pPr>
                <a:endParaRPr lang="ru-RU" sz="2400" b="1" dirty="0">
                  <a:solidFill>
                    <a:srgbClr val="0065DD"/>
                  </a:solidFill>
                </a:endParaRPr>
              </a:p>
              <a:p>
                <a:pPr algn="just"/>
                <a:endParaRPr lang="ru-RU" sz="2400" b="1" dirty="0">
                  <a:solidFill>
                    <a:srgbClr val="0065DD"/>
                  </a:solidFill>
                </a:endParaRPr>
              </a:p>
              <a:p>
                <a:pPr algn="just"/>
                <a:endParaRPr lang="ru-RU" sz="2400" b="1" dirty="0">
                  <a:solidFill>
                    <a:srgbClr val="0065DD"/>
                  </a:solidFill>
                </a:endParaRPr>
              </a:p>
              <a:p>
                <a:pPr algn="just"/>
                <a:endParaRPr lang="ru-RU" sz="2400" dirty="0">
                  <a:solidFill>
                    <a:srgbClr val="0065DD"/>
                  </a:solidFill>
                </a:endParaRPr>
              </a:p>
            </p:txBody>
          </p:sp>
        </mc:Choice>
        <mc:Fallback xmlns="">
          <p:sp>
            <p:nvSpPr>
              <p:cNvPr id="6" name="TextBox 5">
                <a:extLst>
                  <a:ext uri="{FF2B5EF4-FFF2-40B4-BE49-F238E27FC236}">
                    <a16:creationId xmlns:a16="http://schemas.microsoft.com/office/drawing/2014/main" id="{7402F8B6-6A7B-4F27-9AE5-D61C7CC3FCFA}"/>
                  </a:ext>
                </a:extLst>
              </p:cNvPr>
              <p:cNvSpPr txBox="1">
                <a:spLocks noRot="1" noChangeAspect="1" noMove="1" noResize="1" noEditPoints="1" noAdjustHandles="1" noChangeArrowheads="1" noChangeShapeType="1" noTextEdit="1"/>
              </p:cNvSpPr>
              <p:nvPr/>
            </p:nvSpPr>
            <p:spPr>
              <a:xfrm>
                <a:off x="1590582" y="2479654"/>
                <a:ext cx="8094682" cy="6165790"/>
              </a:xfrm>
              <a:prstGeom prst="rect">
                <a:avLst/>
              </a:prstGeom>
              <a:blipFill>
                <a:blip r:embed="rId3"/>
                <a:stretch>
                  <a:fillRect l="-1205" t="-791" r="-1807"/>
                </a:stretch>
              </a:blipFill>
            </p:spPr>
            <p:txBody>
              <a:bodyPr/>
              <a:lstStyle/>
              <a:p>
                <a:r>
                  <a:rPr lang="ru-RU">
                    <a:noFill/>
                  </a:rPr>
                  <a:t> </a:t>
                </a:r>
              </a:p>
            </p:txBody>
          </p:sp>
        </mc:Fallback>
      </mc:AlternateContent>
    </p:spTree>
    <p:extLst>
      <p:ext uri="{BB962C8B-B14F-4D97-AF65-F5344CB8AC3E}">
        <p14:creationId xmlns:p14="http://schemas.microsoft.com/office/powerpoint/2010/main" val="1053507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Фон для слайда в презентации - 66 фото">
            <a:extLst>
              <a:ext uri="{FF2B5EF4-FFF2-40B4-BE49-F238E27FC236}">
                <a16:creationId xmlns:a16="http://schemas.microsoft.com/office/drawing/2014/main" id="{00627162-D190-41C6-9022-FAD960F33D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40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D94A2118-94F4-439A-9FD3-C72541405925}"/>
              </a:ext>
            </a:extLst>
          </p:cNvPr>
          <p:cNvSpPr txBox="1"/>
          <p:nvPr/>
        </p:nvSpPr>
        <p:spPr>
          <a:xfrm>
            <a:off x="2048658" y="754139"/>
            <a:ext cx="9010835" cy="4524315"/>
          </a:xfrm>
          <a:prstGeom prst="rect">
            <a:avLst/>
          </a:prstGeom>
          <a:noFill/>
        </p:spPr>
        <p:txBody>
          <a:bodyPr wrap="square" rtlCol="0">
            <a:spAutoFit/>
          </a:bodyPr>
          <a:lstStyle/>
          <a:p>
            <a:pPr algn="just"/>
            <a:r>
              <a:rPr lang="ru-RU" sz="2400" b="1" dirty="0">
                <a:solidFill>
                  <a:srgbClr val="0065DD"/>
                </a:solidFill>
              </a:rPr>
              <a:t>Из районного центра в деревню ежедневно ходит автобус. Вероятность того, что в понедельник в автобусе окажется меньше 20 пассажиров, равна 0,94. Вероятность того, что окажется меньше 15 пассажиров, равна 0,56. Найдите вероятность того, что число пассажиров будет от 15 до 19.</a:t>
            </a:r>
          </a:p>
          <a:p>
            <a:pPr algn="just"/>
            <a:endParaRPr lang="ru-RU" sz="2400" b="1" dirty="0">
              <a:solidFill>
                <a:srgbClr val="0065DD"/>
              </a:solidFill>
            </a:endParaRPr>
          </a:p>
          <a:p>
            <a:pPr algn="just"/>
            <a:endParaRPr lang="ru-RU" sz="2400" b="1" dirty="0">
              <a:solidFill>
                <a:srgbClr val="0065DD"/>
              </a:solidFill>
            </a:endParaRPr>
          </a:p>
          <a:p>
            <a:pPr algn="just"/>
            <a:endParaRPr lang="ru-RU" sz="2400" b="1" dirty="0">
              <a:solidFill>
                <a:srgbClr val="0065DD"/>
              </a:solidFill>
            </a:endParaRPr>
          </a:p>
          <a:p>
            <a:pPr marL="342900" indent="-342900" algn="just">
              <a:buFontTx/>
              <a:buChar char="-"/>
            </a:pPr>
            <a:endParaRPr lang="ru-RU" sz="2400" b="1" dirty="0">
              <a:solidFill>
                <a:srgbClr val="0065DD"/>
              </a:solidFill>
            </a:endParaRPr>
          </a:p>
          <a:p>
            <a:pPr algn="just"/>
            <a:endParaRPr lang="ru-RU" sz="2400" b="1" dirty="0">
              <a:solidFill>
                <a:srgbClr val="0065DD"/>
              </a:solidFill>
            </a:endParaRPr>
          </a:p>
          <a:p>
            <a:pPr algn="just"/>
            <a:endParaRPr lang="ru-RU" sz="2400" b="1" dirty="0">
              <a:solidFill>
                <a:srgbClr val="0065DD"/>
              </a:solidFill>
            </a:endParaRPr>
          </a:p>
          <a:p>
            <a:pPr algn="just"/>
            <a:endParaRPr lang="ru-RU" sz="2400" dirty="0">
              <a:solidFill>
                <a:srgbClr val="0065DD"/>
              </a:solidFill>
            </a:endParaRPr>
          </a:p>
        </p:txBody>
      </p:sp>
      <p:sp>
        <p:nvSpPr>
          <p:cNvPr id="4" name="Прямоугольник 3">
            <a:extLst>
              <a:ext uri="{FF2B5EF4-FFF2-40B4-BE49-F238E27FC236}">
                <a16:creationId xmlns:a16="http://schemas.microsoft.com/office/drawing/2014/main" id="{F0F77DF8-E695-4FF1-B6A4-2A424885337D}"/>
              </a:ext>
            </a:extLst>
          </p:cNvPr>
          <p:cNvSpPr/>
          <p:nvPr/>
        </p:nvSpPr>
        <p:spPr>
          <a:xfrm>
            <a:off x="11566071" y="5894597"/>
            <a:ext cx="535724" cy="923330"/>
          </a:xfrm>
          <a:prstGeom prst="rect">
            <a:avLst/>
          </a:prstGeom>
          <a:noFill/>
        </p:spPr>
        <p:txBody>
          <a:bodyPr wrap="none" lIns="91440" tIns="45720" rIns="91440" bIns="45720">
            <a:spAutoFit/>
          </a:bodyPr>
          <a:lstStyle/>
          <a:p>
            <a:pPr algn="ctr"/>
            <a:r>
              <a:rPr lang="ru-RU"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9</a:t>
            </a:r>
          </a:p>
        </p:txBody>
      </p:sp>
      <p:sp>
        <p:nvSpPr>
          <p:cNvPr id="6" name="TextBox 5">
            <a:extLst>
              <a:ext uri="{FF2B5EF4-FFF2-40B4-BE49-F238E27FC236}">
                <a16:creationId xmlns:a16="http://schemas.microsoft.com/office/drawing/2014/main" id="{7402F8B6-6A7B-4F27-9AE5-D61C7CC3FCFA}"/>
              </a:ext>
            </a:extLst>
          </p:cNvPr>
          <p:cNvSpPr txBox="1"/>
          <p:nvPr/>
        </p:nvSpPr>
        <p:spPr>
          <a:xfrm>
            <a:off x="2158754" y="4825191"/>
            <a:ext cx="8094682" cy="3416320"/>
          </a:xfrm>
          <a:prstGeom prst="rect">
            <a:avLst/>
          </a:prstGeom>
          <a:noFill/>
        </p:spPr>
        <p:txBody>
          <a:bodyPr wrap="square" rtlCol="0">
            <a:spAutoFit/>
          </a:bodyPr>
          <a:lstStyle/>
          <a:p>
            <a:r>
              <a:rPr lang="ru-RU" sz="2400" b="1" dirty="0">
                <a:solidFill>
                  <a:srgbClr val="C00000"/>
                </a:solidFill>
              </a:rPr>
              <a:t>Решение:</a:t>
            </a:r>
            <a:br>
              <a:rPr lang="ru-RU" sz="2400" b="1" dirty="0">
                <a:solidFill>
                  <a:srgbClr val="0065DD"/>
                </a:solidFill>
              </a:rPr>
            </a:br>
            <a:r>
              <a:rPr lang="ru-RU" sz="2400" b="1" dirty="0">
                <a:solidFill>
                  <a:srgbClr val="0065DD"/>
                </a:solidFill>
              </a:rPr>
              <a:t>0,94 – 0,56 = 0,38</a:t>
            </a:r>
          </a:p>
          <a:p>
            <a:r>
              <a:rPr lang="ru-RU" sz="2400" b="1" dirty="0">
                <a:solidFill>
                  <a:srgbClr val="C00000"/>
                </a:solidFill>
              </a:rPr>
              <a:t>Ответ: 0,38</a:t>
            </a:r>
          </a:p>
          <a:p>
            <a:pPr algn="just"/>
            <a:endParaRPr lang="ru-RU" sz="2400" b="1" dirty="0">
              <a:solidFill>
                <a:srgbClr val="0065DD"/>
              </a:solidFill>
            </a:endParaRPr>
          </a:p>
          <a:p>
            <a:pPr algn="just"/>
            <a:endParaRPr lang="ru-RU" sz="2400" b="1" dirty="0">
              <a:solidFill>
                <a:srgbClr val="0065DD"/>
              </a:solidFill>
            </a:endParaRPr>
          </a:p>
          <a:p>
            <a:pPr marL="342900" indent="-342900" algn="just">
              <a:buFontTx/>
              <a:buChar char="-"/>
            </a:pPr>
            <a:endParaRPr lang="ru-RU" sz="2400" b="1" dirty="0">
              <a:solidFill>
                <a:srgbClr val="0065DD"/>
              </a:solidFill>
            </a:endParaRPr>
          </a:p>
          <a:p>
            <a:pPr algn="just"/>
            <a:endParaRPr lang="ru-RU" sz="2400" b="1" dirty="0">
              <a:solidFill>
                <a:srgbClr val="0065DD"/>
              </a:solidFill>
            </a:endParaRPr>
          </a:p>
          <a:p>
            <a:pPr algn="just"/>
            <a:endParaRPr lang="ru-RU" sz="2400" b="1" dirty="0">
              <a:solidFill>
                <a:srgbClr val="0065DD"/>
              </a:solidFill>
            </a:endParaRPr>
          </a:p>
          <a:p>
            <a:pPr algn="just"/>
            <a:endParaRPr lang="ru-RU" sz="2400" dirty="0">
              <a:solidFill>
                <a:srgbClr val="0065DD"/>
              </a:solidFill>
            </a:endParaRPr>
          </a:p>
        </p:txBody>
      </p:sp>
      <p:pic>
        <p:nvPicPr>
          <p:cNvPr id="5" name="Рисунок 4">
            <a:extLst>
              <a:ext uri="{FF2B5EF4-FFF2-40B4-BE49-F238E27FC236}">
                <a16:creationId xmlns:a16="http://schemas.microsoft.com/office/drawing/2014/main" id="{C721B855-C9D8-470F-9906-39D4AE8B53A4}"/>
              </a:ext>
            </a:extLst>
          </p:cNvPr>
          <p:cNvPicPr>
            <a:picLocks noChangeAspect="1"/>
          </p:cNvPicPr>
          <p:nvPr/>
        </p:nvPicPr>
        <p:blipFill>
          <a:blip r:embed="rId3"/>
          <a:stretch>
            <a:fillRect/>
          </a:stretch>
        </p:blipFill>
        <p:spPr>
          <a:xfrm>
            <a:off x="3474645" y="2846277"/>
            <a:ext cx="6067425" cy="1695450"/>
          </a:xfrm>
          <a:prstGeom prst="rect">
            <a:avLst/>
          </a:prstGeom>
          <a:ln>
            <a:solidFill>
              <a:srgbClr val="0065DD"/>
            </a:solidFill>
          </a:ln>
        </p:spPr>
      </p:pic>
    </p:spTree>
    <p:extLst>
      <p:ext uri="{BB962C8B-B14F-4D97-AF65-F5344CB8AC3E}">
        <p14:creationId xmlns:p14="http://schemas.microsoft.com/office/powerpoint/2010/main" val="418050204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TotalTime>
  <Words>1790</Words>
  <Application>Microsoft Office PowerPoint</Application>
  <PresentationFormat>Широкоэкранный</PresentationFormat>
  <Paragraphs>171</Paragraphs>
  <Slides>19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19</vt:i4>
      </vt:variant>
    </vt:vector>
  </HeadingPairs>
  <TitlesOfParts>
    <vt:vector size="24" baseType="lpstr">
      <vt:lpstr>Arial</vt:lpstr>
      <vt:lpstr>Calibri</vt:lpstr>
      <vt:lpstr>Calibri Light</vt:lpstr>
      <vt:lpstr>Cambria Math</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Ксения Смирнова</dc:creator>
  <cp:lastModifiedBy>cab34</cp:lastModifiedBy>
  <cp:revision>13</cp:revision>
  <dcterms:created xsi:type="dcterms:W3CDTF">2021-10-16T11:05:24Z</dcterms:created>
  <dcterms:modified xsi:type="dcterms:W3CDTF">2021-10-22T05:52:00Z</dcterms:modified>
</cp:coreProperties>
</file>