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2" r:id="rId4"/>
    <p:sldId id="274" r:id="rId5"/>
    <p:sldId id="260" r:id="rId6"/>
    <p:sldId id="258" r:id="rId7"/>
    <p:sldId id="273" r:id="rId8"/>
    <p:sldId id="270" r:id="rId9"/>
    <p:sldId id="261" r:id="rId10"/>
    <p:sldId id="275" r:id="rId11"/>
    <p:sldId id="262" r:id="rId12"/>
    <p:sldId id="271" r:id="rId13"/>
    <p:sldId id="264" r:id="rId14"/>
    <p:sldId id="263" r:id="rId15"/>
    <p:sldId id="265" r:id="rId16"/>
    <p:sldId id="276" r:id="rId17"/>
    <p:sldId id="277" r:id="rId18"/>
    <p:sldId id="266" r:id="rId19"/>
    <p:sldId id="269" r:id="rId20"/>
    <p:sldId id="267" r:id="rId21"/>
    <p:sldId id="268" r:id="rId22"/>
    <p:sldId id="279" r:id="rId23"/>
    <p:sldId id="280" r:id="rId24"/>
    <p:sldId id="281" r:id="rId25"/>
    <p:sldId id="278" r:id="rId26"/>
    <p:sldId id="282" r:id="rId27"/>
    <p:sldId id="257" r:id="rId28"/>
  </p:sldIdLst>
  <p:sldSz cx="9144000" cy="6858000" type="screen4x3"/>
  <p:notesSz cx="6813550" cy="99488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403" y="6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&#1055;&#1086;&#1084;&#1086;&#1083;&#1074;&#1082;&#1072;.&#1048;&#1089;&#1087;.%20&#1053;.%20&#1050;&#1072;&#1088;&#1072;&#1095;&#1077;&#1085;&#1094;&#1086;&#1074;,%20&#1040;.%20&#1041;&#1086;&#1083;&#1100;&#1096;&#1086;&#1074;&#1072;.mp3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022%20&#1069;.%20&#1040;&#1088;&#1090;&#1077;&#1084;&#1100;&#1077;&#1074;.%20&#1055;&#1088;&#1077;&#1089;&#1090;&#1091;&#1087;&#1083;&#1077;&#1085;&#1080;&#1077;%20&#1080;%20&#1085;&#1072;&#1082;&#1072;&#1079;&#1072;&#1085;&#1080;&#1077;.%20&#1056;&#1072;&#1089;&#1082;&#1086;&#1083;&#1100;&#1085;&#1080;&#1082;&#1086;&#1074;%20&#1053;&#1077;%20&#1074;&#1089;&#1077;%20&#1085;&#1072;%20&#1089;&#1074;&#1077;&#1090;&#1077;%20&#1083;&#1102;&#1076;&#1080;%20-%20&#1084;&#1091;&#1088;&#1072;&#1074;&#1100;&#1080;%20(%20&#8470;1-4%20).mp3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034%20&#1046;.%20&#1055;&#1088;&#1077;&#1089;&#1075;&#1091;&#1088;&#1074;&#1080;&#1082;.%20&#1056;&#1086;&#1084;&#1077;&#1086;%20&#1080;%20&#1044;&#1078;&#1091;&#1083;&#1100;&#1077;&#1090;&#1090;&#1072;%20(&#1088;&#1091;&#1089;).%20&#1042;&#1077;&#1088;&#1086;&#1085;&#1072;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058%20&#1069;.%20&#1043;&#1088;&#1080;&#1075;.%20&#1055;&#1077;&#1088;%20&#1043;&#1102;&#1085;&#1090;.%20&#1059;&#1074;&#1077;&#1088;&#1090;&#1102;&#1088;&#1072;.mp3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152%20&#1043;.%20&#1057;&#1074;&#1080;&#1088;&#1080;&#1076;&#1086;&#1074;.%20&#1047;&#1072;&#1087;&#1077;&#1074;&#1082;&#1072;.mp3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0;&#1040;&#1060;&#1045;&#1044;&#1056;&#1040;%202017\&#1040;&#1056;&#1061;&#1048;&#1042;%202017%20&#1072;\20.12.17%20%20&#1050;&#1086;&#1083;&#1086;&#1084;&#1085;&#1072;%20&#1057;&#1077;&#1084;&#1080;&#1085;&#1072;&#1088;\20.12.17%20&#1057;&#1077;&#1088;&#1075;&#1077;&#1077;&#1074;&#1072;%20&#1043;.&#1055;.%20&#1055;&#1088;&#1077;&#1079;&#1077;&#1085;&#1090;&#1072;&#1094;&#1080;&#1103;\&#1043;&#1077;&#1081;&#1083;&#1080;&#1075;&#1077;&#1085;&#1076;&#1096;&#1090;&#1072;&#1076;&#1089;&#1082;&#1086;&#1077;%20&#1079;&#1072;&#1074;&#1077;&#1097;&#1072;&#1085;&#1080;&#1077;%20&#1041;&#1077;&#1090;&#1093;&#1086;&#1074;&#1077;&#1085;&#1072;.%20&#1056;.%20&#1065;&#1077;&#1076;&#1088;&#1080;&#1085;.mp3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50"/>
            <a:ext cx="7772400" cy="27146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Содержание и технологии преподавания предмета «Музыка»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7 и 8 классах образовательных организаций</a:t>
            </a:r>
            <a:r>
              <a:rPr lang="ru-RU" sz="4000" b="1" dirty="0" smtClean="0">
                <a:solidFill>
                  <a:schemeClr val="accent2"/>
                </a:solidFill>
              </a:rPr>
              <a:t/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3380"/>
            <a:ext cx="6400800" cy="1495420"/>
          </a:xfrm>
        </p:spPr>
        <p:txBody>
          <a:bodyPr>
            <a:normAutofit fontScale="55000" lnSpcReduction="20000"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Сергеева Галина Петровна,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к.п.н., доцент кафедры методики преподавания гуманитарных и художественно-эстетических дисциплин,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Заслуженный учитель РФ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	ВТОРОЙ РАЗДЕЛ: ОСНОВНЫЕ НАПРАВЛЕНИЯ  МУЗЫКАЛЬНОЙ КУЛЬТУРЫ</a:t>
            </a:r>
          </a:p>
          <a:p>
            <a:r>
              <a:rPr lang="ru-RU" sz="2200" dirty="0" smtClean="0"/>
              <a:t>Религиозная музыка(Высокая месса. И. Бах)</a:t>
            </a:r>
          </a:p>
          <a:p>
            <a:r>
              <a:rPr lang="ru-RU" sz="2200" b="1" dirty="0" smtClean="0"/>
              <a:t>Литературные страницы (Могила Баха. Д. </a:t>
            </a:r>
            <a:r>
              <a:rPr lang="ru-RU" sz="2200" b="1" dirty="0" err="1" smtClean="0"/>
              <a:t>Гранин</a:t>
            </a:r>
            <a:r>
              <a:rPr lang="ru-RU" sz="2200" b="1" dirty="0" smtClean="0"/>
              <a:t>)</a:t>
            </a:r>
          </a:p>
          <a:p>
            <a:r>
              <a:rPr lang="ru-RU" sz="2200" dirty="0" smtClean="0"/>
              <a:t>Всенощное бдение. С. Рахманинов</a:t>
            </a:r>
          </a:p>
          <a:p>
            <a:r>
              <a:rPr lang="ru-RU" sz="2200" b="1" dirty="0" smtClean="0"/>
              <a:t>Литературные страницы (Христова Всенощная. И. Шмелёв)</a:t>
            </a:r>
          </a:p>
          <a:p>
            <a:r>
              <a:rPr lang="ru-RU" sz="2200" dirty="0" smtClean="0"/>
              <a:t>Рок-опера Иисус Христос – суперзвезда. Э. </a:t>
            </a:r>
            <a:r>
              <a:rPr lang="ru-RU" sz="2200" dirty="0" err="1" smtClean="0"/>
              <a:t>Уэббер</a:t>
            </a:r>
            <a:endParaRPr lang="ru-RU" sz="2200" dirty="0" smtClean="0"/>
          </a:p>
          <a:p>
            <a:r>
              <a:rPr lang="ru-RU" sz="2200" dirty="0" smtClean="0"/>
              <a:t>Симфоническая музыка. Празднества. К. Дебюсси, </a:t>
            </a:r>
          </a:p>
          <a:p>
            <a:pPr>
              <a:buNone/>
            </a:pPr>
            <a:r>
              <a:rPr lang="ru-RU" sz="2200" dirty="0" smtClean="0"/>
              <a:t>	Симфония № 1. В. Калинников.  Картинная галерея</a:t>
            </a:r>
          </a:p>
          <a:p>
            <a:r>
              <a:rPr lang="ru-RU" sz="2200" dirty="0" smtClean="0"/>
              <a:t>Музыка народов мира</a:t>
            </a:r>
          </a:p>
          <a:p>
            <a:r>
              <a:rPr lang="ru-RU" sz="2200" dirty="0" smtClean="0"/>
              <a:t>Популярные хиты</a:t>
            </a:r>
          </a:p>
          <a:p>
            <a:r>
              <a:rPr lang="ru-RU" sz="2200" b="1" dirty="0" smtClean="0"/>
              <a:t>Рок-опера «Юнона и Авось». А. Рыбников</a:t>
            </a:r>
          </a:p>
          <a:p>
            <a:r>
              <a:rPr lang="ru-RU" sz="2200" dirty="0" smtClean="0"/>
              <a:t>Исследовательский проект</a:t>
            </a:r>
            <a:endParaRPr lang="ru-RU" sz="22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7 класс Музыка </a:t>
            </a:r>
            <a:br>
              <a:rPr lang="ru-RU" sz="3200" b="1" dirty="0" smtClean="0"/>
            </a:br>
            <a:r>
              <a:rPr lang="ru-RU" sz="3200" b="1" dirty="0" smtClean="0"/>
              <a:t>(новый вариант) </a:t>
            </a:r>
            <a:br>
              <a:rPr lang="ru-RU" sz="3200" b="1" dirty="0" smtClean="0"/>
            </a:br>
            <a:endParaRPr lang="ru-RU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7 класс Рок опера «Юнона» и «Авось» А. Рыбникова</a:t>
            </a:r>
            <a:endParaRPr lang="ru-RU" b="1" dirty="0"/>
          </a:p>
        </p:txBody>
      </p:sp>
      <p:pic>
        <p:nvPicPr>
          <p:cNvPr id="2050" name="Picture 2" descr="C:\Users\user\Desktop\7 кл. с. 114-115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18332" y="1600200"/>
            <a:ext cx="6907336" cy="4525963"/>
          </a:xfrm>
          <a:prstGeom prst="rect">
            <a:avLst/>
          </a:prstGeom>
          <a:noFill/>
        </p:spPr>
      </p:pic>
      <p:pic>
        <p:nvPicPr>
          <p:cNvPr id="4" name="Помолвка.Исп. Н. Караченцов, А. Большов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8 класс Музыка 2017 г.</a:t>
            </a:r>
            <a:br>
              <a:rPr lang="ru-RU" dirty="0" smtClean="0"/>
            </a:br>
            <a:r>
              <a:rPr lang="ru-RU" dirty="0" smtClean="0"/>
              <a:t>Учебное пособие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9600" b="1" dirty="0" smtClean="0">
                <a:solidFill>
                  <a:srgbClr val="C00000"/>
                </a:solidFill>
              </a:rPr>
              <a:t>Первый раздел: КЛАССИКА И СОВРЕМЕННОСТЬ</a:t>
            </a:r>
          </a:p>
          <a:p>
            <a:r>
              <a:rPr lang="ru-RU" sz="9600" dirty="0" smtClean="0"/>
              <a:t>Классика в нашей жизни.</a:t>
            </a:r>
          </a:p>
          <a:p>
            <a:r>
              <a:rPr lang="ru-RU" sz="9600" dirty="0" smtClean="0"/>
              <a:t>В музыкальном театре. Опера (Князь Игорь. А. Бородин)</a:t>
            </a:r>
          </a:p>
          <a:p>
            <a:r>
              <a:rPr lang="ru-RU" sz="9600" dirty="0" smtClean="0"/>
              <a:t>В музыкальном театре. Балет (Ярославна. Б. Тищенко)</a:t>
            </a:r>
          </a:p>
          <a:p>
            <a:r>
              <a:rPr lang="ru-RU" sz="9600" dirty="0" smtClean="0"/>
              <a:t>В музыкальном театр. Рок-опера  </a:t>
            </a:r>
            <a:r>
              <a:rPr lang="ru-RU" sz="9600" b="1" dirty="0" smtClean="0"/>
              <a:t>«Преступление и наказание». Э. Артемьев.</a:t>
            </a:r>
            <a:r>
              <a:rPr lang="ru-RU" sz="9600" dirty="0" smtClean="0"/>
              <a:t> Мюзикл. </a:t>
            </a:r>
            <a:r>
              <a:rPr lang="ru-RU" sz="9600" b="1" dirty="0" smtClean="0"/>
              <a:t> «Ромео и Джульетта». Ж. </a:t>
            </a:r>
            <a:r>
              <a:rPr lang="ru-RU" sz="9600" b="1" dirty="0" err="1" smtClean="0"/>
              <a:t>Пресгурвик</a:t>
            </a:r>
            <a:r>
              <a:rPr lang="ru-RU" sz="9600" b="1" dirty="0" smtClean="0"/>
              <a:t>.</a:t>
            </a:r>
          </a:p>
          <a:p>
            <a:r>
              <a:rPr lang="ru-RU" sz="9600" dirty="0" smtClean="0"/>
              <a:t>Музыка к драматическому спектаклю (Ромео и Джульетта. Д. </a:t>
            </a:r>
            <a:r>
              <a:rPr lang="ru-RU" sz="9600" dirty="0" err="1" smtClean="0"/>
              <a:t>Кабалевский</a:t>
            </a:r>
            <a:r>
              <a:rPr lang="ru-RU" sz="9600" dirty="0" smtClean="0"/>
              <a:t>. </a:t>
            </a:r>
            <a:r>
              <a:rPr lang="ru-RU" sz="9600" b="1" dirty="0" smtClean="0"/>
              <a:t>Пер </a:t>
            </a:r>
            <a:r>
              <a:rPr lang="ru-RU" sz="9600" b="1" dirty="0" err="1" smtClean="0"/>
              <a:t>Гюнт</a:t>
            </a:r>
            <a:r>
              <a:rPr lang="ru-RU" sz="9600" b="1" dirty="0" smtClean="0"/>
              <a:t>. Э. Григ. </a:t>
            </a:r>
            <a:r>
              <a:rPr lang="ru-RU" sz="9600" dirty="0" smtClean="0"/>
              <a:t>Гоголь-сюита. </a:t>
            </a:r>
            <a:r>
              <a:rPr lang="ru-RU" sz="9600" dirty="0" err="1" smtClean="0"/>
              <a:t>А.Шнитке</a:t>
            </a:r>
            <a:r>
              <a:rPr lang="ru-RU" sz="9600" dirty="0" smtClean="0"/>
              <a:t>)</a:t>
            </a:r>
          </a:p>
          <a:p>
            <a:r>
              <a:rPr lang="ru-RU" sz="9600" dirty="0" smtClean="0"/>
              <a:t>Музыка в кино (</a:t>
            </a:r>
            <a:r>
              <a:rPr lang="ru-RU" sz="9600" b="1" dirty="0" smtClean="0"/>
              <a:t>Властелин колец. Г. Шор</a:t>
            </a:r>
            <a:r>
              <a:rPr lang="ru-RU" sz="9600" dirty="0" smtClean="0"/>
              <a:t>)</a:t>
            </a:r>
          </a:p>
          <a:p>
            <a:r>
              <a:rPr lang="ru-RU" sz="9600" dirty="0" smtClean="0"/>
              <a:t>В концертном зале. Симфония: прошлое и настоящее (</a:t>
            </a:r>
            <a:r>
              <a:rPr lang="ru-RU" sz="9600" b="1" dirty="0" smtClean="0"/>
              <a:t>симфонии современных композиторов</a:t>
            </a:r>
            <a:r>
              <a:rPr lang="ru-RU" sz="9600" dirty="0" smtClean="0"/>
              <a:t>). Симфония № 8. Ф. Шуберт, Симфония № 5. П. Чайковский. Симфония № 1 «Классическая». С. Прокофьев</a:t>
            </a:r>
          </a:p>
          <a:p>
            <a:r>
              <a:rPr lang="ru-RU" sz="9600" b="1" dirty="0" smtClean="0"/>
              <a:t>Музыка – это огромный мир, окружающий человека</a:t>
            </a:r>
            <a:endParaRPr lang="ru-RU" sz="96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7158" y="357166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класс Музыка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пособие (вариант 2017 г.)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класс. Рок-опера «Преступление и наказание» Э. Артемьева</a:t>
            </a:r>
            <a:endParaRPr lang="ru-RU" b="1" dirty="0"/>
          </a:p>
        </p:txBody>
      </p:sp>
      <p:pic>
        <p:nvPicPr>
          <p:cNvPr id="3074" name="Picture 2" descr="C:\Users\user\Desktop\8 кл. с. 28-29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5736" y="1600200"/>
            <a:ext cx="6832527" cy="4525963"/>
          </a:xfrm>
          <a:prstGeom prst="rect">
            <a:avLst/>
          </a:prstGeom>
          <a:noFill/>
        </p:spPr>
      </p:pic>
      <p:pic>
        <p:nvPicPr>
          <p:cNvPr id="5" name="022 Э. Артемьев. Преступление и наказание. Раскольников Не все на свете люди - муравьи ( №1-4 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класс. Мюзикл «Ромео и Джульетта» Ж. </a:t>
            </a:r>
            <a:r>
              <a:rPr lang="ru-RU" b="1" dirty="0" err="1" smtClean="0"/>
              <a:t>Пресгурвика</a:t>
            </a:r>
            <a:endParaRPr lang="ru-RU" b="1" dirty="0"/>
          </a:p>
        </p:txBody>
      </p:sp>
      <p:pic>
        <p:nvPicPr>
          <p:cNvPr id="4098" name="Picture 2" descr="C:\Users\user\Desktop\8 кл. с. 32-33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79199" y="1600200"/>
            <a:ext cx="6785601" cy="4525963"/>
          </a:xfrm>
          <a:prstGeom prst="rect">
            <a:avLst/>
          </a:prstGeom>
          <a:noFill/>
        </p:spPr>
      </p:pic>
      <p:pic>
        <p:nvPicPr>
          <p:cNvPr id="4" name="034 Ж. Пресгурвик. Ромео и Джульетта (рус). Веро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 flipV="1">
            <a:off x="4429124" y="6357958"/>
            <a:ext cx="255567" cy="255567"/>
          </a:xfrm>
          <a:prstGeom prst="rect">
            <a:avLst/>
          </a:prstGeom>
        </p:spPr>
      </p:pic>
      <p:pic>
        <p:nvPicPr>
          <p:cNvPr id="5" name="034 Ж. Пресгурвик. Ромео и Джульетта (рус). Веро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8 класс. «Пер </a:t>
            </a:r>
            <a:r>
              <a:rPr lang="ru-RU" b="1" dirty="0" err="1" smtClean="0"/>
              <a:t>Гюнт</a:t>
            </a:r>
            <a:r>
              <a:rPr lang="ru-RU" b="1" dirty="0" smtClean="0"/>
              <a:t>» Э.Грига</a:t>
            </a:r>
            <a:endParaRPr lang="ru-RU" b="1" dirty="0"/>
          </a:p>
        </p:txBody>
      </p:sp>
      <p:pic>
        <p:nvPicPr>
          <p:cNvPr id="5122" name="Picture 2" descr="C:\Users\user\Desktop\8 кл. с. 40-4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75861" y="1600200"/>
            <a:ext cx="6792277" cy="4525963"/>
          </a:xfrm>
          <a:prstGeom prst="rect">
            <a:avLst/>
          </a:prstGeom>
          <a:noFill/>
        </p:spPr>
      </p:pic>
      <p:pic>
        <p:nvPicPr>
          <p:cNvPr id="4" name="058 Э. Григ. Пер Гюнт. Увертю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lt1"/>
                </a:solidFill>
              </a:rPr>
              <a:t>.</a:t>
            </a:r>
            <a:br>
              <a:rPr lang="ru-RU" dirty="0" smtClean="0">
                <a:solidFill>
                  <a:schemeClr val="lt1"/>
                </a:solidFill>
              </a:rPr>
            </a:br>
            <a:r>
              <a:rPr lang="ru-RU" dirty="0" smtClean="0">
                <a:solidFill>
                  <a:schemeClr val="lt1"/>
                </a:solidFill>
              </a:rPr>
              <a:t>Учебное пособие</a:t>
            </a:r>
            <a:br>
              <a:rPr lang="ru-RU" dirty="0" smtClean="0">
                <a:solidFill>
                  <a:schemeClr val="lt1"/>
                </a:solidFill>
              </a:rPr>
            </a:br>
            <a:r>
              <a:rPr lang="ru-RU" dirty="0" smtClean="0">
                <a:solidFill>
                  <a:schemeClr val="lt1"/>
                </a:solidFill>
              </a:rPr>
              <a:t>Учебное пособие</a:t>
            </a:r>
            <a:br>
              <a:rPr lang="ru-RU" dirty="0" smtClean="0">
                <a:solidFill>
                  <a:schemeClr val="lt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4000" b="1" dirty="0" smtClean="0">
                <a:solidFill>
                  <a:srgbClr val="C00000"/>
                </a:solidFill>
              </a:rPr>
              <a:t>Второй раздел: ТРАДИЦИИ И НОВАТОРСТВО В МУЗЫКЕ</a:t>
            </a:r>
          </a:p>
          <a:p>
            <a:r>
              <a:rPr lang="ru-RU" sz="3600" dirty="0" smtClean="0"/>
              <a:t>Музыканты – извечные маги</a:t>
            </a:r>
          </a:p>
          <a:p>
            <a:r>
              <a:rPr lang="ru-RU" sz="3600" dirty="0" smtClean="0"/>
              <a:t>И снова в музыкальном театре… (</a:t>
            </a:r>
            <a:r>
              <a:rPr lang="ru-RU" sz="3600" dirty="0" err="1" smtClean="0"/>
              <a:t>Порги</a:t>
            </a:r>
            <a:r>
              <a:rPr lang="ru-RU" sz="3600" dirty="0" smtClean="0"/>
              <a:t> и </a:t>
            </a:r>
            <a:r>
              <a:rPr lang="ru-RU" sz="3600" dirty="0" err="1" smtClean="0"/>
              <a:t>Бесс</a:t>
            </a:r>
            <a:r>
              <a:rPr lang="ru-RU" sz="3600" dirty="0" smtClean="0"/>
              <a:t>. Дж. Гершвин. </a:t>
            </a:r>
            <a:r>
              <a:rPr lang="ru-RU" sz="3600" dirty="0" err="1" smtClean="0"/>
              <a:t>Кармен</a:t>
            </a:r>
            <a:r>
              <a:rPr lang="ru-RU" sz="3600" dirty="0" smtClean="0"/>
              <a:t>. Ж. Бизе)</a:t>
            </a:r>
          </a:p>
          <a:p>
            <a:r>
              <a:rPr lang="ru-RU" sz="3600" b="1" dirty="0" smtClean="0"/>
              <a:t>Портреты великих исполнителей (Елена Образцова) </a:t>
            </a:r>
          </a:p>
          <a:p>
            <a:r>
              <a:rPr lang="ru-RU" sz="3600" dirty="0" smtClean="0"/>
              <a:t>Балет «</a:t>
            </a:r>
            <a:r>
              <a:rPr lang="ru-RU" sz="3600" dirty="0" err="1" smtClean="0"/>
              <a:t>Кармен-сюита</a:t>
            </a:r>
            <a:r>
              <a:rPr lang="ru-RU" sz="3600" dirty="0" smtClean="0"/>
              <a:t>». Р. Щедрин</a:t>
            </a:r>
          </a:p>
          <a:p>
            <a:r>
              <a:rPr lang="ru-RU" sz="3600" b="1" dirty="0" smtClean="0"/>
              <a:t>Портреты великих исполнителей (Майя Плисецкая) </a:t>
            </a:r>
          </a:p>
          <a:p>
            <a:r>
              <a:rPr lang="ru-RU" sz="3600" b="1" dirty="0" smtClean="0"/>
              <a:t>Современный музыкальный театр</a:t>
            </a:r>
          </a:p>
          <a:p>
            <a:r>
              <a:rPr lang="ru-RU" sz="3600" b="1" dirty="0" smtClean="0"/>
              <a:t>Великие мюзиклы мира</a:t>
            </a:r>
          </a:p>
          <a:p>
            <a:r>
              <a:rPr lang="ru-RU" sz="3600" b="1" dirty="0" smtClean="0"/>
              <a:t>Классика в современной обработке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класс Музыка.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пособие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dirty="0" smtClean="0"/>
              <a:t>(вариант 2017 г.)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sz="9600" b="1" dirty="0" smtClean="0">
                <a:solidFill>
                  <a:srgbClr val="C00000"/>
                </a:solidFill>
              </a:rPr>
              <a:t>Второй раздел: ТРАДИЦИИ И НОВАТОРСТВО В МУЗЫКЕ </a:t>
            </a:r>
          </a:p>
          <a:p>
            <a:pPr>
              <a:buNone/>
            </a:pPr>
            <a:endParaRPr lang="ru-RU" sz="9600" b="1" dirty="0" smtClean="0">
              <a:solidFill>
                <a:srgbClr val="C00000"/>
              </a:solidFill>
            </a:endParaRPr>
          </a:p>
          <a:p>
            <a:r>
              <a:rPr lang="ru-RU" sz="9600" dirty="0" smtClean="0"/>
              <a:t>В концертном зале (Симфония № 7. Д. Шостакович)</a:t>
            </a:r>
          </a:p>
          <a:p>
            <a:r>
              <a:rPr lang="ru-RU" sz="9600" b="1" dirty="0" smtClean="0"/>
              <a:t>Литературные страницы. Письмо к Богу неизвестного солдата</a:t>
            </a:r>
          </a:p>
          <a:p>
            <a:r>
              <a:rPr lang="ru-RU" sz="9600" b="1" dirty="0" smtClean="0"/>
              <a:t>Музыка в храмовом синтезе искусств</a:t>
            </a:r>
          </a:p>
          <a:p>
            <a:r>
              <a:rPr lang="ru-RU" sz="9600" b="1" dirty="0" smtClean="0"/>
              <a:t>Литературные страницы. Стихи русских поэтов</a:t>
            </a:r>
          </a:p>
          <a:p>
            <a:r>
              <a:rPr lang="ru-RU" sz="9600" b="1" dirty="0" smtClean="0"/>
              <a:t>Галерея религиозных образов</a:t>
            </a:r>
          </a:p>
          <a:p>
            <a:r>
              <a:rPr lang="ru-RU" sz="9600" b="1" dirty="0" smtClean="0"/>
              <a:t>Неизвестный Свиридов («О России петь – что стремиться в храм…». Цикл «Песнопения и молитвы») </a:t>
            </a:r>
          </a:p>
          <a:p>
            <a:r>
              <a:rPr lang="ru-RU" sz="9600" b="1" dirty="0" smtClean="0"/>
              <a:t>Свет фресок Дионисия – миру (Р. Щедрин)</a:t>
            </a:r>
          </a:p>
          <a:p>
            <a:r>
              <a:rPr lang="ru-RU" sz="9600" b="1" dirty="0" smtClean="0"/>
              <a:t>Музыкальные завещания потомкам (Л. Бетховен- Р. Щедрин)</a:t>
            </a:r>
          </a:p>
          <a:p>
            <a:r>
              <a:rPr lang="ru-RU" sz="9600" b="1" dirty="0" smtClean="0"/>
              <a:t>Исследовательский проект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класс Музыка. Учебное</a:t>
            </a:r>
            <a:r>
              <a:rPr lang="ru-RU" sz="3200" dirty="0" smtClean="0"/>
              <a:t> пособие</a:t>
            </a:r>
            <a:br>
              <a:rPr lang="ru-RU" sz="3200" dirty="0" smtClean="0"/>
            </a:br>
            <a:r>
              <a:rPr lang="ru-RU" sz="3200" dirty="0" smtClean="0"/>
              <a:t> (вариант 2017 г.)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 Портреты великих исполнителей. Елена Образцова</a:t>
            </a:r>
            <a:endParaRPr lang="ru-RU" b="1" dirty="0"/>
          </a:p>
        </p:txBody>
      </p:sp>
      <p:pic>
        <p:nvPicPr>
          <p:cNvPr id="6146" name="Picture 2" descr="C:\Users\user\Desktop\8 кл. с. 80-8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829" y="1600200"/>
            <a:ext cx="681234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8 класс. Неизвестный Свиридов</a:t>
            </a:r>
            <a:endParaRPr lang="ru-RU" b="1" dirty="0"/>
          </a:p>
        </p:txBody>
      </p:sp>
      <p:pic>
        <p:nvPicPr>
          <p:cNvPr id="8194" name="Picture 2" descr="C:\Users\user\Desktop\8 кл. с. 110-11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85835" y="1600200"/>
            <a:ext cx="6772329" cy="4525963"/>
          </a:xfrm>
          <a:prstGeom prst="rect">
            <a:avLst/>
          </a:prstGeom>
          <a:noFill/>
        </p:spPr>
      </p:pic>
      <p:pic>
        <p:nvPicPr>
          <p:cNvPr id="4" name="152 Г. Свиридов. Запе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Примерные программы ООО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pc="-100" dirty="0" smtClean="0"/>
              <a:t>Примерные программы НОО и ООО одобрены решением федерального </a:t>
            </a:r>
            <a:r>
              <a:rPr lang="ru-RU" spc="-100" dirty="0" err="1" smtClean="0"/>
              <a:t>учебно</a:t>
            </a:r>
            <a:r>
              <a:rPr lang="ru-RU" spc="-100" dirty="0" smtClean="0"/>
              <a:t>-</a:t>
            </a:r>
          </a:p>
          <a:p>
            <a:pPr>
              <a:buNone/>
            </a:pPr>
            <a:r>
              <a:rPr lang="ru-RU" spc="-100" dirty="0" smtClean="0"/>
              <a:t>	методического объединения по общему</a:t>
            </a:r>
          </a:p>
          <a:p>
            <a:pPr>
              <a:buNone/>
            </a:pPr>
            <a:r>
              <a:rPr lang="ru-RU" spc="-100" dirty="0" smtClean="0"/>
              <a:t>	образованию (протокол от 8 апреля 2015 г. № 1/15)</a:t>
            </a:r>
          </a:p>
          <a:p>
            <a:r>
              <a:rPr lang="ru-RU" spc="-100" dirty="0" smtClean="0"/>
              <a:t> В Примерных программах предлагается </a:t>
            </a:r>
            <a:r>
              <a:rPr lang="ru-RU" b="1" spc="-100" dirty="0" smtClean="0"/>
              <a:t>примерный учебный план</a:t>
            </a:r>
            <a:r>
              <a:rPr lang="ru-RU" spc="-100" dirty="0" smtClean="0"/>
              <a:t>, в котором предмет «Музыка» преподается в начальной школе по 1 часу в неделю, в основной школе – по 1 часу </a:t>
            </a:r>
          </a:p>
          <a:p>
            <a:pPr>
              <a:buNone/>
            </a:pPr>
            <a:r>
              <a:rPr lang="ru-RU" spc="-100" dirty="0" smtClean="0"/>
              <a:t>	</a:t>
            </a:r>
            <a:r>
              <a:rPr lang="ru-RU" b="1" spc="-100" dirty="0" smtClean="0"/>
              <a:t>с  5 по 8 классы.</a:t>
            </a:r>
            <a:endParaRPr lang="ru-RU" b="1" spc="-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класс. Музыкальный завещания потомкам (Бетховен – Щедрин)</a:t>
            </a:r>
            <a:endParaRPr lang="ru-RU" b="1" dirty="0"/>
          </a:p>
        </p:txBody>
      </p:sp>
      <p:pic>
        <p:nvPicPr>
          <p:cNvPr id="7170" name="Picture 2" descr="C:\Users\user\Desktop\8 кл. с. 116-117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9199" y="1600200"/>
            <a:ext cx="6845602" cy="4525963"/>
          </a:xfrm>
          <a:prstGeom prst="rect">
            <a:avLst/>
          </a:prstGeom>
          <a:noFill/>
        </p:spPr>
      </p:pic>
      <p:pic>
        <p:nvPicPr>
          <p:cNvPr id="4" name="Гейлигендштадское завещание Бетховена. Р. Щедри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 </a:t>
            </a:r>
            <a:r>
              <a:rPr lang="ru-RU" dirty="0" smtClean="0"/>
              <a:t>(новый вариант)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Темы проектов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История Отечества в музыкальных памятниках</a:t>
            </a:r>
          </a:p>
          <a:p>
            <a:r>
              <a:rPr lang="ru-RU" dirty="0" smtClean="0"/>
              <a:t>Известные интерпретации/интерпретаторы классической музыки</a:t>
            </a:r>
          </a:p>
          <a:p>
            <a:r>
              <a:rPr lang="ru-RU" dirty="0" smtClean="0"/>
              <a:t>Музыка и религия: обретение вечного</a:t>
            </a:r>
          </a:p>
          <a:p>
            <a:r>
              <a:rPr lang="ru-RU" dirty="0" smtClean="0"/>
              <a:t>Современная популярная музыка: любимые исполнители</a:t>
            </a:r>
          </a:p>
          <a:p>
            <a:r>
              <a:rPr lang="ru-RU" dirty="0" smtClean="0"/>
              <a:t>Композиторы «читают» литературную классику</a:t>
            </a:r>
          </a:p>
          <a:p>
            <a:r>
              <a:rPr lang="ru-RU" dirty="0" smtClean="0"/>
              <a:t>Музыка мира – диалог культур</a:t>
            </a:r>
          </a:p>
          <a:p>
            <a:r>
              <a:rPr lang="ru-RU" dirty="0" smtClean="0"/>
              <a:t> Музыка в нашей семье</a:t>
            </a:r>
          </a:p>
          <a:p>
            <a:r>
              <a:rPr lang="ru-RU" dirty="0" smtClean="0"/>
              <a:t>Музыкальная фонотека нашей семьи: вкусы и предпочтения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Музыкальные традиции моей семьи</a:t>
            </a:r>
          </a:p>
          <a:p>
            <a:r>
              <a:rPr lang="ru-RU" dirty="0" smtClean="0"/>
              <a:t>Народные праздники в нашем городе (селе, крае)</a:t>
            </a:r>
          </a:p>
          <a:p>
            <a:r>
              <a:rPr lang="ru-RU" dirty="0" smtClean="0"/>
              <a:t>Мои любимые музыкальные фильмы</a:t>
            </a:r>
          </a:p>
          <a:p>
            <a:r>
              <a:rPr lang="ru-RU" dirty="0" smtClean="0"/>
              <a:t>Музыкальные инструменты моей малой родины</a:t>
            </a:r>
          </a:p>
          <a:p>
            <a:r>
              <a:rPr lang="ru-RU" dirty="0" smtClean="0"/>
              <a:t>Музыка в организации досуга молодёжи города (микрорайона)</a:t>
            </a:r>
          </a:p>
          <a:p>
            <a:r>
              <a:rPr lang="ru-RU" dirty="0" smtClean="0"/>
              <a:t>Знаменитые композиторы/исполнители моего города (области, края)</a:t>
            </a:r>
          </a:p>
          <a:p>
            <a:r>
              <a:rPr lang="ru-RU" dirty="0" smtClean="0"/>
              <a:t>О чём рассказали нам старые пластинки</a:t>
            </a:r>
          </a:p>
          <a:p>
            <a:r>
              <a:rPr lang="ru-RU" dirty="0" smtClean="0"/>
              <a:t>Песни, которые пели бабушки и дедушки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8 класс </a:t>
            </a:r>
            <a:r>
              <a:rPr lang="ru-RU" dirty="0" smtClean="0"/>
              <a:t>(новый вариант)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Темы проектов</a:t>
            </a: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Технологии освоения УМК «Музыка»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Технологии восприятия музыки и размышлений о ней</a:t>
            </a:r>
          </a:p>
          <a:p>
            <a:r>
              <a:rPr lang="ru-RU" dirty="0" smtClean="0"/>
              <a:t>Технологии развития певческой культуры</a:t>
            </a:r>
          </a:p>
          <a:p>
            <a:r>
              <a:rPr lang="ru-RU" dirty="0" smtClean="0"/>
              <a:t>Технологии </a:t>
            </a:r>
            <a:r>
              <a:rPr lang="ru-RU" dirty="0" err="1" smtClean="0"/>
              <a:t>музицирования</a:t>
            </a:r>
            <a:r>
              <a:rPr lang="ru-RU" dirty="0" smtClean="0"/>
              <a:t> (игра на музыкальных инструментах, пластическое интонирование, импровизации, драматизации, свободное </a:t>
            </a:r>
            <a:r>
              <a:rPr lang="ru-RU" dirty="0" err="1" smtClean="0"/>
              <a:t>дирижирование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Технологии развития ассоциативно-образного мышления</a:t>
            </a:r>
          </a:p>
          <a:p>
            <a:r>
              <a:rPr lang="ru-RU" dirty="0" smtClean="0"/>
              <a:t>Технологии </a:t>
            </a:r>
            <a:r>
              <a:rPr lang="ru-RU" dirty="0" err="1" smtClean="0"/>
              <a:t>арттерапии</a:t>
            </a:r>
            <a:r>
              <a:rPr lang="ru-RU" dirty="0" smtClean="0"/>
              <a:t> и </a:t>
            </a:r>
            <a:r>
              <a:rPr lang="ru-RU" dirty="0" err="1" smtClean="0"/>
              <a:t>здоровьесбережения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Технологии освоения УМК «Музыка» (2)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Технологии диагностики эффективности развития музыкальной культуры</a:t>
            </a:r>
          </a:p>
          <a:p>
            <a:r>
              <a:rPr lang="ru-RU" dirty="0" smtClean="0"/>
              <a:t>Информационно-коммуникационные технологии</a:t>
            </a:r>
          </a:p>
          <a:p>
            <a:r>
              <a:rPr lang="ru-RU" dirty="0" smtClean="0"/>
              <a:t>Технологии работы с учебниками, рабочими/творческими тетрадями</a:t>
            </a:r>
          </a:p>
          <a:p>
            <a:r>
              <a:rPr lang="ru-RU" dirty="0" smtClean="0"/>
              <a:t>Технологии проектной и исследовательской деятельности</a:t>
            </a:r>
          </a:p>
          <a:p>
            <a:r>
              <a:rPr lang="ru-RU" dirty="0" smtClean="0"/>
              <a:t>Технологии проектирования рабочих программ и моделирования сценариев уроков музыки</a:t>
            </a:r>
          </a:p>
          <a:p>
            <a:r>
              <a:rPr lang="ru-RU" dirty="0" smtClean="0"/>
              <a:t>Технологии самообразования учащихся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Используемые источники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Сборник рабочих программ. Музыка. 5 – 8 классы. Искусство. 8 -9 классы. – М.: Просвещение, 2017. – 128 с.</a:t>
            </a:r>
          </a:p>
          <a:p>
            <a:r>
              <a:rPr lang="ru-RU" dirty="0" smtClean="0"/>
              <a:t>Музыка. 7 класс. Учебник. – М.: Просвещение, 2019. – 126 с.</a:t>
            </a:r>
          </a:p>
          <a:p>
            <a:r>
              <a:rPr lang="ru-RU" dirty="0" smtClean="0"/>
              <a:t>Музыка. 8 класс. Учебное пособие. – М.: Просвещение, 2017. – 128 с.</a:t>
            </a:r>
          </a:p>
          <a:p>
            <a:r>
              <a:rPr lang="ru-RU" dirty="0" smtClean="0"/>
              <a:t>Музыка. 7 – 8 классы. Поурочные разработки. – М.: Просвещение, 2017. – 332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err="1" smtClean="0"/>
              <a:t>Бодина</a:t>
            </a:r>
            <a:r>
              <a:rPr lang="ru-RU" sz="3200" b="1" dirty="0" smtClean="0"/>
              <a:t> Е.А. Музыкальная педагогика и педагогика искусства. Концепции </a:t>
            </a:r>
            <a:r>
              <a:rPr lang="en-US" sz="3200" b="1" dirty="0" smtClean="0"/>
              <a:t>XXI</a:t>
            </a:r>
            <a:r>
              <a:rPr lang="ru-RU" sz="3200" b="1" dirty="0" smtClean="0"/>
              <a:t> века. –М.: изд-во «</a:t>
            </a:r>
            <a:r>
              <a:rPr lang="ru-RU" sz="3200" b="1" dirty="0" err="1" smtClean="0"/>
              <a:t>Юрайт</a:t>
            </a:r>
            <a:r>
              <a:rPr lang="ru-RU" sz="3200" b="1" dirty="0" smtClean="0"/>
              <a:t>», 2017.</a:t>
            </a:r>
            <a:endParaRPr lang="ru-RU" sz="3200" b="1" dirty="0"/>
          </a:p>
        </p:txBody>
      </p:sp>
      <p:pic>
        <p:nvPicPr>
          <p:cNvPr id="39938" name="Picture 2" descr="H:\КАФЕДРА 2017\ВОЗМОЖНЫЕ ПУБЛИКАЦИИ\Бодина Е.А. Учебник 2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02000" y="1643050"/>
            <a:ext cx="2770198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Успехов в работе!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158" y="1428736"/>
            <a:ext cx="857256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Планы Министерства  образования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и науки РФ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Разработать новые ФГОС</a:t>
            </a:r>
          </a:p>
          <a:p>
            <a:r>
              <a:rPr lang="ru-RU" sz="3600" b="1" dirty="0" smtClean="0"/>
              <a:t>Разработать новые Примерные программы</a:t>
            </a:r>
          </a:p>
          <a:p>
            <a:r>
              <a:rPr lang="ru-RU" sz="3600" b="1" dirty="0" smtClean="0"/>
              <a:t>Провести новую повторную экспертизу учебников</a:t>
            </a:r>
          </a:p>
          <a:p>
            <a:r>
              <a:rPr lang="ru-RU" sz="3600" b="1" dirty="0" smtClean="0"/>
              <a:t>Утвердить новый Федеральный перечень учебников в 2019 г.</a:t>
            </a:r>
            <a:endParaRPr lang="ru-RU" sz="3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/>
              <a:t>НАПРАВЛЕНИЯ ПРИМЕРНОЙ ПРОГРАММЫ ООО Музыка. 5 – 8 классы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Музыка как вид искусства.</a:t>
            </a:r>
          </a:p>
          <a:p>
            <a:pPr lvl="0"/>
            <a:r>
              <a:rPr lang="ru-RU" b="1" dirty="0" smtClean="0"/>
              <a:t>Народное музыкальное творчество.</a:t>
            </a:r>
          </a:p>
          <a:p>
            <a:pPr lvl="0"/>
            <a:r>
              <a:rPr lang="ru-RU" b="1" dirty="0" smtClean="0"/>
              <a:t>Русская музыка от эпохи Средневековья до рубежа </a:t>
            </a:r>
            <a:r>
              <a:rPr lang="en-US" b="1" dirty="0" smtClean="0"/>
              <a:t>XIX</a:t>
            </a:r>
            <a:r>
              <a:rPr lang="ru-RU" b="1" dirty="0" smtClean="0"/>
              <a:t>-</a:t>
            </a:r>
            <a:r>
              <a:rPr lang="en-US" b="1" dirty="0" smtClean="0"/>
              <a:t>XX</a:t>
            </a:r>
            <a:r>
              <a:rPr lang="ru-RU" b="1" dirty="0" smtClean="0"/>
              <a:t> вв.</a:t>
            </a:r>
          </a:p>
          <a:p>
            <a:pPr lvl="0"/>
            <a:r>
              <a:rPr lang="ru-RU" b="1" dirty="0" smtClean="0"/>
              <a:t>Зарубежная музыка от эпохи Средневековья до рубежа </a:t>
            </a:r>
            <a:r>
              <a:rPr lang="en-US" b="1" dirty="0" smtClean="0"/>
              <a:t>XIX</a:t>
            </a:r>
            <a:r>
              <a:rPr lang="ru-RU" b="1" dirty="0" smtClean="0"/>
              <a:t>-</a:t>
            </a:r>
            <a:r>
              <a:rPr lang="en-US" b="1" dirty="0" smtClean="0"/>
              <a:t>XX</a:t>
            </a:r>
            <a:r>
              <a:rPr lang="ru-RU" b="1" dirty="0" smtClean="0"/>
              <a:t> вв.</a:t>
            </a:r>
          </a:p>
          <a:p>
            <a:pPr lvl="0"/>
            <a:r>
              <a:rPr lang="ru-RU" b="1" dirty="0" smtClean="0"/>
              <a:t>Русская и зарубежная музыкальная культура </a:t>
            </a:r>
            <a:r>
              <a:rPr lang="en-US" b="1" dirty="0" smtClean="0"/>
              <a:t>XX</a:t>
            </a:r>
            <a:r>
              <a:rPr lang="ru-RU" b="1" dirty="0" smtClean="0"/>
              <a:t> в.</a:t>
            </a:r>
          </a:p>
          <a:p>
            <a:pPr lvl="0"/>
            <a:r>
              <a:rPr lang="ru-RU" b="1" dirty="0" smtClean="0"/>
              <a:t>Современная музыкальная жизнь.</a:t>
            </a:r>
          </a:p>
          <a:p>
            <a:pPr lvl="0"/>
            <a:r>
              <a:rPr lang="ru-RU" b="1" dirty="0" smtClean="0"/>
              <a:t>Значение музыки в жизни человека.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 smtClean="0"/>
              <a:t>Идеи создания новых УМК по музыке </a:t>
            </a:r>
            <a:br>
              <a:rPr lang="ru-RU" sz="3600" b="1" dirty="0" smtClean="0"/>
            </a:br>
            <a:r>
              <a:rPr lang="ru-RU" sz="3600" b="1" dirty="0" smtClean="0"/>
              <a:t>для 7 и 8 классов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Разработка </a:t>
            </a:r>
            <a:r>
              <a:rPr lang="ru-RU" b="1" dirty="0" smtClean="0"/>
              <a:t>программы для 5 – 8 классов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Деление </a:t>
            </a:r>
            <a:r>
              <a:rPr lang="ru-RU" b="1" dirty="0" smtClean="0"/>
              <a:t>прежнего учебника 7 класса на две части</a:t>
            </a:r>
            <a:r>
              <a:rPr lang="ru-RU" dirty="0" smtClean="0"/>
              <a:t>: учебник 7 класса (2017 г.), учебник 8 класса (</a:t>
            </a:r>
            <a:r>
              <a:rPr lang="ru-RU" dirty="0" smtClean="0"/>
              <a:t>2017 - 2018 гг</a:t>
            </a:r>
            <a:r>
              <a:rPr lang="ru-RU" dirty="0" smtClean="0"/>
              <a:t>.) с изменением тематики разделов, добавлением нового материала</a:t>
            </a:r>
          </a:p>
          <a:p>
            <a:r>
              <a:rPr lang="ru-RU" b="1" dirty="0" smtClean="0"/>
              <a:t>Использование материала Творческой тетради для 7 класса </a:t>
            </a:r>
            <a:r>
              <a:rPr lang="ru-RU" dirty="0" smtClean="0"/>
              <a:t>в содержании учебников 7 и 8 классов</a:t>
            </a:r>
          </a:p>
          <a:p>
            <a:r>
              <a:rPr lang="ru-RU" dirty="0" smtClean="0"/>
              <a:t>Создание </a:t>
            </a:r>
            <a:r>
              <a:rPr lang="ru-RU" b="1" dirty="0" smtClean="0"/>
              <a:t>Поурочных разработок для 7 и 8 классов </a:t>
            </a:r>
          </a:p>
          <a:p>
            <a:r>
              <a:rPr lang="ru-RU" b="1" dirty="0" smtClean="0"/>
              <a:t>Создание </a:t>
            </a:r>
            <a:r>
              <a:rPr lang="ru-RU" b="1" dirty="0" smtClean="0"/>
              <a:t>новых редакций Хрестоматий, Фонохрестоматий, Творческих тетрадей  для 7 и 8 классов.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/>
              <a:t>Методическое сопровождение учебников «Музыка» для 7 и 8 классов</a:t>
            </a:r>
            <a:endParaRPr lang="ru-RU" sz="3600" b="1" dirty="0"/>
          </a:p>
        </p:txBody>
      </p:sp>
      <p:pic>
        <p:nvPicPr>
          <p:cNvPr id="1026" name="Picture 2" descr="http://catalog.prosv.ru/images/medium/ea59ee47-e9d8-11e6-bf6f-0050569c7d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736"/>
            <a:ext cx="2381250" cy="3190876"/>
          </a:xfrm>
          <a:prstGeom prst="rect">
            <a:avLst/>
          </a:prstGeom>
          <a:noFill/>
        </p:spPr>
      </p:pic>
      <p:pic>
        <p:nvPicPr>
          <p:cNvPr id="1027" name="Picture 3" descr="C:\Users\user\Desktop\УЧЕБНИКИ ПЕРСПЕКТИВА ПРАВКА\3 КЛАСС ХРЕСТОМАТИЯ 2017\3 класс Хрест 3 раздел\Музыка 7-8 кл Поурочные разработки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768" y="2285992"/>
            <a:ext cx="1857388" cy="3071834"/>
          </a:xfrm>
          <a:prstGeom prst="rect">
            <a:avLst/>
          </a:prstGeom>
          <a:noFill/>
        </p:spPr>
      </p:pic>
      <p:pic>
        <p:nvPicPr>
          <p:cNvPr id="1029" name="Picture 5" descr="Изображение Музыка. 7 класс. Электронная форма учебника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071810"/>
            <a:ext cx="2214578" cy="3500462"/>
          </a:xfrm>
          <a:prstGeom prst="rect">
            <a:avLst/>
          </a:prstGeom>
          <a:noFill/>
        </p:spPr>
      </p:pic>
      <p:pic>
        <p:nvPicPr>
          <p:cNvPr id="1033" name="Picture 9" descr="http://catalog.prosv.ru/images/medium/ccf1d082-e803-11e0-85ca-0010188906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500174"/>
            <a:ext cx="2071702" cy="45005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(</a:t>
            </a:r>
            <a:endParaRPr lang="ru-RU" dirty="0"/>
          </a:p>
        </p:txBody>
      </p:sp>
      <p:pic>
        <p:nvPicPr>
          <p:cNvPr id="21506" name="Picture 2" descr="ГДЗ к творческой тетради (с ответами) по музыке 7 класс Сергеева, Критска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1357298"/>
            <a:ext cx="1409700" cy="2095501"/>
          </a:xfrm>
          <a:prstGeom prst="rect">
            <a:avLst/>
          </a:prstGeom>
          <a:noFill/>
        </p:spPr>
      </p:pic>
      <p:pic>
        <p:nvPicPr>
          <p:cNvPr id="21510" name="Picture 6" descr="Музыка. Хрестоматия музыкального материала. 7 класс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4305300"/>
            <a:ext cx="1905000" cy="255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7 класс Музыка</a:t>
            </a:r>
            <a:br>
              <a:rPr lang="ru-RU" dirty="0" smtClean="0"/>
            </a:br>
            <a:r>
              <a:rPr lang="ru-RU" b="1" dirty="0" smtClean="0"/>
              <a:t> </a:t>
            </a:r>
            <a:r>
              <a:rPr lang="ru-RU" sz="3100" b="1" dirty="0" smtClean="0"/>
              <a:t>(новый вариант) 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</a:rPr>
              <a:t>Раздел 1. </a:t>
            </a:r>
            <a:r>
              <a:rPr lang="ru-RU" sz="9600" b="1" dirty="0" smtClean="0"/>
              <a:t>ОСОБЕННОСТИ МУЗЫКАЛЬНОЙ ДРАМАТУРГИИ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smtClean="0"/>
              <a:t>                 </a:t>
            </a:r>
            <a:r>
              <a:rPr lang="ru-RU" sz="9600" dirty="0" smtClean="0"/>
              <a:t>Классика и современность		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     Музыкальная драматургия – развитие музыки 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	В музыкальном театре. Опера («Иван Сусанин». М. Глинка)      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	В концертном зале. Симфония (Симфония № 40 Моцарта)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	 </a:t>
            </a:r>
            <a:r>
              <a:rPr lang="ru-RU" sz="9600" b="1" dirty="0" smtClean="0"/>
              <a:t>Литературные страницы </a:t>
            </a:r>
            <a:r>
              <a:rPr lang="ru-RU" sz="9600" dirty="0" smtClean="0"/>
              <a:t>(«Улыбка» Р. </a:t>
            </a:r>
            <a:r>
              <a:rPr lang="ru-RU" sz="9600" dirty="0" err="1" smtClean="0"/>
              <a:t>Брэдбери</a:t>
            </a:r>
            <a:r>
              <a:rPr lang="ru-RU" sz="9600" dirty="0" smtClean="0"/>
              <a:t>)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	Симфония № 5. Л. Бетховен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      </a:t>
            </a:r>
            <a:r>
              <a:rPr lang="ru-RU" sz="9600" b="1" dirty="0" smtClean="0"/>
              <a:t>Героическая тема в музыке.</a:t>
            </a:r>
          </a:p>
          <a:p>
            <a:pPr marL="363538" indent="-363538">
              <a:lnSpc>
                <a:spcPct val="120000"/>
              </a:lnSpc>
              <a:buNone/>
            </a:pPr>
            <a:r>
              <a:rPr lang="ru-RU" sz="9600" dirty="0" smtClean="0"/>
              <a:t>	В музыкальном театре. Балет. </a:t>
            </a:r>
            <a:r>
              <a:rPr lang="ru-RU" sz="9600" b="1" dirty="0" smtClean="0"/>
              <a:t>(«Анюта». В. Гаврилин</a:t>
            </a:r>
            <a:r>
              <a:rPr lang="ru-RU" sz="9600" dirty="0" smtClean="0"/>
              <a:t>)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9600" dirty="0" smtClean="0"/>
              <a:t>   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7 класс Музыка </a:t>
            </a:r>
            <a:br>
              <a:rPr lang="ru-RU" sz="3200" b="1" dirty="0" smtClean="0"/>
            </a:br>
            <a:r>
              <a:rPr lang="ru-RU" sz="3200" b="1" dirty="0" smtClean="0"/>
              <a:t>(новый вариант)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/>
              <a:t>Первый раздел </a:t>
            </a:r>
            <a:r>
              <a:rPr lang="ru-RU" dirty="0" smtClean="0"/>
              <a:t>(продолжение)</a:t>
            </a:r>
          </a:p>
          <a:p>
            <a:r>
              <a:rPr lang="ru-RU" dirty="0" smtClean="0"/>
              <a:t>Камерная музыка </a:t>
            </a:r>
            <a:r>
              <a:rPr lang="ru-RU" b="1" dirty="0" smtClean="0"/>
              <a:t>(+Вокальные цикл Ф. Шуберта)</a:t>
            </a:r>
          </a:p>
          <a:p>
            <a:r>
              <a:rPr lang="ru-RU" dirty="0" smtClean="0"/>
              <a:t>Инструментальная музыка. Этюд </a:t>
            </a:r>
            <a:r>
              <a:rPr lang="ru-RU" b="1" dirty="0" smtClean="0"/>
              <a:t>(+ А. Скрябин, С. Рахманинов)</a:t>
            </a:r>
          </a:p>
          <a:p>
            <a:r>
              <a:rPr lang="ru-RU" dirty="0" smtClean="0"/>
              <a:t>Транскрипция</a:t>
            </a:r>
          </a:p>
          <a:p>
            <a:r>
              <a:rPr lang="ru-RU" b="1" dirty="0" smtClean="0"/>
              <a:t>Прелюдия (И.Бах, Ф. Шопен, К. Дебюсси, А. Скрябин, С. Рахманинов, Д. </a:t>
            </a:r>
            <a:r>
              <a:rPr lang="ru-RU" b="1" dirty="0" err="1" smtClean="0"/>
              <a:t>Кабалевский</a:t>
            </a:r>
            <a:r>
              <a:rPr lang="ru-RU" b="1" dirty="0" smtClean="0"/>
              <a:t>)</a:t>
            </a:r>
          </a:p>
          <a:p>
            <a:r>
              <a:rPr lang="ru-RU" dirty="0" smtClean="0"/>
              <a:t>Концерт (Концерт. А. Хачатурян. Кончерто гроссо. А. </a:t>
            </a:r>
            <a:r>
              <a:rPr lang="ru-RU" dirty="0" err="1" smtClean="0"/>
              <a:t>Шнитке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Сюита (Сюита в старинном стиле. А. </a:t>
            </a:r>
            <a:r>
              <a:rPr lang="ru-RU" dirty="0" err="1" smtClean="0"/>
              <a:t>Шнитке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7 класс Вокальный цикл</a:t>
            </a:r>
            <a:br>
              <a:rPr lang="ru-RU" sz="3200" b="1" dirty="0" smtClean="0"/>
            </a:br>
            <a:r>
              <a:rPr lang="ru-RU" sz="3200" b="1" dirty="0" smtClean="0"/>
              <a:t>Ф. Шуберт Прекрасная мельничиха», «Зимний путь»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1026" name="Picture 2" descr="C:\Users\user\Desktop\7 кл с. 46-47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68322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727</Words>
  <Application>Microsoft Office PowerPoint</Application>
  <PresentationFormat>Экран (4:3)</PresentationFormat>
  <Paragraphs>146</Paragraphs>
  <Slides>27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Содержание и технологии преподавания предмета «Музыка»  в 7 и 8 классах образовательных организаций </vt:lpstr>
      <vt:lpstr>Примерные программы ООО</vt:lpstr>
      <vt:lpstr>Планы Министерства  образования  и науки РФ</vt:lpstr>
      <vt:lpstr>НАПРАВЛЕНИЯ ПРИМЕРНОЙ ПРОГРАММЫ ООО Музыка. 5 – 8 классы</vt:lpstr>
      <vt:lpstr>Идеи создания новых УМК по музыке  для 7 и 8 классов</vt:lpstr>
      <vt:lpstr>Методическое сопровождение учебников «Музыка» для 7 и 8 классов</vt:lpstr>
      <vt:lpstr>7 класс Музыка  (новый вариант) </vt:lpstr>
      <vt:lpstr>7 класс Музыка  (новый вариант) </vt:lpstr>
      <vt:lpstr> 7 класс Вокальный цикл Ф. Шуберт Прекрасная мельничиха», «Зимний путь» </vt:lpstr>
      <vt:lpstr> 7 класс Музыка  (новый вариант)  </vt:lpstr>
      <vt:lpstr>7 класс Рок опера «Юнона» и «Авось» А. Рыбникова</vt:lpstr>
      <vt:lpstr>8 класс Музыка 2017 г. Учебное пособие</vt:lpstr>
      <vt:lpstr>8 класс. Рок-опера «Преступление и наказание» Э. Артемьева</vt:lpstr>
      <vt:lpstr>8 класс. Мюзикл «Ромео и Джульетта» Ж. Пресгурвика</vt:lpstr>
      <vt:lpstr>8 класс. «Пер Гюнт» Э.Грига</vt:lpstr>
      <vt:lpstr>. Учебное пособие Учебное пособие </vt:lpstr>
      <vt:lpstr>8 класс Музыка. Учебное пособие  (вариант 2017 г.)</vt:lpstr>
      <vt:lpstr>8 класс Портреты великих исполнителей. Елена Образцова</vt:lpstr>
      <vt:lpstr>8 класс. Неизвестный Свиридов</vt:lpstr>
      <vt:lpstr>8 класс. Музыкальный завещания потомкам (Бетховен – Щедрин)</vt:lpstr>
      <vt:lpstr>8 класс (новый вариант)  Темы проектов</vt:lpstr>
      <vt:lpstr>8 класс (новый вариант)  Темы проектов</vt:lpstr>
      <vt:lpstr>Технологии освоения УМК «Музыка»</vt:lpstr>
      <vt:lpstr>Технологии освоения УМК «Музыка» (2)</vt:lpstr>
      <vt:lpstr>Используемые источники</vt:lpstr>
      <vt:lpstr>Бодина Е.А. Музыкальная педагогика и педагогика искусства. Концепции XXI века. –М.: изд-во «Юрайт», 2017.</vt:lpstr>
      <vt:lpstr>Успехов в работе!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Иванов Сергей Геннадьевич</dc:creator>
  <cp:lastModifiedBy>Microsoft Office</cp:lastModifiedBy>
  <cp:revision>54</cp:revision>
  <dcterms:created xsi:type="dcterms:W3CDTF">2015-09-28T12:26:45Z</dcterms:created>
  <dcterms:modified xsi:type="dcterms:W3CDTF">2018-12-11T20:14:52Z</dcterms:modified>
</cp:coreProperties>
</file>