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76" r:id="rId7"/>
    <p:sldId id="260" r:id="rId8"/>
    <p:sldId id="27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D67E-7146-44C9-AC07-CB0C4191CC5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7F95-2277-4D77-BCFB-406DD33ED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.10.png"/>
          <p:cNvPicPr>
            <a:picLocks noChangeAspect="1"/>
          </p:cNvPicPr>
          <p:nvPr/>
        </p:nvPicPr>
        <p:blipFill>
          <a:blip r:embed="rId2"/>
          <a:srcRect r="55317" b="82292"/>
          <a:stretch>
            <a:fillRect/>
          </a:stretch>
        </p:blipFill>
        <p:spPr>
          <a:xfrm>
            <a:off x="428596" y="428604"/>
            <a:ext cx="3602197" cy="121442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85786" y="2285992"/>
            <a:ext cx="7500990" cy="27860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Georgia" pitchFamily="18" charset="0"/>
              </a:rPr>
              <a:t>Отчёт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Georgia" pitchFamily="18" charset="0"/>
              </a:rPr>
              <a:t> творческой группы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Georgi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Georgia" pitchFamily="18" charset="0"/>
              </a:rPr>
              <a:t>преподавателей – организаторов ОБЖ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78645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857628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N0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9"/>
            <a:ext cx="3357586" cy="251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N0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714356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N09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357562"/>
            <a:ext cx="3486157" cy="261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8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99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2976" y="642918"/>
            <a:ext cx="3090850" cy="2318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N1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39306"/>
            <a:ext cx="3224218" cy="241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DSCN1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000240"/>
            <a:ext cx="2857520" cy="2143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N09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071810"/>
            <a:ext cx="3105155" cy="2328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N09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3357562"/>
            <a:ext cx="323852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SCN10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4161239"/>
            <a:ext cx="3367094" cy="2525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69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1096.jpg"/>
          <p:cNvPicPr>
            <a:picLocks noChangeAspect="1"/>
          </p:cNvPicPr>
          <p:nvPr/>
        </p:nvPicPr>
        <p:blipFill>
          <a:blip r:embed="rId2" cstate="print"/>
          <a:srcRect r="6250"/>
          <a:stretch>
            <a:fillRect/>
          </a:stretch>
        </p:blipFill>
        <p:spPr>
          <a:xfrm rot="20517860">
            <a:off x="212762" y="289645"/>
            <a:ext cx="2143140" cy="1714512"/>
          </a:xfrm>
          <a:prstGeom prst="rect">
            <a:avLst/>
          </a:prstGeom>
        </p:spPr>
      </p:pic>
      <p:pic>
        <p:nvPicPr>
          <p:cNvPr id="2" name="Рисунок 1" descr="DSCN0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7300">
            <a:off x="3585472" y="573825"/>
            <a:ext cx="3289042" cy="246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N1004.jpg"/>
          <p:cNvPicPr>
            <a:picLocks noChangeAspect="1"/>
          </p:cNvPicPr>
          <p:nvPr/>
        </p:nvPicPr>
        <p:blipFill>
          <a:blip r:embed="rId4"/>
          <a:srcRect r="735" b="2941"/>
          <a:stretch>
            <a:fillRect/>
          </a:stretch>
        </p:blipFill>
        <p:spPr>
          <a:xfrm rot="5840331">
            <a:off x="6181811" y="925148"/>
            <a:ext cx="2949670" cy="216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N1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3299">
            <a:off x="2908318" y="2773496"/>
            <a:ext cx="3368619" cy="252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1095.jpg"/>
          <p:cNvPicPr>
            <a:picLocks noChangeAspect="1"/>
          </p:cNvPicPr>
          <p:nvPr/>
        </p:nvPicPr>
        <p:blipFill>
          <a:blip r:embed="rId6" cstate="print"/>
          <a:srcRect l="2586"/>
          <a:stretch>
            <a:fillRect/>
          </a:stretch>
        </p:blipFill>
        <p:spPr>
          <a:xfrm rot="20437175">
            <a:off x="2019851" y="339109"/>
            <a:ext cx="2353183" cy="1811744"/>
          </a:xfrm>
          <a:prstGeom prst="rect">
            <a:avLst/>
          </a:prstGeom>
        </p:spPr>
      </p:pic>
      <p:pic>
        <p:nvPicPr>
          <p:cNvPr id="9" name="Рисунок 8" descr="DSCN10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52532">
            <a:off x="5053288" y="3631998"/>
            <a:ext cx="3650192" cy="2737644"/>
          </a:xfrm>
          <a:prstGeom prst="rect">
            <a:avLst/>
          </a:prstGeom>
        </p:spPr>
      </p:pic>
      <p:pic>
        <p:nvPicPr>
          <p:cNvPr id="7" name="Рисунок 6" descr="DSCN10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084889">
            <a:off x="61881" y="3074824"/>
            <a:ext cx="3654087" cy="274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Синквейны, написанные учащимися</a:t>
            </a:r>
            <a:endParaRPr lang="ru-RU" sz="2000" b="1" dirty="0"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97000"/>
          <a:ext cx="8572560" cy="4603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28"/>
                <a:gridCol w="4572032"/>
              </a:tblGrid>
              <a:tr h="230188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Память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Вечная, постоянная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Помнить, понимать, знать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Вечная память о погибших.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Душевная боль.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Память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Душевная , священная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Хранить, чтить, уважать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Я помню, я горжусь.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Воспоминание.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230188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Память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Вечная, трагическая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Живёт, заставляет, несёт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Живёт в сердцах людей.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Информация.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Память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Вечная, хранимая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Хранить, помнить, передавать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Памяти павших будем достойны.</a:t>
                      </a:r>
                    </a:p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Воспоминание.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0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663114"/>
            <a:ext cx="2880321" cy="216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/>
          <a:stretch/>
        </p:blipFill>
        <p:spPr>
          <a:xfrm>
            <a:off x="3563888" y="4883785"/>
            <a:ext cx="1448568" cy="1285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7" y="3717032"/>
            <a:ext cx="2769935" cy="2077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80" y="4293095"/>
            <a:ext cx="2934289" cy="2200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2755370" cy="2066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6349"/>
            <a:ext cx="2171377" cy="1628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2313545"/>
            <a:ext cx="2387401" cy="1790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899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30" y="1988840"/>
            <a:ext cx="2654424" cy="1990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2" y="4167088"/>
            <a:ext cx="2952320" cy="2214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67088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728320"/>
            <a:ext cx="2620548" cy="1965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5499"/>
            <a:ext cx="278431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1736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2559015" cy="2482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5" b="12883"/>
          <a:stretch/>
        </p:blipFill>
        <p:spPr>
          <a:xfrm>
            <a:off x="511124" y="541070"/>
            <a:ext cx="1998899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 b="19420"/>
          <a:stretch/>
        </p:blipFill>
        <p:spPr>
          <a:xfrm>
            <a:off x="3131840" y="1071416"/>
            <a:ext cx="2016224" cy="2473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44865"/>
            <a:ext cx="176775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20921"/>
            <a:ext cx="1994191" cy="2660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1" y="3544775"/>
            <a:ext cx="1644178" cy="2812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141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Отчет преподавателя ОБЖ </a:t>
            </a:r>
          </a:p>
          <a:p>
            <a:r>
              <a:rPr lang="ru-RU" b="1" dirty="0" smtClean="0"/>
              <a:t>по апробации УМК издательства «ДРОФА» </a:t>
            </a:r>
          </a:p>
          <a:p>
            <a:r>
              <a:rPr lang="ru-RU" b="1" dirty="0" smtClean="0"/>
              <a:t>в общеобразовательных учреждениях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779687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III</a:t>
            </a:r>
            <a:r>
              <a:rPr lang="ru-RU" b="1" dirty="0" smtClean="0"/>
              <a:t>. Характеристика апробируемого учебника</a:t>
            </a:r>
            <a:r>
              <a:rPr lang="ru-RU" dirty="0" smtClean="0"/>
              <a:t> </a:t>
            </a:r>
            <a:endParaRPr lang="ru-RU" b="1" dirty="0" smtClean="0"/>
          </a:p>
          <a:p>
            <a:r>
              <a:rPr lang="ru-RU" b="1" dirty="0" smtClean="0"/>
              <a:t>Актуальность и значимость учебника в условиях перехода на ФГОС Соответствие основным нормативным документам</a:t>
            </a:r>
            <a:r>
              <a:rPr lang="ru-RU" dirty="0" smtClean="0"/>
              <a:t>      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i="1" dirty="0" smtClean="0"/>
              <a:t>Модернизация российского образования направлена не только на изменения содержания изучаемых предметов и курсов, но и на изменения подходов к методике преподавания. Учебник соответствует основным нормативным документам. </a:t>
            </a:r>
            <a:endParaRPr lang="ru-RU" b="1" dirty="0" smtClean="0"/>
          </a:p>
          <a:p>
            <a:r>
              <a:rPr lang="ru-RU" b="1" dirty="0" smtClean="0"/>
              <a:t>Оценка содержания учебника</a:t>
            </a:r>
            <a:r>
              <a:rPr lang="ru-RU" dirty="0" smtClean="0"/>
              <a:t> (логичность, ясность, полнота, доступность изложения материала; расширение теоретических сведений; отражение в содержании современного научного знания; связь с жизнью школьника, возможность проведения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связей; патриотическое, духовное и эстетическое воспитание)</a:t>
            </a:r>
            <a:endParaRPr lang="ru-RU" b="1" dirty="0" smtClean="0"/>
          </a:p>
          <a:p>
            <a:r>
              <a:rPr lang="ru-RU" i="1" dirty="0" smtClean="0"/>
              <a:t>Преимущество состоит в том, что большую часть информации ученик получает в виде определенных визуальных элементов (таблицы, картинки). Информацию в таком виде легче воспринимать и запоминать. Считаю, что такого материала может быть и больше.</a:t>
            </a:r>
            <a:endParaRPr lang="ru-RU" b="1" dirty="0" smtClean="0"/>
          </a:p>
          <a:p>
            <a:r>
              <a:rPr lang="ru-RU" i="1" dirty="0" smtClean="0"/>
              <a:t> 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Оценка методического аппарата учебника </a:t>
            </a:r>
            <a:r>
              <a:rPr lang="ru-RU" dirty="0" smtClean="0"/>
              <a:t>(возможность организации разных видов учебной деятельности, дифференцированного обучения, интегрированных уроков; наличие аппарата ориентировки)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i="1" dirty="0" smtClean="0"/>
              <a:t>Актуальность учебника это расширение арсенала методических приёмов учителя, активизацию деятельности учащихся в ходе занятий, приближение изучаемых тем к реальной жизни через рассмотрение ситуаций и поисков путей решения наиболее острых общественных проблем</a:t>
            </a:r>
            <a:endParaRPr lang="ru-RU" b="1" dirty="0" smtClean="0"/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Оценка компонентов УМК </a:t>
            </a:r>
            <a:r>
              <a:rPr lang="ru-RU" dirty="0" smtClean="0"/>
              <a:t>(рабочая программа, методическое пособие, рабочая тетрадь, электронное приложение)</a:t>
            </a:r>
            <a:endParaRPr lang="ru-RU" b="1" dirty="0" smtClean="0"/>
          </a:p>
          <a:p>
            <a:r>
              <a:rPr lang="ru-RU" dirty="0" smtClean="0"/>
              <a:t>Возникла ли необходимость использовать помимо учебника  другие пособия, учебники? Если да, укажите причину. Какими компонентами, на Ваш взгляд, необходимо наполнить данный комплект?</a:t>
            </a:r>
            <a:endParaRPr lang="ru-RU" b="1" dirty="0" smtClean="0"/>
          </a:p>
          <a:p>
            <a:r>
              <a:rPr lang="ru-RU" i="1" dirty="0" smtClean="0"/>
              <a:t> Умело подготовленные методические пособия,  электронное приложение помогают представить материал в таком виде, который пояснит и выявит учащимся главные акценты и идеи изучаемого материала как косвенно, так и непосредственно прямой форме. </a:t>
            </a:r>
            <a:endParaRPr lang="ru-RU" dirty="0" smtClean="0"/>
          </a:p>
          <a:p>
            <a:r>
              <a:rPr lang="ru-RU" b="1" dirty="0" smtClean="0"/>
              <a:t>Педагогическая эффективность</a:t>
            </a:r>
            <a:r>
              <a:rPr lang="ru-RU" dirty="0" smtClean="0"/>
              <a:t> (ресурс учебника для достижения личностных, метапредметных и предметных результатов обучения)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i="1" dirty="0" smtClean="0"/>
              <a:t>На  уроке мы выделяем основные демонстрируемые объекты и явления, раскрываем их сущность, устанавливаем связь между содержанием темы урока и темы в пособиях, выявляем сложные внутренние связи и закономерности, выделяем и сравниваем определенные моменты изучаемого.</a:t>
            </a:r>
            <a:endParaRPr lang="ru-RU" b="1" dirty="0" smtClean="0"/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85729"/>
            <a:ext cx="5143536" cy="31432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На учебный год заключен договор с издательством «Дрофа» о апробировании учебника по ОБЖ 11 класс </a:t>
            </a:r>
            <a:br>
              <a:rPr lang="ru-RU" dirty="0" smtClean="0"/>
            </a:br>
            <a:r>
              <a:rPr lang="ru-RU" dirty="0" smtClean="0"/>
              <a:t>под ред. </a:t>
            </a:r>
            <a:r>
              <a:rPr lang="ru-RU" dirty="0" err="1" smtClean="0"/>
              <a:t>В.Н.Латчука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в </a:t>
            </a:r>
            <a:r>
              <a:rPr lang="ru-RU" b="1" dirty="0" smtClean="0"/>
              <a:t>7</a:t>
            </a:r>
            <a:r>
              <a:rPr lang="ru-RU" dirty="0" smtClean="0"/>
              <a:t> школах Кировского района </a:t>
            </a:r>
          </a:p>
        </p:txBody>
      </p:sp>
      <p:pic>
        <p:nvPicPr>
          <p:cNvPr id="9" name="Рисунок 8" descr="ekz642903_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3980859"/>
            <a:ext cx="1818536" cy="25914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1" y="817562"/>
            <a:ext cx="2773127" cy="3601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18" y="3357562"/>
            <a:ext cx="1642529" cy="2807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88" y="3357562"/>
            <a:ext cx="1987063" cy="280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0182.JPG"/>
          <p:cNvPicPr>
            <a:picLocks noChangeAspect="1"/>
          </p:cNvPicPr>
          <p:nvPr/>
        </p:nvPicPr>
        <p:blipFill>
          <a:blip r:embed="rId2"/>
          <a:srcRect l="66942" t="15427" r="2479" b="44903"/>
          <a:stretch>
            <a:fillRect/>
          </a:stretch>
        </p:blipFill>
        <p:spPr>
          <a:xfrm>
            <a:off x="3709240" y="1685434"/>
            <a:ext cx="1941556" cy="1889082"/>
          </a:xfrm>
          <a:prstGeom prst="rect">
            <a:avLst/>
          </a:prstGeom>
        </p:spPr>
      </p:pic>
      <p:pic>
        <p:nvPicPr>
          <p:cNvPr id="10" name="Рисунок 9" descr="DSC00215.JPG"/>
          <p:cNvPicPr>
            <a:picLocks noChangeAspect="1"/>
          </p:cNvPicPr>
          <p:nvPr/>
        </p:nvPicPr>
        <p:blipFill>
          <a:blip r:embed="rId3" cstate="print"/>
          <a:srcRect l="32135" t="28125" r="49107" b="48959"/>
          <a:stretch>
            <a:fillRect/>
          </a:stretch>
        </p:blipFill>
        <p:spPr>
          <a:xfrm>
            <a:off x="7066360" y="4374012"/>
            <a:ext cx="1654535" cy="1733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0509" y="3696182"/>
            <a:ext cx="2595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Бородкина</a:t>
            </a:r>
          </a:p>
          <a:p>
            <a:pPr algn="ctr"/>
            <a:r>
              <a:rPr lang="ru-RU" sz="1400" dirty="0" smtClean="0"/>
              <a:t> Светлана Алексеевна</a:t>
            </a:r>
            <a:r>
              <a:rPr lang="ru-RU" sz="1400" dirty="0"/>
              <a:t> </a:t>
            </a:r>
            <a:endParaRPr lang="ru-RU" sz="1400" dirty="0" smtClean="0"/>
          </a:p>
          <a:p>
            <a:pPr algn="ctr"/>
            <a:r>
              <a:rPr lang="ru-RU" sz="1400" dirty="0" smtClean="0"/>
              <a:t>ГБОУ СОШ №277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1" y="3810474"/>
            <a:ext cx="2336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Пенкина Светлана Юрьевна </a:t>
            </a:r>
          </a:p>
          <a:p>
            <a:pPr algn="ctr"/>
            <a:r>
              <a:rPr lang="ru-RU" sz="1400" dirty="0" smtClean="0"/>
              <a:t>ГБОУ СОШ №277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97557" y="6131379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Синельник Евгения Юрьевна </a:t>
            </a:r>
          </a:p>
          <a:p>
            <a:pPr algn="ctr"/>
            <a:r>
              <a:rPr lang="ru-RU" sz="1400" dirty="0" smtClean="0"/>
              <a:t>ГБОУ СОШ №274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36306" y="6131379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Пономарева Любовь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Васильевна </a:t>
            </a:r>
            <a:endParaRPr lang="ru-RU" sz="1400" dirty="0" smtClean="0"/>
          </a:p>
          <a:p>
            <a:pPr algn="ctr"/>
            <a:r>
              <a:rPr lang="ru-RU" sz="1400" dirty="0" smtClean="0"/>
              <a:t>ГБОУ СОШ №264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82726" y="3550133"/>
            <a:ext cx="2571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Ситникова Людмила Александровна</a:t>
            </a:r>
          </a:p>
          <a:p>
            <a:pPr algn="ctr"/>
            <a:r>
              <a:rPr lang="ru-RU" b="1" dirty="0" smtClean="0"/>
              <a:t>Куратор, методист ИМЦ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44" y="116632"/>
            <a:ext cx="8954922" cy="1440160"/>
          </a:xfrm>
          <a:prstGeom prst="roundRect">
            <a:avLst/>
          </a:prstGeom>
          <a:ln w="57150"/>
          <a:scene3d>
            <a:camera prst="perspective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0233" y="-12968"/>
            <a:ext cx="903469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pitchFamily="34" charset="0"/>
                <a:ea typeface="Times New Roman" pitchFamily="18" charset="0"/>
              </a:rPr>
              <a:t>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ворческая 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методического объединения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преподавателей – организаторов ОБЖ Кировского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района  Санкт-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етербурга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Проведение эксперимента по внедрению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ФГОС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старшей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школе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УМК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В.Н.Латчук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В.В.Марков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С.К.Миронов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6" name="Рисунок 15" descr="image360 (1).jpg"/>
          <p:cNvPicPr>
            <a:picLocks noChangeAspect="1"/>
          </p:cNvPicPr>
          <p:nvPr/>
        </p:nvPicPr>
        <p:blipFill>
          <a:blip r:embed="rId4"/>
          <a:srcRect t="3319" b="17035"/>
          <a:stretch>
            <a:fillRect/>
          </a:stretch>
        </p:blipFill>
        <p:spPr>
          <a:xfrm>
            <a:off x="6689341" y="1898697"/>
            <a:ext cx="1857388" cy="1797485"/>
          </a:xfrm>
          <a:prstGeom prst="rect">
            <a:avLst/>
          </a:prstGeom>
        </p:spPr>
      </p:pic>
      <p:pic>
        <p:nvPicPr>
          <p:cNvPr id="18" name="Рисунок 17" descr="портрет.jpg"/>
          <p:cNvPicPr>
            <a:picLocks noChangeAspect="1"/>
          </p:cNvPicPr>
          <p:nvPr/>
        </p:nvPicPr>
        <p:blipFill>
          <a:blip r:embed="rId5" cstate="print"/>
          <a:srcRect b="23442"/>
          <a:stretch>
            <a:fillRect/>
          </a:stretch>
        </p:blipFill>
        <p:spPr>
          <a:xfrm>
            <a:off x="784883" y="2020073"/>
            <a:ext cx="1685392" cy="1790401"/>
          </a:xfrm>
          <a:prstGeom prst="rect">
            <a:avLst/>
          </a:prstGeom>
        </p:spPr>
      </p:pic>
      <p:pic>
        <p:nvPicPr>
          <p:cNvPr id="19" name="Рисунок 18" descr="IMG_0053 (1)-1.jpg"/>
          <p:cNvPicPr>
            <a:picLocks noChangeAspect="1"/>
          </p:cNvPicPr>
          <p:nvPr/>
        </p:nvPicPr>
        <p:blipFill>
          <a:blip r:embed="rId6" cstate="print"/>
          <a:srcRect l="21535" b="32583"/>
          <a:stretch>
            <a:fillRect/>
          </a:stretch>
        </p:blipFill>
        <p:spPr>
          <a:xfrm>
            <a:off x="2470275" y="4516207"/>
            <a:ext cx="1796762" cy="1643755"/>
          </a:xfrm>
          <a:prstGeom prst="rect">
            <a:avLst/>
          </a:prstGeom>
        </p:spPr>
      </p:pic>
      <p:pic>
        <p:nvPicPr>
          <p:cNvPr id="20" name="Рисунок 19" descr="SAM_2609.JPG"/>
          <p:cNvPicPr>
            <a:picLocks noChangeAspect="1"/>
          </p:cNvPicPr>
          <p:nvPr/>
        </p:nvPicPr>
        <p:blipFill>
          <a:blip r:embed="rId7" cstate="print"/>
          <a:srcRect l="25405" t="30710" r="51447" b="38426"/>
          <a:stretch>
            <a:fillRect/>
          </a:stretch>
        </p:blipFill>
        <p:spPr>
          <a:xfrm>
            <a:off x="321439" y="4374012"/>
            <a:ext cx="1785950" cy="1785950"/>
          </a:xfrm>
          <a:prstGeom prst="rect">
            <a:avLst/>
          </a:prstGeom>
        </p:spPr>
      </p:pic>
      <p:pic>
        <p:nvPicPr>
          <p:cNvPr id="21" name="Рисунок 20" descr="244_-_Матвеева_Л.В..jpg"/>
          <p:cNvPicPr>
            <a:picLocks noChangeAspect="1"/>
          </p:cNvPicPr>
          <p:nvPr/>
        </p:nvPicPr>
        <p:blipFill>
          <a:blip r:embed="rId8"/>
          <a:srcRect b="14290"/>
          <a:stretch>
            <a:fillRect/>
          </a:stretch>
        </p:blipFill>
        <p:spPr>
          <a:xfrm>
            <a:off x="4891666" y="4405627"/>
            <a:ext cx="1510300" cy="17281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03808" y="6159962"/>
            <a:ext cx="22860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Матвеева Людмила Владимировна</a:t>
            </a:r>
          </a:p>
          <a:p>
            <a:pPr algn="ctr"/>
            <a:r>
              <a:rPr lang="ru-RU" sz="1400" dirty="0" smtClean="0"/>
              <a:t>ГБОУ СОШ №244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42844" y="6123878"/>
            <a:ext cx="21431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Попова Светлана Петровна</a:t>
            </a:r>
          </a:p>
          <a:p>
            <a:pPr algn="ctr"/>
            <a:r>
              <a:rPr lang="ru-RU" sz="1400" dirty="0" smtClean="0"/>
              <a:t>ГБОУ СОШ №481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285728"/>
            <a:ext cx="8072494" cy="221457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Цель: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«</a:t>
            </a:r>
            <a:r>
              <a:rPr lang="ru-RU" sz="2800" b="1" i="1" dirty="0" smtClean="0"/>
              <a:t>Использование и внедрение программного  комплекса по ОБЖ</a:t>
            </a:r>
            <a:r>
              <a:rPr lang="ru-RU" sz="2800" b="1" i="1" dirty="0" smtClean="0">
                <a:solidFill>
                  <a:schemeClr val="tx1"/>
                </a:solidFill>
              </a:rPr>
              <a:t>»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429000"/>
            <a:ext cx="8143932" cy="250033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Задачи :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Разработка  и внедрение рабочего программного комплекса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Методическое сопровождение преподавателей-организаторов ОБЖ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511555"/>
              </p:ext>
            </p:extLst>
          </p:nvPr>
        </p:nvGraphicFramePr>
        <p:xfrm>
          <a:off x="323528" y="1052736"/>
          <a:ext cx="8643998" cy="558594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80120"/>
                <a:gridCol w="4492044"/>
                <a:gridCol w="3071834"/>
              </a:tblGrid>
              <a:tr h="60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Содержание работы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Ожидаемый результат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5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17.09.2014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Организационное совещание  и планирование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Разработка алгоритма на текущий учебный год</a:t>
                      </a:r>
                    </a:p>
                  </a:txBody>
                  <a:tcPr marL="68580" marR="68580" marT="0" marB="0"/>
                </a:tc>
              </a:tr>
              <a:tr h="1081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15.10.2014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Изучение программного комплекса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Внедрение в программу. Проведение совещаний и консультаций  по вопросам использования программного комплекса</a:t>
                      </a:r>
                    </a:p>
                  </a:txBody>
                  <a:tcPr marL="68580" marR="68580" marT="0" marB="0"/>
                </a:tc>
              </a:tr>
              <a:tr h="93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17.12.14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Изучение и применение  рекомендаций для использования  в учебном процессе.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Мониторинг в 11 классах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Проверка усвоения учебной программы.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Экскурсии:</a:t>
                      </a:r>
                    </a:p>
                    <a:p>
                      <a:pPr marL="381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колледж МЧС </a:t>
                      </a:r>
                    </a:p>
                    <a:p>
                      <a:pPr marL="381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школу МВД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13.05. 15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по апробированию нового УМК с обсуждением открытых уроков. Подведение итогов и оформление отчётной документации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работы за год, изучение результатов работы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89647"/>
              </p:ext>
            </p:extLst>
          </p:nvPr>
        </p:nvGraphicFramePr>
        <p:xfrm>
          <a:off x="467544" y="1196752"/>
          <a:ext cx="8424936" cy="493804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8112"/>
                <a:gridCol w="4608512"/>
                <a:gridCol w="2808312"/>
              </a:tblGrid>
              <a:tr h="1063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Дата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Содержание работы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Ожидаемый результат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4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15.09.14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21.11.14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06.02.15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Открытые уроки с использованием нового УМК: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«Семья в современном обществе» –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Синельник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Е.Ю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" Травматический шок, причины, последствия, основные признаки, ПМП" Пенкина С.Ю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Военная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присяга – клятва воина на верность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Родине»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 Бородкина С.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Материалы к открытым урокам с использованием УМК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9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10.04.15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20.04.15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13.05.15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«Военнослужащий – специалист, в совершенстве владеющий оружием и военной техникой» – Попова С.П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«Международное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гуманитарное право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» – Матвеева Л.В.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«Дни воинской славы России»  -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Пономарёва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Л.В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33265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уроки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В сентябре 2014 года были определены направления работы и ответственные за выделенные направления. В течение года работа велась в соответствии с планом: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Изучено и проанализировано содержание нового учебника для учащихся 11 классов под редакцией В.Н.Латчука.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Обсуждены с преподавателями района варианты программ на совещании методического объединения</a:t>
            </a:r>
            <a:r>
              <a:rPr lang="ru-RU" sz="2000" b="1" dirty="0" smtClean="0"/>
              <a:t> 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Определены темы и проведены открытые уроки с </a:t>
            </a:r>
            <a:br>
              <a:rPr lang="ru-RU" sz="2000" dirty="0" smtClean="0"/>
            </a:br>
            <a:r>
              <a:rPr lang="ru-RU" sz="2000" dirty="0" smtClean="0"/>
              <a:t>использованием нового УМК</a:t>
            </a:r>
            <a:r>
              <a:rPr lang="ru-RU" sz="2000" b="1" dirty="0" smtClean="0"/>
              <a:t> 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Проведено тестирование учащихся 11-х классов 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Проведён семинар по апробированию нового УМК </a:t>
            </a:r>
            <a:br>
              <a:rPr lang="ru-RU" sz="2000" dirty="0" smtClean="0"/>
            </a:br>
            <a:r>
              <a:rPr lang="ru-RU" sz="2000" dirty="0" smtClean="0"/>
              <a:t>с обсуждением открытых уроков.</a:t>
            </a:r>
            <a:r>
              <a:rPr lang="ru-RU" sz="2000" b="1" dirty="0" smtClean="0"/>
              <a:t> 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Подведены итоги и оформлена отчётная документация </a:t>
            </a:r>
            <a:endParaRPr lang="ru-RU" sz="2000" dirty="0"/>
          </a:p>
        </p:txBody>
      </p:sp>
      <p:pic>
        <p:nvPicPr>
          <p:cNvPr id="6" name="Рисунок 5" descr="13.10.png"/>
          <p:cNvPicPr>
            <a:picLocks noChangeAspect="1"/>
          </p:cNvPicPr>
          <p:nvPr/>
        </p:nvPicPr>
        <p:blipFill>
          <a:blip r:embed="rId2"/>
          <a:srcRect r="55317" b="82292"/>
          <a:stretch>
            <a:fillRect/>
          </a:stretch>
        </p:blipFill>
        <p:spPr>
          <a:xfrm>
            <a:off x="2612877" y="357166"/>
            <a:ext cx="3602197" cy="1214422"/>
          </a:xfrm>
          <a:prstGeom prst="rect">
            <a:avLst/>
          </a:prstGeom>
        </p:spPr>
      </p:pic>
      <p:pic>
        <p:nvPicPr>
          <p:cNvPr id="7" name="Рисунок 6" descr="13.10.png"/>
          <p:cNvPicPr>
            <a:picLocks noChangeAspect="1"/>
          </p:cNvPicPr>
          <p:nvPr/>
        </p:nvPicPr>
        <p:blipFill>
          <a:blip r:embed="rId2"/>
          <a:srcRect l="26074" t="31250" r="50886" b="27083"/>
          <a:stretch>
            <a:fillRect/>
          </a:stretch>
        </p:blipFill>
        <p:spPr>
          <a:xfrm>
            <a:off x="571472" y="214290"/>
            <a:ext cx="1143008" cy="1648569"/>
          </a:xfrm>
          <a:prstGeom prst="rect">
            <a:avLst/>
          </a:prstGeom>
        </p:spPr>
      </p:pic>
      <p:pic>
        <p:nvPicPr>
          <p:cNvPr id="9" name="Рисунок 8" descr="049831329d0dacfd6e432a536d9024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4214818"/>
            <a:ext cx="1471477" cy="21859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r="9440"/>
          <a:stretch/>
        </p:blipFill>
        <p:spPr>
          <a:xfrm>
            <a:off x="2987824" y="1792447"/>
            <a:ext cx="3168352" cy="2880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1965"/>
            <a:ext cx="2952328" cy="271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09" y="432047"/>
            <a:ext cx="3097084" cy="2322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0" y="3933056"/>
            <a:ext cx="3005301" cy="2253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/>
          <a:stretch/>
        </p:blipFill>
        <p:spPr>
          <a:xfrm>
            <a:off x="5796136" y="3941276"/>
            <a:ext cx="3155724" cy="22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683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571900" cy="267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N0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214686"/>
            <a:ext cx="352427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N09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66"/>
            <a:ext cx="3429025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N09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792" y="3214686"/>
            <a:ext cx="361952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38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470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Синквейны, написанные учащимися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sitnikova</cp:lastModifiedBy>
  <cp:revision>46</cp:revision>
  <dcterms:created xsi:type="dcterms:W3CDTF">2013-10-13T15:45:28Z</dcterms:created>
  <dcterms:modified xsi:type="dcterms:W3CDTF">2015-05-26T11:14:52Z</dcterms:modified>
</cp:coreProperties>
</file>