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87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Педагогические технологии</a:t>
            </a:r>
            <a:b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4214818"/>
            <a:ext cx="424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Составитель: Пархоменко Т.В. </a:t>
            </a:r>
          </a:p>
          <a:p>
            <a:r>
              <a:rPr lang="ru-RU" sz="2400" b="1" dirty="0" smtClean="0"/>
              <a:t>ст. воспитатель ГБДОУ53</a:t>
            </a:r>
            <a:endParaRPr lang="ru-R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Задача </a:t>
            </a:r>
            <a:r>
              <a:rPr lang="ru-RU" b="1" dirty="0" err="1" smtClean="0">
                <a:solidFill>
                  <a:srgbClr val="0070C0"/>
                </a:solidFill>
              </a:rPr>
              <a:t>фасилитации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028384" cy="30243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Решение конкретных вопросов. </a:t>
            </a:r>
          </a:p>
          <a:p>
            <a:pPr>
              <a:buNone/>
            </a:pPr>
            <a:r>
              <a:rPr lang="ru-RU" dirty="0" smtClean="0"/>
              <a:t>	Это поиск решений, анализ проблем, обсуждение совместных мероприятий, разрешение сложных или конфликтных ситуаций.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860825"/>
            <a:ext cx="581025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89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Итог </a:t>
            </a:r>
            <a:r>
              <a:rPr lang="ru-RU" dirty="0" err="1" smtClean="0">
                <a:solidFill>
                  <a:srgbClr val="0070C0"/>
                </a:solidFill>
              </a:rPr>
              <a:t>фасилитации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2896" y="2132856"/>
            <a:ext cx="8579296" cy="3168352"/>
          </a:xfrm>
        </p:spPr>
        <p:txBody>
          <a:bodyPr/>
          <a:lstStyle/>
          <a:p>
            <a:pPr indent="282575">
              <a:buNone/>
            </a:pPr>
            <a:r>
              <a:rPr lang="ru-RU" dirty="0" smtClean="0"/>
              <a:t>  	Это организационные решения и предложения, которые зафиксированы в протоколе мероприятия и которые повлекут за собой те или иные изменения как организационного характера, так и воспитательного.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Функции </a:t>
            </a:r>
            <a:r>
              <a:rPr lang="ru-RU" dirty="0" err="1" smtClean="0">
                <a:solidFill>
                  <a:srgbClr val="0070C0"/>
                </a:solidFill>
              </a:rPr>
              <a:t>фасилитации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/>
              <a:t>Стимулирование и актуализация возможностей, инициирование и воодушевление, помощь и поддержка.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212976"/>
            <a:ext cx="5328592" cy="33303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Формы </a:t>
            </a:r>
            <a:r>
              <a:rPr lang="ru-RU" dirty="0" err="1" smtClean="0">
                <a:solidFill>
                  <a:srgbClr val="0070C0"/>
                </a:solidFill>
              </a:rPr>
              <a:t>фасилитации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- взаимодействие,</a:t>
            </a:r>
          </a:p>
          <a:p>
            <a:pPr>
              <a:buNone/>
            </a:pPr>
            <a:r>
              <a:rPr lang="ru-RU" sz="3600" dirty="0" smtClean="0"/>
              <a:t>- воздействие,</a:t>
            </a:r>
          </a:p>
          <a:p>
            <a:pPr>
              <a:buNone/>
            </a:pPr>
            <a:r>
              <a:rPr lang="ru-RU" sz="3600" dirty="0" smtClean="0"/>
              <a:t>- диалог,</a:t>
            </a:r>
          </a:p>
          <a:p>
            <a:pPr>
              <a:buNone/>
            </a:pPr>
            <a:r>
              <a:rPr lang="ru-RU" sz="3600" dirty="0" smtClean="0"/>
              <a:t>- косвенное влияние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645024"/>
            <a:ext cx="3671516" cy="24476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Процедуры </a:t>
            </a:r>
            <a:r>
              <a:rPr lang="ru-RU" dirty="0" err="1" smtClean="0">
                <a:solidFill>
                  <a:srgbClr val="0070C0"/>
                </a:solidFill>
              </a:rPr>
              <a:t>фасилитации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59632"/>
            <a:ext cx="8784976" cy="509147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100" dirty="0" smtClean="0"/>
              <a:t>	</a:t>
            </a:r>
            <a:r>
              <a:rPr lang="ru-RU" sz="5100" b="1" dirty="0" smtClean="0"/>
              <a:t>Технологии </a:t>
            </a:r>
            <a:r>
              <a:rPr lang="ru-RU" sz="5100" b="1" dirty="0" err="1" smtClean="0"/>
              <a:t>фасилитации</a:t>
            </a:r>
            <a:r>
              <a:rPr lang="ru-RU" sz="5100" b="1" dirty="0" smtClean="0"/>
              <a:t> </a:t>
            </a:r>
            <a:r>
              <a:rPr lang="ru-RU" sz="5100" dirty="0" smtClean="0"/>
              <a:t>– это различные процедуры, в процессе которых участники делают определенные выводы.</a:t>
            </a:r>
          </a:p>
          <a:p>
            <a:pPr>
              <a:buNone/>
            </a:pPr>
            <a:r>
              <a:rPr lang="ru-RU" sz="5100" dirty="0" smtClean="0"/>
              <a:t>	</a:t>
            </a:r>
            <a:r>
              <a:rPr lang="ru-RU" sz="5100" b="1" dirty="0" smtClean="0"/>
              <a:t>Процедуры </a:t>
            </a:r>
            <a:r>
              <a:rPr lang="ru-RU" sz="5100" b="1" dirty="0" err="1" smtClean="0"/>
              <a:t>фасилитации</a:t>
            </a:r>
            <a:r>
              <a:rPr lang="ru-RU" sz="5100" dirty="0" smtClean="0"/>
              <a:t>:</a:t>
            </a:r>
          </a:p>
          <a:p>
            <a:pPr>
              <a:buNone/>
            </a:pPr>
            <a:r>
              <a:rPr lang="ru-RU" sz="5100" dirty="0" smtClean="0"/>
              <a:t>-советы, рекомендации, диагностика </a:t>
            </a:r>
            <a:r>
              <a:rPr lang="ru-RU" sz="5100" i="1" dirty="0" smtClean="0"/>
              <a:t>(выявление проблем)</a:t>
            </a:r>
            <a:r>
              <a:rPr lang="ru-RU" sz="5100" dirty="0" smtClean="0"/>
              <a:t>; разработка и внедрение решений;</a:t>
            </a:r>
          </a:p>
          <a:p>
            <a:pPr>
              <a:buNone/>
            </a:pPr>
            <a:r>
              <a:rPr lang="ru-RU" sz="5100" dirty="0" smtClean="0"/>
              <a:t>- помощь в постановке проблем, определении целей и задач, плана действий, анализ результатов работы;</a:t>
            </a:r>
          </a:p>
          <a:p>
            <a:pPr>
              <a:buNone/>
            </a:pPr>
            <a:r>
              <a:rPr lang="ru-RU" sz="5100" dirty="0" smtClean="0"/>
              <a:t>- консультирование, поддержка, создание условий для творчества, </a:t>
            </a:r>
            <a:r>
              <a:rPr lang="ru-RU" sz="5100" dirty="0" err="1" smtClean="0"/>
              <a:t>эмпатийное</a:t>
            </a:r>
            <a:r>
              <a:rPr lang="ru-RU" sz="5100" dirty="0" smtClean="0"/>
              <a:t> слушание, обзорная информация, наводящие вопросы, советы;</a:t>
            </a:r>
          </a:p>
          <a:p>
            <a:pPr>
              <a:buNone/>
            </a:pPr>
            <a:r>
              <a:rPr lang="ru-RU" sz="5100" dirty="0" smtClean="0"/>
              <a:t>- снятие барьеров и преград в общении, деятельности по поиску решений;</a:t>
            </a:r>
          </a:p>
          <a:p>
            <a:pPr>
              <a:buNone/>
            </a:pPr>
            <a:r>
              <a:rPr lang="ru-RU" sz="5100" dirty="0" smtClean="0"/>
              <a:t>- готовность принять и оказать помощь в нужной ситуации;</a:t>
            </a:r>
          </a:p>
          <a:p>
            <a:pPr>
              <a:buNone/>
            </a:pPr>
            <a:r>
              <a:rPr lang="ru-RU" sz="5100" dirty="0" smtClean="0"/>
              <a:t>- посредничество, актуализация позиций и чувств участников взаимодействия;</a:t>
            </a:r>
          </a:p>
          <a:p>
            <a:pPr>
              <a:buNone/>
            </a:pPr>
            <a:r>
              <a:rPr lang="ru-RU" sz="5100" dirty="0" smtClean="0"/>
              <a:t>- содействие презентации субъекта;</a:t>
            </a:r>
          </a:p>
          <a:p>
            <a:pPr>
              <a:buNone/>
            </a:pPr>
            <a:r>
              <a:rPr lang="ru-RU" sz="5100" dirty="0" smtClean="0"/>
              <a:t>- выработка общего решения, </a:t>
            </a:r>
            <a:r>
              <a:rPr lang="ru-RU" sz="5100" dirty="0" err="1" smtClean="0"/>
              <a:t>переформулирование</a:t>
            </a:r>
            <a:r>
              <a:rPr lang="ru-RU" sz="5100" dirty="0" smtClean="0"/>
              <a:t> возмущений в желания, мозговой штурм;</a:t>
            </a:r>
          </a:p>
          <a:p>
            <a:pPr>
              <a:buNone/>
            </a:pPr>
            <a:r>
              <a:rPr lang="ru-RU" sz="5100" dirty="0" smtClean="0"/>
              <a:t>- инспирация, активизация, вмешательство.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Установки </a:t>
            </a:r>
            <a:r>
              <a:rPr lang="ru-RU" dirty="0" err="1" smtClean="0">
                <a:solidFill>
                  <a:srgbClr val="0070C0"/>
                </a:solidFill>
              </a:rPr>
              <a:t>фасилитации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196752"/>
            <a:ext cx="5184576" cy="534264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- принятие (</a:t>
            </a:r>
            <a:r>
              <a:rPr lang="ru-RU" dirty="0" err="1" smtClean="0"/>
              <a:t>безоценочное</a:t>
            </a:r>
            <a:r>
              <a:rPr lang="ru-RU" dirty="0" smtClean="0"/>
              <a:t>, уважительное отношение к другому,</a:t>
            </a:r>
          </a:p>
          <a:p>
            <a:pPr>
              <a:buNone/>
            </a:pPr>
            <a:r>
              <a:rPr lang="ru-RU" dirty="0" smtClean="0"/>
              <a:t>- открытость (способность принимать окружающее, чувствительность к новому, готовность к </a:t>
            </a:r>
            <a:r>
              <a:rPr lang="ru-RU" dirty="0" err="1" smtClean="0"/>
              <a:t>самоизменениям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- конгруэнтность </a:t>
            </a:r>
            <a:r>
              <a:rPr lang="ru-RU" i="1" dirty="0" smtClean="0"/>
              <a:t>(</a:t>
            </a:r>
            <a:r>
              <a:rPr lang="ru-RU" i="1" dirty="0" err="1" smtClean="0"/>
              <a:t>рефлексивность</a:t>
            </a:r>
            <a:r>
              <a:rPr lang="ru-RU" i="1" dirty="0" smtClean="0"/>
              <a:t>, </a:t>
            </a:r>
            <a:r>
              <a:rPr lang="ru-RU" i="1" dirty="0" err="1" smtClean="0"/>
              <a:t>эмпатийность</a:t>
            </a:r>
            <a:r>
              <a:rPr lang="ru-RU" i="1" dirty="0" smtClean="0"/>
              <a:t>, совпадение внутренних состояний)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1350513"/>
            <a:ext cx="4752528" cy="55074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30932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300" dirty="0" smtClean="0">
                <a:solidFill>
                  <a:srgbClr val="0070C0"/>
                </a:solidFill>
              </a:rPr>
              <a:t>Технология </a:t>
            </a:r>
            <a:r>
              <a:rPr lang="ru-RU" sz="3300" dirty="0" err="1" smtClean="0">
                <a:solidFill>
                  <a:srgbClr val="0070C0"/>
                </a:solidFill>
              </a:rPr>
              <a:t>фасилитации</a:t>
            </a:r>
            <a:r>
              <a:rPr lang="ru-RU" sz="3300" dirty="0" smtClean="0">
                <a:solidFill>
                  <a:srgbClr val="0070C0"/>
                </a:solidFill>
              </a:rPr>
              <a:t>: </a:t>
            </a:r>
          </a:p>
          <a:p>
            <a:pPr>
              <a:buNone/>
            </a:pPr>
            <a:endParaRPr lang="ru-RU" sz="33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Стимулирует:</a:t>
            </a:r>
          </a:p>
          <a:p>
            <a:pPr>
              <a:buNone/>
            </a:pPr>
            <a:r>
              <a:rPr lang="ru-RU" dirty="0" smtClean="0"/>
              <a:t>- к напряженной мыслительной работе( в большей степени, чем традиционные методы общения);</a:t>
            </a:r>
          </a:p>
          <a:p>
            <a:pPr>
              <a:buFontTx/>
              <a:buChar char="-"/>
            </a:pPr>
            <a:r>
              <a:rPr lang="ru-RU" dirty="0" smtClean="0"/>
              <a:t>к организации поиска совместных решений;</a:t>
            </a:r>
          </a:p>
          <a:p>
            <a:r>
              <a:rPr lang="ru-RU" dirty="0" smtClean="0"/>
              <a:t>Позволяет ускорить выработку резолюций, повышает их качество;</a:t>
            </a:r>
          </a:p>
          <a:p>
            <a:r>
              <a:rPr lang="ru-RU" dirty="0" smtClean="0"/>
              <a:t>Повышает вовлеченность и ответственность каждого родителя( педагога) за принятое решение;</a:t>
            </a:r>
          </a:p>
          <a:p>
            <a:r>
              <a:rPr lang="ru-RU" dirty="0" smtClean="0"/>
              <a:t>Дает возможность участникам   мероприятия получить удовольствие от простого освоения нового за счет использования интеллектуального и </a:t>
            </a:r>
            <a:r>
              <a:rPr lang="ru-RU" dirty="0" err="1" smtClean="0"/>
              <a:t>креативного</a:t>
            </a:r>
            <a:r>
              <a:rPr lang="ru-RU" dirty="0" smtClean="0"/>
              <a:t> потенциала группы.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2"/>
            <a:ext cx="8579296" cy="660022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В построении эффективного взаимодействия с родителями технология </a:t>
            </a:r>
            <a:r>
              <a:rPr lang="ru-RU" dirty="0" err="1" smtClean="0">
                <a:solidFill>
                  <a:srgbClr val="0070C0"/>
                </a:solidFill>
              </a:rPr>
              <a:t>фасилитации</a:t>
            </a:r>
            <a:r>
              <a:rPr lang="ru-RU" dirty="0" smtClean="0">
                <a:solidFill>
                  <a:srgbClr val="0070C0"/>
                </a:solidFill>
              </a:rPr>
              <a:t> помогает: </a:t>
            </a:r>
          </a:p>
          <a:p>
            <a:pPr lvl="0"/>
            <a:r>
              <a:rPr lang="ru-RU" dirty="0" smtClean="0"/>
              <a:t>организовать взаимную деятельность ответственных взрослых, направленную на ведение детей в культуру, постижение её смысла и ценностей</a:t>
            </a:r>
          </a:p>
          <a:p>
            <a:pPr lvl="0"/>
            <a:r>
              <a:rPr lang="ru-RU" dirty="0" smtClean="0"/>
              <a:t>раскрыть творческий потенциал ребенка с помощью участия семьи и сохранить фактор психологического здоровья</a:t>
            </a:r>
          </a:p>
          <a:p>
            <a:pPr lvl="0"/>
            <a:r>
              <a:rPr lang="ru-RU" dirty="0" smtClean="0"/>
              <a:t>освоить родителям навыки интерактивного общения и различные модели поведения в нем,</a:t>
            </a:r>
          </a:p>
          <a:p>
            <a:pPr lvl="0"/>
            <a:r>
              <a:rPr lang="ru-RU" dirty="0" smtClean="0"/>
              <a:t>получить знания и понимание по вопросам воспитания детей, возможно, повлиять на негативные установки отдельных родителей по тем или иным проблемам, связанным с пребыванием ребенка в дошкольном образовательном учреждении.</a:t>
            </a:r>
          </a:p>
          <a:p>
            <a:pPr lvl="0"/>
            <a:r>
              <a:rPr lang="ru-RU" dirty="0" smtClean="0"/>
              <a:t>разрешить сложные или конфликтные ситуации,</a:t>
            </a:r>
          </a:p>
          <a:p>
            <a:pPr lvl="0"/>
            <a:r>
              <a:rPr lang="ru-RU" dirty="0" smtClean="0"/>
              <a:t>решить конкретные вопросы: анализ проблем, поиск решений, обсуждение совместных мероприятий.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/>
              <a:t>Применение технологий </a:t>
            </a:r>
            <a:r>
              <a:rPr lang="ru-RU" sz="2400" dirty="0" err="1"/>
              <a:t>фасилитации</a:t>
            </a:r>
            <a:r>
              <a:rPr lang="ru-RU" sz="2400" dirty="0"/>
              <a:t>, отвечающих современным целевым установкам взаимодействия семьи и ДОУ, требуют освоения воспитателями соответствующих ролевых позиций.</a:t>
            </a:r>
          </a:p>
          <a:p>
            <a:pPr>
              <a:buNone/>
            </a:pPr>
            <a:r>
              <a:rPr lang="ru-RU" sz="2400" dirty="0"/>
              <a:t> 	</a:t>
            </a:r>
            <a:r>
              <a:rPr lang="ru-RU" sz="2400" b="1" dirty="0">
                <a:solidFill>
                  <a:srgbClr val="0070C0"/>
                </a:solidFill>
              </a:rPr>
              <a:t>Характеристики педагога</a:t>
            </a:r>
          </a:p>
          <a:p>
            <a:pPr>
              <a:buNone/>
            </a:pPr>
            <a:r>
              <a:rPr lang="ru-RU" sz="2400" dirty="0"/>
              <a:t>- умение строить открытые, доверительные отношения с родителями;</a:t>
            </a:r>
          </a:p>
          <a:p>
            <a:pPr>
              <a:buNone/>
            </a:pPr>
            <a:r>
              <a:rPr lang="ru-RU" sz="2400" dirty="0"/>
              <a:t>- способность создавать особую атмосферу сотрудничества;</a:t>
            </a:r>
          </a:p>
          <a:p>
            <a:pPr>
              <a:buNone/>
            </a:pPr>
            <a:r>
              <a:rPr lang="ru-RU" sz="2400" dirty="0"/>
              <a:t>- снимать барьеры и помехи во взаимодействии;</a:t>
            </a:r>
          </a:p>
          <a:p>
            <a:pPr>
              <a:buNone/>
            </a:pPr>
            <a:r>
              <a:rPr lang="ru-RU" sz="2400" dirty="0"/>
              <a:t>- раскрывать ресурсы участников образовательных отношений; </a:t>
            </a:r>
          </a:p>
          <a:p>
            <a:pPr>
              <a:buNone/>
            </a:pPr>
            <a:r>
              <a:rPr lang="ru-RU" sz="2400" b="1" dirty="0"/>
              <a:t>А так же должен быть </a:t>
            </a:r>
          </a:p>
          <a:p>
            <a:pPr>
              <a:buNone/>
            </a:pPr>
            <a:r>
              <a:rPr lang="ru-RU" sz="2400" dirty="0"/>
              <a:t>- авторитетен; </a:t>
            </a:r>
          </a:p>
          <a:p>
            <a:pPr>
              <a:buNone/>
            </a:pPr>
            <a:r>
              <a:rPr lang="ru-RU" sz="2400" dirty="0"/>
              <a:t>- </a:t>
            </a:r>
            <a:r>
              <a:rPr lang="ru-RU" sz="2400" dirty="0" err="1"/>
              <a:t>референтен</a:t>
            </a:r>
            <a:r>
              <a:rPr lang="ru-RU" sz="2400" dirty="0"/>
              <a:t>;</a:t>
            </a:r>
          </a:p>
          <a:p>
            <a:r>
              <a:rPr lang="ru-RU" sz="2400" dirty="0"/>
              <a:t>- признан группой.</a:t>
            </a:r>
          </a:p>
          <a:p>
            <a:pPr>
              <a:buFontTx/>
              <a:buChar char="-"/>
            </a:pPr>
            <a:endParaRPr lang="ru-RU" sz="2400" dirty="0"/>
          </a:p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Обладающего этими характеристиками педагога можно назвать </a:t>
            </a:r>
            <a:r>
              <a:rPr lang="ru-RU" sz="2400" b="1" dirty="0" err="1">
                <a:solidFill>
                  <a:srgbClr val="0070C0"/>
                </a:solidFill>
              </a:rPr>
              <a:t>фасилитатором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77024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Фасилитатор</a:t>
            </a:r>
            <a:r>
              <a:rPr lang="ru-RU" b="1" dirty="0" smtClean="0">
                <a:solidFill>
                  <a:srgbClr val="0070C0"/>
                </a:solidFill>
              </a:rPr>
              <a:t> - это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5050904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тренер или ведущий серии встреч, который организует, направляет, стимулирует и оптимизирует процесс поиска информации, ее обработки и решения на ее основе поставленной перед группой задачи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8612" y="1417638"/>
            <a:ext cx="4387626" cy="43876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Определение понятия</a:t>
            </a:r>
            <a:br>
              <a:rPr lang="ru-RU" b="1" dirty="0" smtClean="0"/>
            </a:br>
            <a:r>
              <a:rPr lang="ru-RU" b="1" i="1" dirty="0" smtClean="0">
                <a:solidFill>
                  <a:srgbClr val="0070C0"/>
                </a:solidFill>
              </a:rPr>
              <a:t>«педагогическая технология»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i="1" u="sng" dirty="0" smtClean="0">
                <a:solidFill>
                  <a:srgbClr val="0070C0"/>
                </a:solidFill>
              </a:rPr>
              <a:t>Педагогическая технология </a:t>
            </a:r>
            <a:r>
              <a:rPr lang="ru-RU" sz="2800" b="1" i="1" dirty="0" smtClean="0"/>
              <a:t>– </a:t>
            </a:r>
            <a:r>
              <a:rPr lang="ru-RU" sz="2800" b="1" u="sng" dirty="0" smtClean="0"/>
              <a:t>описание процесса</a:t>
            </a:r>
            <a:r>
              <a:rPr lang="ru-RU" sz="2800" b="1" dirty="0" smtClean="0"/>
              <a:t> достижения планируемых результатов </a:t>
            </a:r>
            <a:r>
              <a:rPr lang="ru-RU" sz="2800" b="1" i="1" dirty="0" smtClean="0"/>
              <a:t>обучения. (И.П. Волков)</a:t>
            </a:r>
          </a:p>
          <a:p>
            <a:r>
              <a:rPr lang="ru-RU" sz="2800" b="1" i="1" u="sng" dirty="0" smtClean="0">
                <a:solidFill>
                  <a:srgbClr val="0070C0"/>
                </a:solidFill>
              </a:rPr>
              <a:t>Педагогическая технология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smtClean="0"/>
              <a:t>– </a:t>
            </a:r>
            <a:r>
              <a:rPr lang="ru-RU" sz="2800" b="1" dirty="0" smtClean="0"/>
              <a:t>система функционирования всех компонентов педагогического процесса, построенная на научной основе, запрограммированная во времени и в пространстве и приводящая к намеченным результатам</a:t>
            </a:r>
            <a:r>
              <a:rPr lang="ru-RU" sz="2800" b="1" i="1" dirty="0" smtClean="0"/>
              <a:t>. (Г.К. </a:t>
            </a:r>
            <a:r>
              <a:rPr lang="ru-RU" sz="2800" b="1" i="1" dirty="0" err="1" smtClean="0"/>
              <a:t>Селевко</a:t>
            </a:r>
            <a:r>
              <a:rPr lang="ru-RU" sz="2800" b="1" i="1" dirty="0" smtClean="0"/>
              <a:t>)</a:t>
            </a:r>
          </a:p>
          <a:p>
            <a:r>
              <a:rPr lang="ru-RU" sz="2400" b="1" i="1" u="sng" dirty="0" smtClean="0">
                <a:solidFill>
                  <a:srgbClr val="0070C0"/>
                </a:solidFill>
              </a:rPr>
              <a:t>Педагогическая технология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smtClean="0"/>
              <a:t>– </a:t>
            </a:r>
            <a:r>
              <a:rPr lang="ru-RU" sz="2400" b="1" dirty="0" smtClean="0"/>
              <a:t>продуманная во всех деталях модель педагогической деятельности по проектированию, организации и проведению учебного процесса с безусловным обеспечением комфортных условий для обучающихся и учителя </a:t>
            </a:r>
            <a:r>
              <a:rPr lang="ru-RU" sz="2400" b="1" i="1" dirty="0" smtClean="0"/>
              <a:t>(В.М. Монахов)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Для </a:t>
            </a:r>
            <a:r>
              <a:rPr lang="ru-RU" sz="2400" b="1" dirty="0" err="1" smtClean="0">
                <a:solidFill>
                  <a:srgbClr val="0070C0"/>
                </a:solidFill>
              </a:rPr>
              <a:t>фасилитатора</a:t>
            </a:r>
            <a:r>
              <a:rPr lang="ru-RU" sz="2400" b="1" dirty="0" smtClean="0">
                <a:solidFill>
                  <a:srgbClr val="0070C0"/>
                </a:solidFill>
              </a:rPr>
              <a:t> характерны несколько НЕТ</a:t>
            </a:r>
          </a:p>
          <a:p>
            <a:pPr>
              <a:buNone/>
            </a:pPr>
            <a:r>
              <a:rPr lang="ru-RU" sz="2400" dirty="0" smtClean="0"/>
              <a:t>-не применяет свои схемы действия, </a:t>
            </a:r>
          </a:p>
          <a:p>
            <a:pPr>
              <a:buNone/>
            </a:pPr>
            <a:r>
              <a:rPr lang="ru-RU" sz="2400" dirty="0" smtClean="0"/>
              <a:t>-не использует свой стереотип восприятия, </a:t>
            </a:r>
          </a:p>
          <a:p>
            <a:pPr>
              <a:buNone/>
            </a:pPr>
            <a:r>
              <a:rPr lang="ru-RU" sz="2400" dirty="0" smtClean="0"/>
              <a:t>-не излагает свой взгляд на проблему </a:t>
            </a:r>
          </a:p>
          <a:p>
            <a:pPr>
              <a:buNone/>
            </a:pPr>
            <a:r>
              <a:rPr lang="ru-RU" sz="2400" dirty="0" smtClean="0"/>
              <a:t>-не предлагает свой способ решения</a:t>
            </a:r>
          </a:p>
          <a:p>
            <a:pPr>
              <a:buNone/>
            </a:pPr>
            <a:r>
              <a:rPr lang="ru-RU" sz="2400" dirty="0" smtClean="0"/>
              <a:t>-не заинтересован в итогах обсуждения </a:t>
            </a:r>
          </a:p>
          <a:p>
            <a:pPr>
              <a:buNone/>
            </a:pPr>
            <a:r>
              <a:rPr lang="ru-RU" sz="2400" dirty="0" smtClean="0"/>
              <a:t>-не участвует в прениях, а только организует их, обеспечивая выполнение повестки дня( наблюдает со стороны и анализирует процесс)</a:t>
            </a:r>
          </a:p>
          <a:p>
            <a:pPr>
              <a:buNone/>
            </a:pPr>
            <a:r>
              <a:rPr lang="ru-RU" sz="2400" dirty="0" smtClean="0"/>
              <a:t>-не дает ответы на вопросы, не предлагает решения проблемы, а предоставляет средства, с помощью которых участники взаимодействия сами находят решения</a:t>
            </a:r>
          </a:p>
          <a:p>
            <a:pPr>
              <a:buNone/>
            </a:pPr>
            <a:r>
              <a:rPr lang="ru-RU" sz="2400" dirty="0" smtClean="0"/>
              <a:t>-не представляет интересы ни одной из групп</a:t>
            </a:r>
          </a:p>
          <a:p>
            <a:pPr algn="ctr">
              <a:buNone/>
            </a:pPr>
            <a:r>
              <a:rPr lang="ru-RU" sz="2400" dirty="0" smtClean="0"/>
              <a:t>	Самостоятельный поиск информации сильнее мотивирует участников </a:t>
            </a:r>
            <a:r>
              <a:rPr lang="ru-RU" sz="2400" dirty="0" err="1" smtClean="0"/>
              <a:t>фасилитации</a:t>
            </a:r>
            <a:r>
              <a:rPr lang="ru-RU" sz="2400" dirty="0" smtClean="0"/>
              <a:t> и обеспечивает более эффективную обработку найденной информации, ускоряет процесс решения поставленной задачи, а также освоение и закрепление приобретенных навыков.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</a:rPr>
              <a:t>6 черт </a:t>
            </a:r>
            <a:r>
              <a:rPr lang="ru-RU" b="1" dirty="0" err="1" smtClean="0">
                <a:solidFill>
                  <a:srgbClr val="0070C0"/>
                </a:solidFill>
              </a:rPr>
              <a:t>фасилитатора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12605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- Умение управлять содержанием и динамикой</a:t>
            </a:r>
          </a:p>
          <a:p>
            <a:pPr>
              <a:buNone/>
            </a:pPr>
            <a:r>
              <a:rPr lang="ru-RU" dirty="0" smtClean="0"/>
              <a:t>- Умение слушать и слышать</a:t>
            </a:r>
          </a:p>
          <a:p>
            <a:pPr>
              <a:buNone/>
            </a:pPr>
            <a:r>
              <a:rPr lang="ru-RU" dirty="0" smtClean="0"/>
              <a:t>- Умение точно и полно передавать информацию</a:t>
            </a:r>
          </a:p>
          <a:p>
            <a:pPr>
              <a:buNone/>
            </a:pPr>
            <a:r>
              <a:rPr lang="ru-RU" dirty="0" smtClean="0"/>
              <a:t>- Умение структурировать время и информацию</a:t>
            </a:r>
          </a:p>
          <a:p>
            <a:pPr>
              <a:buNone/>
            </a:pPr>
            <a:r>
              <a:rPr lang="ru-RU" dirty="0" smtClean="0"/>
              <a:t>- Умение правильно задавать вопросы</a:t>
            </a:r>
          </a:p>
          <a:p>
            <a:pPr>
              <a:buNone/>
            </a:pPr>
            <a:r>
              <a:rPr lang="ru-RU" dirty="0" smtClean="0"/>
              <a:t>- Готовность делить «победу» с группой</a:t>
            </a:r>
          </a:p>
          <a:p>
            <a:pPr>
              <a:buNone/>
            </a:pPr>
            <a:r>
              <a:rPr lang="ru-RU" dirty="0" smtClean="0"/>
              <a:t>- Готовность принимать чужие мнения, не навязывать свое мнение группе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0070C0"/>
                </a:solidFill>
              </a:rPr>
              <a:t>Правила взаимодействия педагога- </a:t>
            </a:r>
            <a:r>
              <a:rPr lang="ru-RU" sz="3600" dirty="0" err="1" smtClean="0">
                <a:solidFill>
                  <a:srgbClr val="0070C0"/>
                </a:solidFill>
              </a:rPr>
              <a:t>фасилитатора</a:t>
            </a:r>
            <a:r>
              <a:rPr lang="ru-RU" sz="3600" dirty="0" smtClean="0">
                <a:solidFill>
                  <a:srgbClr val="0070C0"/>
                </a:solidFill>
              </a:rPr>
              <a:t> с родителями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dirty="0" smtClean="0"/>
              <a:t>- внушать и демонстрировать доверие;</a:t>
            </a:r>
          </a:p>
          <a:p>
            <a:pPr>
              <a:buNone/>
            </a:pPr>
            <a:r>
              <a:rPr lang="ru-RU" sz="3800" dirty="0" smtClean="0"/>
              <a:t>- помогать родителям формулировать цели, стоящие перед всей группой и каждым из них;</a:t>
            </a:r>
          </a:p>
          <a:p>
            <a:pPr>
              <a:buNone/>
            </a:pPr>
            <a:r>
              <a:rPr lang="ru-RU" sz="3800" dirty="0" smtClean="0"/>
              <a:t>- исходить из того, что у каждого родителя есть мотивация к взаимодействию;</a:t>
            </a:r>
          </a:p>
          <a:p>
            <a:pPr>
              <a:buNone/>
            </a:pPr>
            <a:r>
              <a:rPr lang="ru-RU" sz="3800" dirty="0" smtClean="0"/>
              <a:t>- выступать для них источником опыта;</a:t>
            </a:r>
          </a:p>
          <a:p>
            <a:pPr>
              <a:buNone/>
            </a:pPr>
            <a:r>
              <a:rPr lang="ru-RU" sz="3800" dirty="0" smtClean="0"/>
              <a:t>- проявлять </a:t>
            </a:r>
            <a:r>
              <a:rPr lang="ru-RU" sz="3800" dirty="0" err="1" smtClean="0"/>
              <a:t>эмпатию</a:t>
            </a:r>
            <a:r>
              <a:rPr lang="ru-RU" sz="3800" dirty="0" smtClean="0"/>
              <a:t> – способность понимать, чувствовать внутреннее состояние, личность другого и принимать его;</a:t>
            </a:r>
          </a:p>
          <a:p>
            <a:pPr>
              <a:buNone/>
            </a:pPr>
            <a:r>
              <a:rPr lang="ru-RU" sz="3800" dirty="0" smtClean="0"/>
              <a:t>- быть активным участником группового взаимодействия;</a:t>
            </a:r>
          </a:p>
          <a:p>
            <a:pPr>
              <a:buNone/>
            </a:pPr>
            <a:r>
              <a:rPr lang="ru-RU" sz="3800" dirty="0" smtClean="0"/>
              <a:t>- открыто выражать свои чувства в группе, уметь придать личностную окраску преподаванию;</a:t>
            </a:r>
          </a:p>
          <a:p>
            <a:pPr>
              <a:buNone/>
            </a:pPr>
            <a:r>
              <a:rPr lang="ru-RU" sz="3800" dirty="0" smtClean="0"/>
              <a:t>- владеть стилем неформального общения с родителями;</a:t>
            </a:r>
          </a:p>
          <a:p>
            <a:pPr>
              <a:buNone/>
            </a:pPr>
            <a:r>
              <a:rPr lang="ru-RU" sz="3800" dirty="0" smtClean="0"/>
              <a:t>- обладать положительной самооценкой, проявлять эмоциональную уравновешенность, уверенность в себе, жизнерадостность.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Преимущества </a:t>
            </a:r>
            <a:r>
              <a:rPr lang="ru-RU" sz="4000" dirty="0" err="1" smtClean="0">
                <a:solidFill>
                  <a:srgbClr val="0070C0"/>
                </a:solidFill>
              </a:rPr>
              <a:t>фасилитации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Первое</a:t>
            </a:r>
            <a:r>
              <a:rPr lang="ru-RU" dirty="0" smtClean="0"/>
              <a:t> преимущество </a:t>
            </a:r>
            <a:r>
              <a:rPr lang="ru-RU" dirty="0" err="1" smtClean="0"/>
              <a:t>фасилитации</a:t>
            </a:r>
            <a:r>
              <a:rPr lang="ru-RU" dirty="0" smtClean="0"/>
              <a:t> состоит в том, что решения выдают сами родители, т.е. они самостоятельно проделывают всю необходимую работу. </a:t>
            </a:r>
            <a:r>
              <a:rPr lang="ru-RU" dirty="0" err="1" smtClean="0"/>
              <a:t>Фасилитатор</a:t>
            </a:r>
            <a:r>
              <a:rPr lang="ru-RU" dirty="0" smtClean="0"/>
              <a:t> поддерживает процесс только технологически.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Второе </a:t>
            </a:r>
            <a:r>
              <a:rPr lang="ru-RU" dirty="0" smtClean="0"/>
              <a:t>– </a:t>
            </a:r>
            <a:r>
              <a:rPr lang="ru-RU" dirty="0" err="1" smtClean="0"/>
              <a:t>фасилитатор</a:t>
            </a:r>
            <a:r>
              <a:rPr lang="ru-RU" dirty="0" smtClean="0"/>
              <a:t> не дает решений, он предоставляет средства, с помощью которого родители сами находят решение.</a:t>
            </a:r>
          </a:p>
          <a:p>
            <a:pPr>
              <a:buNone/>
            </a:pPr>
            <a:r>
              <a:rPr lang="ru-RU" b="1" dirty="0" smtClean="0"/>
              <a:t>	Посредством </a:t>
            </a:r>
            <a:r>
              <a:rPr lang="ru-RU" b="1" dirty="0" err="1" smtClean="0"/>
              <a:t>фасилитации</a:t>
            </a:r>
            <a:r>
              <a:rPr lang="ru-RU" b="1" dirty="0" smtClean="0"/>
              <a:t> можно проводить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–    </a:t>
            </a:r>
            <a:r>
              <a:rPr lang="ru-RU" smtClean="0"/>
              <a:t>проверку имеющегося </a:t>
            </a:r>
            <a:r>
              <a:rPr lang="ru-RU" dirty="0" smtClean="0"/>
              <a:t>педагогического опыта и убеждений участников собрания;</a:t>
            </a:r>
          </a:p>
          <a:p>
            <a:pPr>
              <a:buNone/>
            </a:pPr>
            <a:r>
              <a:rPr lang="ru-RU" dirty="0" smtClean="0"/>
              <a:t>–    обмен полезной информацией между участниками родительского собрания;</a:t>
            </a:r>
          </a:p>
          <a:p>
            <a:pPr>
              <a:buNone/>
            </a:pPr>
            <a:r>
              <a:rPr lang="ru-RU" dirty="0" smtClean="0"/>
              <a:t>–    формирование ощущения легкости и простоты в освоении нового – за счет использования интеллектуального и </a:t>
            </a:r>
            <a:r>
              <a:rPr lang="ru-RU" dirty="0" err="1" smtClean="0"/>
              <a:t>креативного</a:t>
            </a:r>
            <a:r>
              <a:rPr lang="ru-RU" dirty="0" smtClean="0"/>
              <a:t> потенциалов всей группы родителей;</a:t>
            </a:r>
          </a:p>
          <a:p>
            <a:pPr>
              <a:buNone/>
            </a:pPr>
            <a:r>
              <a:rPr lang="ru-RU" dirty="0" smtClean="0"/>
              <a:t>–    снятие сопротивления изменениям, происходящим во взаимоотношениях с ребенком, педагогами, между родителями.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</a:rPr>
              <a:t>Методы </a:t>
            </a:r>
            <a:r>
              <a:rPr lang="ru-RU" b="1" dirty="0" err="1" smtClean="0">
                <a:solidFill>
                  <a:srgbClr val="0070C0"/>
                </a:solidFill>
              </a:rPr>
              <a:t>фасилитации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9749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–    </a:t>
            </a:r>
            <a:r>
              <a:rPr lang="ru-RU" b="1" dirty="0" smtClean="0"/>
              <a:t>мировое кафе</a:t>
            </a:r>
            <a:r>
              <a:rPr lang="ru-RU" dirty="0" smtClean="0"/>
              <a:t>, позволяющее собрать информацию, организовать обмен мнениями большого количества людей по важным вопросам и проблемам; изучить возможности для дальнейших действий и принятия решений;</a:t>
            </a:r>
          </a:p>
          <a:p>
            <a:pPr>
              <a:buNone/>
            </a:pPr>
            <a:r>
              <a:rPr lang="ru-RU" dirty="0" smtClean="0"/>
              <a:t>–    </a:t>
            </a:r>
            <a:r>
              <a:rPr lang="ru-RU" b="1" dirty="0" smtClean="0"/>
              <a:t>«поиск будущего</a:t>
            </a:r>
            <a:r>
              <a:rPr lang="ru-RU" dirty="0" smtClean="0"/>
              <a:t>» (</a:t>
            </a:r>
            <a:r>
              <a:rPr lang="ru-RU" dirty="0" err="1" smtClean="0"/>
              <a:t>FutureSearch</a:t>
            </a:r>
            <a:r>
              <a:rPr lang="ru-RU" dirty="0" smtClean="0"/>
              <a:t>) связан с формированием общей основы для предстоящего сотрудничества, выработкой общей картины будущего;</a:t>
            </a:r>
          </a:p>
          <a:p>
            <a:pPr>
              <a:buNone/>
            </a:pPr>
            <a:r>
              <a:rPr lang="ru-RU" dirty="0" smtClean="0"/>
              <a:t>–    </a:t>
            </a:r>
            <a:r>
              <a:rPr lang="ru-RU" b="1" dirty="0" smtClean="0"/>
              <a:t>конференция «Поиск» </a:t>
            </a:r>
            <a:r>
              <a:rPr lang="ru-RU" dirty="0" smtClean="0"/>
              <a:t>(</a:t>
            </a:r>
            <a:r>
              <a:rPr lang="ru-RU" dirty="0" err="1" smtClean="0"/>
              <a:t>SearchConference</a:t>
            </a:r>
            <a:r>
              <a:rPr lang="ru-RU" dirty="0" smtClean="0"/>
              <a:t>) обусловлена необходимостью активной адаптации системы (дошкольного образования в конкретной организации) на основе поиска вариантов развития ее участников (педагогов и родителей) через достижение совместного видения решения конкретной проблемы;</a:t>
            </a:r>
          </a:p>
          <a:p>
            <a:pPr>
              <a:buNone/>
            </a:pPr>
            <a:r>
              <a:rPr lang="ru-RU" dirty="0" smtClean="0"/>
              <a:t>–   </a:t>
            </a:r>
            <a:r>
              <a:rPr lang="ru-RU" b="1" dirty="0" smtClean="0"/>
              <a:t> технология открытого пространства </a:t>
            </a:r>
            <a:r>
              <a:rPr lang="ru-RU" dirty="0" smtClean="0"/>
              <a:t>(</a:t>
            </a:r>
            <a:r>
              <a:rPr lang="ru-RU" dirty="0" err="1" smtClean="0"/>
              <a:t>OpenSpaceTechnology</a:t>
            </a:r>
            <a:r>
              <a:rPr lang="ru-RU" dirty="0" smtClean="0"/>
              <a:t>) позволяет решить реальную проблему в ситуации «здесь и теперь» на основе слаженного действия группы в условиях ограниченных ресурсов и сложности вопроса;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80920" cy="5949280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ru-RU" b="1" dirty="0" smtClean="0"/>
              <a:t>динамическая </a:t>
            </a:r>
            <a:r>
              <a:rPr lang="ru-RU" b="1" dirty="0" err="1" smtClean="0"/>
              <a:t>фасилитация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DynamicFacilitation</a:t>
            </a:r>
            <a:r>
              <a:rPr lang="ru-RU" dirty="0" smtClean="0"/>
              <a:t>) используется для решения проблем в условиях, когда группа сталкивается со сложной ситуацией и нет однозначного решения для снятия напряженности или разрешения конфликта;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–    </a:t>
            </a:r>
            <a:r>
              <a:rPr lang="ru-RU" b="1" dirty="0" smtClean="0"/>
              <a:t>саммит позитивных перемен </a:t>
            </a:r>
            <a:r>
              <a:rPr lang="ru-RU" dirty="0" smtClean="0"/>
              <a:t>(</a:t>
            </a:r>
            <a:r>
              <a:rPr lang="ru-RU" dirty="0" err="1" smtClean="0"/>
              <a:t>AppreciativeInquirySummit</a:t>
            </a:r>
            <a:r>
              <a:rPr lang="ru-RU" dirty="0" smtClean="0"/>
              <a:t>) используется для проведения широкого спектра позитивных изменений в организации, включающих развитие лидерства, стратегическое планирование, изменение корпоративной культуры, прояснение видения картины будущего и общих ценностей совместной работы;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–    </a:t>
            </a:r>
            <a:r>
              <a:rPr lang="ru-RU" b="1" dirty="0" smtClean="0"/>
              <a:t>выход за рамки </a:t>
            </a:r>
            <a:r>
              <a:rPr lang="ru-RU" dirty="0" smtClean="0"/>
              <a:t>(</a:t>
            </a:r>
            <a:r>
              <a:rPr lang="ru-RU" dirty="0" err="1" smtClean="0"/>
              <a:t>WorkOut</a:t>
            </a:r>
            <a:r>
              <a:rPr lang="ru-RU" dirty="0" smtClean="0"/>
              <a:t>) позволяет расширить </a:t>
            </a:r>
            <a:r>
              <a:rPr lang="ru-RU" dirty="0" err="1" smtClean="0"/>
              <a:t>межфункциональные</a:t>
            </a:r>
            <a:r>
              <a:rPr lang="ru-RU" dirty="0" smtClean="0"/>
              <a:t> или межуровневые группы руководителей, сотрудников, специалистов, родителей, когда они обращаются к важным для функционирования учреждения темам, разрабатывают рекомендации и представляют их главному руководителю на «городском собрании» (общее родительское собрание).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9798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</a:rPr>
              <a:t>Квест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4664" y="2852936"/>
            <a:ext cx="8939336" cy="36381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Идея игры</a:t>
            </a:r>
            <a:r>
              <a:rPr lang="ru-RU" dirty="0" smtClean="0"/>
              <a:t>: команда, перемещаясь по точкам, выполняют различные задание, выполнив одно задание, участники получают подсказку к выполнению следующего, что является эффективным средством повышения двигательной активности и мотивационной готовности к познанию и исследованию.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Цель </a:t>
            </a:r>
            <a:r>
              <a:rPr lang="ru-RU" b="1" dirty="0" err="1" smtClean="0"/>
              <a:t>квестов</a:t>
            </a:r>
            <a:r>
              <a:rPr lang="ru-RU" dirty="0" smtClean="0"/>
              <a:t>: реализовать проектную и игровую деятельность, познакомить с новой информацией, закрепить имеющиеся знания, отработать на практике умения детей.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47263"/>
            <a:ext cx="2744551" cy="21407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4441" y="1103018"/>
            <a:ext cx="5364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– это приключенческая, командная игра для детей и родителей.</a:t>
            </a: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Достоинства </a:t>
            </a:r>
            <a:r>
              <a:rPr lang="ru-RU" dirty="0" err="1" smtClean="0">
                <a:solidFill>
                  <a:srgbClr val="0070C0"/>
                </a:solidFill>
              </a:rPr>
              <a:t>квестов</a:t>
            </a:r>
            <a:r>
              <a:rPr lang="ru-RU" dirty="0" smtClean="0">
                <a:solidFill>
                  <a:srgbClr val="0070C0"/>
                </a:solidFill>
              </a:rPr>
              <a:t> для детей дошкольного возраста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Это игра-приключение , игра « с секретами» и открытиями, поэтому она эмоционально насыщена и доставляет удовольствие участникам.</a:t>
            </a:r>
          </a:p>
          <a:p>
            <a:pPr marL="514350" indent="-514350">
              <a:buAutoNum type="arabicPeriod"/>
            </a:pPr>
            <a:r>
              <a:rPr lang="ru-RU" dirty="0" smtClean="0"/>
              <a:t>Игра предполагает взаимодействие личности и ситуации.</a:t>
            </a:r>
          </a:p>
          <a:p>
            <a:pPr marL="514350" indent="-514350">
              <a:buNone/>
            </a:pPr>
            <a:r>
              <a:rPr lang="ru-RU" dirty="0" smtClean="0"/>
              <a:t>3.  Задания требуют сообразительности и нестандартного решения задач.</a:t>
            </a:r>
          </a:p>
          <a:p>
            <a:pPr marL="514350" indent="-514350">
              <a:buNone/>
            </a:pPr>
            <a:r>
              <a:rPr lang="ru-RU" dirty="0" smtClean="0"/>
              <a:t>4.  Осваивают массу интересной информации, преодолевая трудности , предусмотренные сюжетом.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6975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5. </a:t>
            </a:r>
            <a:r>
              <a:rPr lang="ru-RU" dirty="0" err="1" smtClean="0"/>
              <a:t>Квесты</a:t>
            </a:r>
            <a:r>
              <a:rPr lang="ru-RU" dirty="0" smtClean="0"/>
              <a:t> – процесс </a:t>
            </a:r>
            <a:r>
              <a:rPr lang="ru-RU" dirty="0" err="1" smtClean="0"/>
              <a:t>когнетивной</a:t>
            </a:r>
            <a:r>
              <a:rPr lang="ru-RU" dirty="0" smtClean="0"/>
              <a:t> обработки ситуации, подталкивающий к достижению цели. В нем всегда присутствует « стремление к завершению», т.е нарастающее со временем стремление довести процесс до некоторого итога.</a:t>
            </a:r>
          </a:p>
          <a:p>
            <a:pPr>
              <a:buNone/>
            </a:pPr>
            <a:r>
              <a:rPr lang="ru-RU" dirty="0" smtClean="0"/>
              <a:t>6. </a:t>
            </a:r>
            <a:r>
              <a:rPr lang="ru-RU" dirty="0" err="1" smtClean="0"/>
              <a:t>Квесты</a:t>
            </a:r>
            <a:r>
              <a:rPr lang="ru-RU" dirty="0" smtClean="0"/>
              <a:t> –коллективная игра. Чтобы победить нужно научиться взаимодействию, взаимопомощи, умению принимать компромиссные решения, отвечать не только за себя, а за победу всей команды.</a:t>
            </a:r>
          </a:p>
          <a:p>
            <a:pPr>
              <a:buNone/>
            </a:pPr>
            <a:r>
              <a:rPr lang="ru-RU" dirty="0" smtClean="0"/>
              <a:t>7. Требуют ловкости, выносливости, силы.</a:t>
            </a:r>
          </a:p>
          <a:p>
            <a:pPr>
              <a:buNone/>
            </a:pPr>
            <a:r>
              <a:rPr lang="ru-RU" dirty="0" smtClean="0"/>
              <a:t>8. Доставляют радость и яркие впечатления.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87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Задания для игры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1211" y="1423264"/>
            <a:ext cx="8291264" cy="52003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Правило: золотой середины: если легко – теряется интерес, если сложно – исчезает игра и все силы уходят на решение сложных задач.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Загадки</a:t>
            </a:r>
          </a:p>
          <a:p>
            <a:r>
              <a:rPr lang="ru-RU" dirty="0" smtClean="0"/>
              <a:t>Пропущенное слово</a:t>
            </a:r>
          </a:p>
          <a:p>
            <a:r>
              <a:rPr lang="ru-RU" dirty="0" smtClean="0"/>
              <a:t>Слово задом наперед</a:t>
            </a:r>
          </a:p>
          <a:p>
            <a:r>
              <a:rPr lang="ru-RU" dirty="0" smtClean="0"/>
              <a:t>Рисунок предмета</a:t>
            </a:r>
          </a:p>
          <a:p>
            <a:r>
              <a:rPr lang="ru-RU" dirty="0" smtClean="0"/>
              <a:t>Карта с обозначениями</a:t>
            </a:r>
          </a:p>
          <a:p>
            <a:r>
              <a:rPr lang="ru-RU" dirty="0" smtClean="0"/>
              <a:t>Шарада</a:t>
            </a:r>
          </a:p>
          <a:p>
            <a:r>
              <a:rPr lang="ru-RU" dirty="0" smtClean="0"/>
              <a:t>Ребус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/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Педагогическая технология</a:t>
            </a:r>
            <a:r>
              <a:rPr lang="ru-RU" sz="4000" b="1" i="1" dirty="0" smtClean="0">
                <a:solidFill>
                  <a:schemeClr val="tx2"/>
                </a:solidFill>
              </a:rPr>
              <a:t/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r>
              <a:rPr lang="ru-RU" sz="4000" i="1" dirty="0" smtClean="0"/>
              <a:t> -</a:t>
            </a:r>
            <a:r>
              <a:rPr lang="ru-RU" sz="4000" i="1" dirty="0" smtClean="0">
                <a:solidFill>
                  <a:srgbClr val="FF0000"/>
                </a:solidFill>
              </a:rPr>
              <a:t> </a:t>
            </a:r>
            <a:r>
              <a:rPr lang="ru-RU" sz="4000" i="1" dirty="0" smtClean="0"/>
              <a:t>в 3-х аспектах: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0577" y="1417638"/>
            <a:ext cx="8363272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i="1" u="sng" dirty="0" smtClean="0"/>
              <a:t>Научном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часть педагогической науки, изучающая и разрабатывающая цели, содержание и методы обучения и проектирующая педагогические процессы;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ru-RU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i="1" u="sng" dirty="0" smtClean="0"/>
              <a:t>Процессуальном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– </a:t>
            </a:r>
            <a:r>
              <a:rPr lang="ru-RU" dirty="0" smtClean="0"/>
              <a:t>описание (алгоритм) процесса, совокупность целей, содержания, методов и средств достижения планируемых результатов обучения;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ru-RU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i="1" u="sng" dirty="0" err="1" smtClean="0"/>
              <a:t>Деятельностном</a:t>
            </a:r>
            <a:r>
              <a:rPr lang="ru-RU" i="1" u="sng" dirty="0" smtClean="0"/>
              <a:t> </a:t>
            </a:r>
            <a:r>
              <a:rPr lang="ru-RU" i="1" dirty="0" smtClean="0"/>
              <a:t>- </a:t>
            </a:r>
            <a:r>
              <a:rPr lang="ru-RU" dirty="0" smtClean="0"/>
              <a:t>осуществление технологического (педагогического) процесса, функционирование всех личностных, инструментальных и методологических педагогических средств.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390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Шифры: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Код да Винчи ( с зеркальцем)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Цезаря (сдвиг на 3 буквы)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Шифр Артура </a:t>
            </a:r>
            <a:r>
              <a:rPr lang="ru-RU" sz="2800" dirty="0" err="1" smtClean="0"/>
              <a:t>Конан</a:t>
            </a:r>
            <a:r>
              <a:rPr lang="ru-RU" sz="2800" dirty="0" smtClean="0"/>
              <a:t> </a:t>
            </a:r>
            <a:r>
              <a:rPr lang="ru-RU" sz="2800" dirty="0" err="1" smtClean="0"/>
              <a:t>Доиля</a:t>
            </a:r>
            <a:r>
              <a:rPr lang="ru-RU" sz="2800" dirty="0" smtClean="0"/>
              <a:t> « Пляшущие человечки»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Шифровальная решетка (решетка Шерлока Холмса)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Бесцветные чернила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Тайники: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Заморозить в воде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Запечь в печенье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Положить в …( книгу, сахарницу, почтовый ящик)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Положить на видное место</a:t>
            </a:r>
          </a:p>
          <a:p>
            <a:pPr>
              <a:spcBef>
                <a:spcPts val="0"/>
              </a:spcBef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501008"/>
            <a:ext cx="6164608" cy="82374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Задачи, которые решает </a:t>
            </a:r>
            <a:r>
              <a:rPr lang="ru-RU" dirty="0" err="1" smtClean="0">
                <a:solidFill>
                  <a:srgbClr val="0070C0"/>
                </a:solidFill>
              </a:rPr>
              <a:t>квест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42841"/>
            <a:ext cx="8229600" cy="574297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Повышает двигательную активность</a:t>
            </a:r>
          </a:p>
          <a:p>
            <a:r>
              <a:rPr lang="ru-RU" dirty="0" smtClean="0"/>
              <a:t>Стимулирует познавательное развитие</a:t>
            </a:r>
          </a:p>
          <a:p>
            <a:r>
              <a:rPr lang="ru-RU" dirty="0" smtClean="0"/>
              <a:t>Стимулирует и обогащает взаимодействие взрослого и ребенка</a:t>
            </a:r>
          </a:p>
          <a:p>
            <a:r>
              <a:rPr lang="ru-RU" dirty="0" smtClean="0"/>
              <a:t>Формирует основные качества для последующего обучения в школе:  самоанализ и самооценка</a:t>
            </a:r>
          </a:p>
          <a:p>
            <a:r>
              <a:rPr lang="ru-RU" dirty="0" smtClean="0"/>
              <a:t>Сплочение детского коллектива и родительского сообщества, улучшение детско-родительских отношений</a:t>
            </a:r>
          </a:p>
          <a:p>
            <a:r>
              <a:rPr lang="ru-RU" dirty="0" smtClean="0"/>
              <a:t>Укрепление и формирование доверительных взаимоотношений детский сад-семья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763" y="95379"/>
            <a:ext cx="7571184" cy="8367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Технологии и методики обучения(отличия)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1764" y="1700808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/>
              <a:t>	</a:t>
            </a:r>
            <a:endParaRPr lang="ru-RU" sz="2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8710" y="1340768"/>
            <a:ext cx="912529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ТЕХНОЛОГИИ</a:t>
            </a:r>
            <a:endParaRPr lang="ru-RU" dirty="0"/>
          </a:p>
          <a:p>
            <a:r>
              <a:rPr lang="ru-RU" dirty="0"/>
              <a:t>- Часто носят не предметный характер, они могут быть реализованы на любом учебном предмете, вне зависимости от его содержания;</a:t>
            </a:r>
          </a:p>
          <a:p>
            <a:r>
              <a:rPr lang="ru-RU" dirty="0"/>
              <a:t>- Дают одинаково высокие результаты при использовании их разными педагогами в разных ОУ с разными детьми;</a:t>
            </a:r>
          </a:p>
          <a:p>
            <a:r>
              <a:rPr lang="ru-RU" dirty="0"/>
              <a:t>- Жестко задают способ достижения цели через алгоритмизацию процедур и действий, которые должны строго следовать одна за другой, то есть обладают </a:t>
            </a:r>
            <a:r>
              <a:rPr lang="ru-RU" dirty="0" err="1"/>
              <a:t>инструментальностью</a:t>
            </a:r>
            <a:r>
              <a:rPr lang="ru-RU" dirty="0"/>
              <a:t>; </a:t>
            </a:r>
          </a:p>
          <a:p>
            <a:r>
              <a:rPr lang="ru-RU" dirty="0"/>
              <a:t>- Отвечает на вопросы: «Чему учить?», «Зачем учить?», «Как учить?» в рамках конкретной учебной дисциплины</a:t>
            </a:r>
          </a:p>
          <a:p>
            <a:r>
              <a:rPr lang="ru-RU" dirty="0"/>
              <a:t>- Предполагают разработку содержания и способов организации деятельности самих воспитанников                          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dirty="0"/>
              <a:t>МЕТОДИКИ</a:t>
            </a:r>
          </a:p>
          <a:p>
            <a:r>
              <a:rPr lang="ru-RU" dirty="0"/>
              <a:t>- Носят предметный характер; описывается, как правило, без учета механизмов и закономерностей,  лежащих в основе  достижения  цели  с ее помощью</a:t>
            </a:r>
          </a:p>
          <a:p>
            <a:r>
              <a:rPr lang="ru-RU" dirty="0"/>
              <a:t>- Не обещает педагогу гарантированных результатов ;</a:t>
            </a:r>
          </a:p>
          <a:p>
            <a:r>
              <a:rPr lang="ru-RU" dirty="0"/>
              <a:t>- Предусматривает разнообразие, вариативность способов реализации творческих положений , не предполагает гарантированности достижения цели, не обладает высокой </a:t>
            </a:r>
            <a:r>
              <a:rPr lang="ru-RU" dirty="0" err="1"/>
              <a:t>инструментальностью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Каждая педагогическая технология должна обладать: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756" y="1844824"/>
            <a:ext cx="8946740" cy="4824536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Концептуальность</a:t>
            </a:r>
            <a:r>
              <a:rPr lang="ru-RU" b="1" i="1" dirty="0" smtClean="0"/>
              <a:t> </a:t>
            </a:r>
            <a:r>
              <a:rPr lang="ru-RU" i="1" dirty="0" smtClean="0"/>
              <a:t>(</a:t>
            </a:r>
            <a:r>
              <a:rPr lang="ru-RU" dirty="0" smtClean="0"/>
              <a:t>в основе каждой технологии лежит ее научная концепция, включающая философское, психологическое, социально- педагогическое обоснование достижения образовательных целей</a:t>
            </a:r>
            <a:r>
              <a:rPr lang="ru-RU" i="1" dirty="0" smtClean="0"/>
              <a:t>)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Системность</a:t>
            </a:r>
            <a:r>
              <a:rPr lang="ru-RU" b="1" i="1" dirty="0" smtClean="0"/>
              <a:t>  </a:t>
            </a:r>
            <a:r>
              <a:rPr lang="ru-RU" dirty="0" smtClean="0"/>
              <a:t>(логика процесса, взаимосвязь всех его частей, целостность)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Содержательность</a:t>
            </a:r>
            <a:r>
              <a:rPr lang="ru-RU" b="1" i="1" dirty="0" smtClean="0"/>
              <a:t> </a:t>
            </a:r>
            <a:r>
              <a:rPr lang="ru-RU" dirty="0" smtClean="0"/>
              <a:t>(набор определенных действий обязателен в рамках данной технологии)</a:t>
            </a:r>
          </a:p>
          <a:p>
            <a:pPr>
              <a:defRPr/>
            </a:pPr>
            <a:r>
              <a:rPr lang="ru-RU" b="1" i="1" dirty="0" err="1" smtClean="0">
                <a:solidFill>
                  <a:srgbClr val="0070C0"/>
                </a:solidFill>
              </a:rPr>
              <a:t>Алгоритмизированность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dirty="0" smtClean="0"/>
              <a:t>определенная организация и самоорганизация деятельности педагога, направленная на выполнение им проектной и конструктивной функции)</a:t>
            </a:r>
          </a:p>
          <a:p>
            <a:pPr>
              <a:defRPr/>
            </a:pPr>
            <a:r>
              <a:rPr lang="ru-RU" b="1" i="1" dirty="0" err="1" smtClean="0">
                <a:solidFill>
                  <a:srgbClr val="0070C0"/>
                </a:solidFill>
              </a:rPr>
              <a:t>Процессуальность</a:t>
            </a:r>
            <a:r>
              <a:rPr lang="ru-RU" b="1" i="1" dirty="0" smtClean="0"/>
              <a:t> </a:t>
            </a:r>
            <a:r>
              <a:rPr lang="ru-RU" dirty="0" smtClean="0"/>
              <a:t>(развертывается процесс учебной деятельности)</a:t>
            </a:r>
          </a:p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</a:rPr>
              <a:t>Управляемость</a:t>
            </a:r>
            <a:r>
              <a:rPr lang="ru-RU" dirty="0" smtClean="0"/>
              <a:t> (возможность диагностического планирования, проектирования образовательного процесса, варьирование средствами и методами для коррекции результатов, опора на структуру деятельности)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Ситуативность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smtClean="0"/>
              <a:t> </a:t>
            </a:r>
            <a:r>
              <a:rPr lang="ru-RU" dirty="0" smtClean="0"/>
              <a:t>(теоретические основы технологии представляют собой общую схему, которая не может быть реализована в чистом виде, она должна быть адаптирована к конкретному </a:t>
            </a:r>
            <a:r>
              <a:rPr lang="ru-RU" dirty="0" err="1" smtClean="0"/>
              <a:t>учебно</a:t>
            </a:r>
            <a:r>
              <a:rPr lang="ru-RU" dirty="0" smtClean="0"/>
              <a:t>- воспитательному процессу; в результате педагог  создает собственную интерпретацию изначального теоретического конструктора, на основе индивидуальной модели возникают различные варианты , разрабатываемые отдельными педагогами)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836712"/>
            <a:ext cx="8186766" cy="5768997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</a:pPr>
            <a:r>
              <a:rPr lang="ru-RU" b="1" i="1" dirty="0" err="1" smtClean="0">
                <a:solidFill>
                  <a:srgbClr val="0070C0"/>
                </a:solidFill>
              </a:rPr>
              <a:t>Воспроизводимость</a:t>
            </a:r>
            <a:r>
              <a:rPr lang="ru-RU" b="1" i="1" dirty="0" smtClean="0"/>
              <a:t>  </a:t>
            </a:r>
            <a:r>
              <a:rPr lang="ru-RU" dirty="0" smtClean="0"/>
              <a:t>педагогического процесса и педагогических результатов ( возможность применения технологии в других условиях и другими субъектами)</a:t>
            </a:r>
          </a:p>
          <a:p>
            <a:pPr>
              <a:buFont typeface="Arial" charset="0"/>
              <a:buChar char="•"/>
            </a:pPr>
            <a:r>
              <a:rPr lang="ru-RU" b="1" i="1" dirty="0" smtClean="0">
                <a:solidFill>
                  <a:srgbClr val="0070C0"/>
                </a:solidFill>
              </a:rPr>
              <a:t>Эффективность</a:t>
            </a:r>
            <a:r>
              <a:rPr lang="ru-RU" b="1" i="1" dirty="0" smtClean="0"/>
              <a:t> </a:t>
            </a:r>
            <a:r>
              <a:rPr lang="ru-RU" dirty="0" smtClean="0"/>
              <a:t>(обязательное достижение запланированного результата; отношение результата к количеству израсходованных ресурсов)</a:t>
            </a:r>
          </a:p>
          <a:p>
            <a:pPr>
              <a:buFont typeface="Arial" charset="0"/>
              <a:buChar char="•"/>
            </a:pPr>
            <a:r>
              <a:rPr lang="ru-RU" b="1" i="1" dirty="0" smtClean="0">
                <a:solidFill>
                  <a:srgbClr val="0070C0"/>
                </a:solidFill>
              </a:rPr>
              <a:t>Гибкость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(возможность вариаций в содержательном и процессуальном компонентах технологии для обеспечения комфортности и свободы взаимодействия детей)</a:t>
            </a:r>
          </a:p>
          <a:p>
            <a:pPr>
              <a:buFont typeface="Arial" charset="0"/>
              <a:buChar char="•"/>
            </a:pPr>
            <a:r>
              <a:rPr lang="ru-RU" b="1" i="1" dirty="0" smtClean="0">
                <a:solidFill>
                  <a:srgbClr val="0070C0"/>
                </a:solidFill>
              </a:rPr>
              <a:t>Динамичность </a:t>
            </a:r>
            <a:r>
              <a:rPr lang="ru-RU" dirty="0" smtClean="0"/>
              <a:t>(возможность развития или преобразования технологии)</a:t>
            </a:r>
            <a:endParaRPr lang="ru-RU" b="1" i="1" dirty="0" smtClean="0"/>
          </a:p>
          <a:p>
            <a:pPr>
              <a:buFont typeface="Arial" charset="0"/>
              <a:buChar char="•"/>
            </a:pPr>
            <a:r>
              <a:rPr lang="ru-RU" b="1" i="1" dirty="0" err="1" smtClean="0">
                <a:solidFill>
                  <a:srgbClr val="0070C0"/>
                </a:solidFill>
              </a:rPr>
              <a:t>Диагностичность</a:t>
            </a:r>
            <a:r>
              <a:rPr lang="ru-RU" b="1" i="1" dirty="0" smtClean="0">
                <a:solidFill>
                  <a:srgbClr val="0070C0"/>
                </a:solidFill>
              </a:rPr>
              <a:t> описания цели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( наличие четкого представления о педагогической цели; осознание последовательности шагов на пути к цели и тех этапов, на которых будут решаться конкретные задачи; наличие определенных профессиональных действий, выраженной в четком ощущении, осознании, понимании меры необходимого и достаточного приложения педагогических усилий)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782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Фасилитация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35280" cy="5455508"/>
          </a:xfrm>
        </p:spPr>
        <p:txBody>
          <a:bodyPr>
            <a:normAutofit fontScale="55000" lnSpcReduction="20000"/>
          </a:bodyPr>
          <a:lstStyle/>
          <a:p>
            <a:pPr marL="0" indent="198438">
              <a:buNone/>
            </a:pPr>
            <a:r>
              <a:rPr lang="ru-RU" sz="3800" dirty="0" err="1" smtClean="0">
                <a:solidFill>
                  <a:srgbClr val="0070C0"/>
                </a:solidFill>
              </a:rPr>
              <a:t>Фасилитация</a:t>
            </a:r>
            <a:r>
              <a:rPr lang="ru-RU" sz="3800" dirty="0" smtClean="0"/>
              <a:t> (от англ. </a:t>
            </a:r>
            <a:r>
              <a:rPr lang="en-US" sz="3800" dirty="0" smtClean="0"/>
              <a:t>F</a:t>
            </a:r>
            <a:r>
              <a:rPr lang="ru-RU" sz="3800" dirty="0" err="1" smtClean="0"/>
              <a:t>acilitate</a:t>
            </a:r>
            <a:r>
              <a:rPr lang="ru-RU" sz="3800" dirty="0" smtClean="0"/>
              <a:t>) – помогать, облегчать , способствовать</a:t>
            </a:r>
          </a:p>
          <a:p>
            <a:pPr marL="0" indent="198438">
              <a:buNone/>
            </a:pPr>
            <a:endParaRPr lang="ru-RU" sz="3800" dirty="0" smtClean="0"/>
          </a:p>
          <a:p>
            <a:pPr marL="0" indent="198438">
              <a:buNone/>
            </a:pPr>
            <a:r>
              <a:rPr lang="ru-RU" sz="3800" b="1" dirty="0" smtClean="0">
                <a:solidFill>
                  <a:srgbClr val="0070C0"/>
                </a:solidFill>
              </a:rPr>
              <a:t>Технология </a:t>
            </a:r>
            <a:r>
              <a:rPr lang="ru-RU" sz="3800" b="1" dirty="0" err="1" smtClean="0">
                <a:solidFill>
                  <a:srgbClr val="0070C0"/>
                </a:solidFill>
              </a:rPr>
              <a:t>фасилитации</a:t>
            </a:r>
            <a:r>
              <a:rPr lang="ru-RU" sz="3800" b="1" dirty="0" smtClean="0">
                <a:solidFill>
                  <a:srgbClr val="0070C0"/>
                </a:solidFill>
              </a:rPr>
              <a:t> </a:t>
            </a:r>
            <a:r>
              <a:rPr lang="ru-RU" sz="3800" dirty="0" smtClean="0">
                <a:solidFill>
                  <a:srgbClr val="0070C0"/>
                </a:solidFill>
              </a:rPr>
              <a:t> </a:t>
            </a:r>
            <a:r>
              <a:rPr lang="ru-RU" sz="3800" dirty="0" smtClean="0"/>
              <a:t>– это новая </a:t>
            </a:r>
            <a:r>
              <a:rPr lang="ru-RU" sz="3800" b="1" dirty="0" smtClean="0">
                <a:solidFill>
                  <a:srgbClr val="0070C0"/>
                </a:solidFill>
              </a:rPr>
              <a:t>философия работы с семьёй</a:t>
            </a:r>
            <a:r>
              <a:rPr lang="ru-RU" sz="3800" dirty="0" smtClean="0"/>
              <a:t>, суть её можно представить </a:t>
            </a:r>
            <a:r>
              <a:rPr lang="ru-RU" sz="3800" u="sng" dirty="0" smtClean="0"/>
              <a:t>так</a:t>
            </a:r>
            <a:r>
              <a:rPr lang="ru-RU" sz="3800" dirty="0" smtClean="0"/>
              <a:t>:</a:t>
            </a:r>
          </a:p>
          <a:p>
            <a:pPr marL="0" indent="198438">
              <a:buNone/>
            </a:pPr>
            <a:r>
              <a:rPr lang="ru-RU" sz="3800" dirty="0" smtClean="0"/>
              <a:t>- </a:t>
            </a:r>
            <a:r>
              <a:rPr lang="ru-RU" sz="3800" dirty="0" err="1" smtClean="0"/>
              <a:t>равноактивное</a:t>
            </a:r>
            <a:r>
              <a:rPr lang="ru-RU" sz="3800" dirty="0" smtClean="0"/>
              <a:t> взаимодействие, но независимое;</a:t>
            </a:r>
          </a:p>
          <a:p>
            <a:pPr marL="0" indent="198438">
              <a:buNone/>
            </a:pPr>
            <a:r>
              <a:rPr lang="ru-RU" sz="3800" dirty="0" smtClean="0"/>
              <a:t>- инициируется родителями или педагогами на стимулирование других субъектов, заинтересованных в потребностях семьи и возможностях педагогов;</a:t>
            </a:r>
          </a:p>
          <a:p>
            <a:pPr marL="0" indent="198438">
              <a:buNone/>
            </a:pPr>
            <a:r>
              <a:rPr lang="ru-RU" sz="3800" dirty="0" smtClean="0"/>
              <a:t>- знания для родителей не являются целью, они служат средством для решения задач и возникших проблем;</a:t>
            </a:r>
          </a:p>
          <a:p>
            <a:pPr marL="0" indent="198438">
              <a:buNone/>
            </a:pPr>
            <a:r>
              <a:rPr lang="ru-RU" sz="3800" dirty="0" smtClean="0"/>
              <a:t>- продуктивное и творческое взаимодействие с детьми и детским садом;</a:t>
            </a:r>
          </a:p>
          <a:p>
            <a:pPr marL="0" indent="198438">
              <a:buNone/>
            </a:pPr>
            <a:r>
              <a:rPr lang="ru-RU" sz="3800" dirty="0" smtClean="0"/>
              <a:t>- необходимость обучения при возможности его применения для улучшения своей жизни;</a:t>
            </a:r>
          </a:p>
          <a:p>
            <a:pPr marL="0" indent="198438">
              <a:buNone/>
            </a:pPr>
            <a:r>
              <a:rPr lang="ru-RU" sz="3800" dirty="0" smtClean="0"/>
              <a:t>- активные методы обучения  создают новый статус участника образовательного процесса как активного и заинтересованного субъекта.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Активные методы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обучения: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448" y="1628801"/>
            <a:ext cx="8766023" cy="5305996"/>
          </a:xfrm>
        </p:spPr>
        <p:txBody>
          <a:bodyPr>
            <a:normAutofit fontScale="77500" lnSpcReduction="20000"/>
          </a:bodyPr>
          <a:lstStyle/>
          <a:p>
            <a:pPr marL="0" indent="180975">
              <a:buNone/>
            </a:pPr>
            <a:r>
              <a:rPr lang="ru-RU" dirty="0" smtClean="0"/>
              <a:t>Е.П. </a:t>
            </a:r>
            <a:r>
              <a:rPr lang="ru-RU" dirty="0" err="1" smtClean="0"/>
              <a:t>Арнаухова</a:t>
            </a:r>
            <a:r>
              <a:rPr lang="ru-RU" dirty="0" smtClean="0"/>
              <a:t>  и К.Ю Белая выделяют:</a:t>
            </a:r>
          </a:p>
          <a:p>
            <a:pPr marL="0" indent="180975">
              <a:buNone/>
            </a:pPr>
            <a:r>
              <a:rPr lang="ru-RU" dirty="0" smtClean="0"/>
              <a:t>-круглый стол</a:t>
            </a:r>
          </a:p>
          <a:p>
            <a:pPr marL="0" indent="180975">
              <a:buNone/>
            </a:pPr>
            <a:r>
              <a:rPr lang="ru-RU" dirty="0" smtClean="0"/>
              <a:t>-тренинг</a:t>
            </a:r>
          </a:p>
          <a:p>
            <a:pPr marL="0" indent="180975">
              <a:buNone/>
            </a:pPr>
            <a:r>
              <a:rPr lang="ru-RU" dirty="0" smtClean="0"/>
              <a:t>-</a:t>
            </a:r>
            <a:r>
              <a:rPr lang="ru-RU" dirty="0" err="1" smtClean="0"/>
              <a:t>креативные</a:t>
            </a:r>
            <a:r>
              <a:rPr lang="ru-RU" dirty="0" smtClean="0"/>
              <a:t> игры </a:t>
            </a:r>
          </a:p>
          <a:p>
            <a:pPr marL="0" indent="180975">
              <a:buNone/>
            </a:pPr>
            <a:r>
              <a:rPr lang="ru-RU" dirty="0" smtClean="0"/>
              <a:t>-мозговой штурм </a:t>
            </a:r>
          </a:p>
          <a:p>
            <a:pPr marL="0" indent="180975">
              <a:buNone/>
            </a:pPr>
            <a:r>
              <a:rPr lang="ru-RU" dirty="0" smtClean="0"/>
              <a:t>-анализ педагогических ситуаций </a:t>
            </a:r>
          </a:p>
          <a:p>
            <a:pPr marL="0" indent="180975">
              <a:buNone/>
            </a:pPr>
            <a:r>
              <a:rPr lang="ru-RU" dirty="0" smtClean="0"/>
              <a:t>-решение проблемных педагогических задач, управляемое игровой взаимодействие родителей и детей </a:t>
            </a:r>
          </a:p>
          <a:p>
            <a:pPr marL="0" indent="180975">
              <a:buNone/>
            </a:pPr>
            <a:r>
              <a:rPr lang="ru-RU" dirty="0" smtClean="0"/>
              <a:t>-игровое моделирование способов родительского поведения</a:t>
            </a:r>
          </a:p>
          <a:p>
            <a:pPr marL="0" indent="180975">
              <a:buNone/>
            </a:pPr>
            <a:r>
              <a:rPr lang="ru-RU" dirty="0" smtClean="0"/>
              <a:t>-двигательные, игровые, рисуночные упражнения проективного характера </a:t>
            </a:r>
          </a:p>
          <a:p>
            <a:pPr marL="0" indent="180975">
              <a:buNone/>
            </a:pPr>
            <a:r>
              <a:rPr lang="ru-RU" dirty="0" smtClean="0"/>
              <a:t>-анализ мотивов детского поведения, примеров из личной практики семейного воспитания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04156"/>
            <a:ext cx="4680520" cy="32178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Модификация АМО – интерактивные методы организации взаимодействия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/>
              <a:t>Использовать интерактивные методы означает взаимодействовать, находиться в режиме беседы, диалога.</a:t>
            </a:r>
          </a:p>
          <a:p>
            <a:pPr>
              <a:buNone/>
            </a:pPr>
            <a:r>
              <a:rPr lang="ru-RU" sz="2400" dirty="0" smtClean="0"/>
              <a:t>	В отличии от активных методов они ориентированы на более широкое взаимодействие родителей с педагогом и друг с другом.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Чтобы родители включились в интерактивное общение, освоили необходимые навыки и модели поведения, смогли преодолеть негативные установки по тем или иным проблемам, связанным с пребыванием ребенка в ДОУ, можно использовать </a:t>
            </a:r>
            <a:r>
              <a:rPr lang="ru-RU" sz="2400" b="1" dirty="0" smtClean="0"/>
              <a:t>технологии </a:t>
            </a:r>
            <a:r>
              <a:rPr lang="ru-RU" sz="2400" b="1" dirty="0" err="1" smtClean="0"/>
              <a:t>фасилитации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1510</Words>
  <Application>Microsoft Office PowerPoint</Application>
  <PresentationFormat>Экран (4:3)</PresentationFormat>
  <Paragraphs>211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Педагогические технологии  </vt:lpstr>
      <vt:lpstr>Определение понятия «педагогическая технология»</vt:lpstr>
      <vt:lpstr> Педагогическая технология  - в 3-х аспектах: </vt:lpstr>
      <vt:lpstr> Технологии и методики обучения(отличия)  </vt:lpstr>
      <vt:lpstr>Каждая педагогическая технология должна обладать:</vt:lpstr>
      <vt:lpstr>Слайд 6</vt:lpstr>
      <vt:lpstr>Фасилитация</vt:lpstr>
      <vt:lpstr>Активные методы  обучения:</vt:lpstr>
      <vt:lpstr> Модификация АМО – интерактивные методы организации взаимодействия </vt:lpstr>
      <vt:lpstr>Задача фасилитации </vt:lpstr>
      <vt:lpstr>Итог фасилитации </vt:lpstr>
      <vt:lpstr>Функции фасилитации </vt:lpstr>
      <vt:lpstr>Формы фасилитации </vt:lpstr>
      <vt:lpstr>Процедуры фасилитации </vt:lpstr>
      <vt:lpstr> Установки фасилитации </vt:lpstr>
      <vt:lpstr>Слайд 16</vt:lpstr>
      <vt:lpstr>Слайд 17</vt:lpstr>
      <vt:lpstr>Слайд 18</vt:lpstr>
      <vt:lpstr>Фасилитатор - это </vt:lpstr>
      <vt:lpstr>Слайд 20</vt:lpstr>
      <vt:lpstr> 6 черт фасилитатора </vt:lpstr>
      <vt:lpstr> Правила взаимодействия педагога- фасилитатора с родителями: </vt:lpstr>
      <vt:lpstr>Преимущества фасилитации</vt:lpstr>
      <vt:lpstr> Методы фасилитации </vt:lpstr>
      <vt:lpstr>Слайд 25</vt:lpstr>
      <vt:lpstr>Квест</vt:lpstr>
      <vt:lpstr>Достоинства квестов для детей дошкольного возраста</vt:lpstr>
      <vt:lpstr>Слайд 28</vt:lpstr>
      <vt:lpstr>Задания для игры</vt:lpstr>
      <vt:lpstr>Слайд 30</vt:lpstr>
      <vt:lpstr>Задачи, которые решает квест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технологии</dc:title>
  <dc:creator>Татьяна</dc:creator>
  <cp:lastModifiedBy>Admin</cp:lastModifiedBy>
  <cp:revision>58</cp:revision>
  <dcterms:created xsi:type="dcterms:W3CDTF">2017-02-07T06:15:45Z</dcterms:created>
  <dcterms:modified xsi:type="dcterms:W3CDTF">2017-05-15T09:27:19Z</dcterms:modified>
</cp:coreProperties>
</file>