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91" r:id="rId23"/>
    <p:sldId id="292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920B8C-8ACF-4008-AD83-721BB9850CE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7B86D3-E228-44E6-BBC8-150C129EB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ЕГЭ по литературе</a:t>
            </a:r>
            <a:endParaRPr lang="ru-RU" sz="4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Анализ эпического произведения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8326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В части 3 проверяется умение построить связное содержательное речевое высказывание на заданную литературную тему, сформулированную в виде вопроса проблемного характера. Выпускнику предлагаются 3 вопроса (C5.1 – С5.3), охватывающие важнейшие вехи отечественного </a:t>
            </a:r>
            <a:r>
              <a:rPr lang="ru-RU" b="1" dirty="0" smtClean="0"/>
              <a:t>историко-литературного </a:t>
            </a:r>
            <a:r>
              <a:rPr lang="ru-RU" b="1" dirty="0"/>
              <a:t>процесса: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1 </a:t>
            </a:r>
            <a:r>
              <a:rPr lang="ru-RU" b="1" dirty="0"/>
              <a:t>– по произведениям древнерусской литературы, классики XVIII и первой половины XIX веков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b="1" dirty="0"/>
              <a:t>2 – по произведениям второй половины XIX века, 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3 </a:t>
            </a:r>
            <a:r>
              <a:rPr lang="ru-RU" b="1" dirty="0"/>
              <a:t>– по произведениям XX века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/>
              <a:t>Выпускник выбирает только один из вопросов и даёт на него ответ, обосновывая свои суждения обращением к произведению (по памяти).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Первая и вторая части работы (анализ фрагмента эпического (драматического) произведения и стихотворения) требуют 2 часов.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Выполнение третьей части работы требует также 2 часов. В целом вся работа занимает 4 часа (240 мин.).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Время выполнения работы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Эпизод – «часть литературного произведения, обладающая относительной самостоятельностью и законченностью» (словарь С.И Ожегова и Н.Ю.Шведовой)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Специфика эпизода как объекта анализа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Слово «относительная» обозначает:</a:t>
            </a:r>
          </a:p>
          <a:p>
            <a:pPr marL="514350" indent="-514350">
              <a:buAutoNum type="arabicParenR"/>
            </a:pPr>
            <a:r>
              <a:rPr lang="ru-RU" dirty="0" smtClean="0"/>
              <a:t>эпизод, с одной стороны, может рассматриваться отдельно от произведения, в некотором «отрыве» от него;</a:t>
            </a:r>
          </a:p>
          <a:p>
            <a:pPr marL="514350" indent="-514350">
              <a:buAutoNum type="arabicParenR"/>
            </a:pPr>
            <a:r>
              <a:rPr lang="ru-RU" dirty="0" smtClean="0"/>
              <a:t>Он является неотъемлемой частью целого текста, и </a:t>
            </a:r>
            <a:r>
              <a:rPr lang="ru-RU" dirty="0" err="1" smtClean="0"/>
              <a:t>подтекстовая</a:t>
            </a:r>
            <a:r>
              <a:rPr lang="ru-RU" dirty="0" smtClean="0"/>
              <a:t> информация данного эпизода должна быть связана с идеей всего произведения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Понятие «эпизод» связано с такой категорией текста, как </a:t>
            </a:r>
            <a:r>
              <a:rPr lang="ru-RU" dirty="0" err="1" smtClean="0"/>
              <a:t>членимость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Автор произведения стремится выразить свои мысли через воплощаемые в тексте эпизоды, события, фрагменты действительности, тем самым сознательно отбирая, вычленяя самое существенное для изображения.</a:t>
            </a:r>
          </a:p>
          <a:p>
            <a:r>
              <a:rPr lang="ru-RU" dirty="0" smtClean="0"/>
              <a:t>Для анализа выбирается один из ключевых текстовых фрагментов. (Ключевой – имеющий значение для раскрытия идеи произведения)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Ключевой эпизод – сцена бала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перед читателем предстаёт «галерея портретов» представителей </a:t>
            </a:r>
            <a:r>
              <a:rPr lang="ru-RU" dirty="0" err="1" smtClean="0"/>
              <a:t>фамусовской</a:t>
            </a:r>
            <a:r>
              <a:rPr lang="ru-RU" dirty="0" smtClean="0"/>
              <a:t> Москвы, и конфликт между обществом и главным героем, Чацким, доходит до высшей точки своего развития.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Комедия «Горе от ума»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Обнаружить в эпизоде такие элементы подтекста, которые связаны с основной идеей, концепцией всего текста.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Задача анализирующего эпизод: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Ключевые слова (или словосочетания) – это такие элементы текста, которые в нём повторяются и в первую очередь ( в сравнении с другими элементами текста) служат для его понимания.</a:t>
            </a:r>
          </a:p>
          <a:p>
            <a:pPr>
              <a:buNone/>
            </a:pPr>
            <a:r>
              <a:rPr lang="ru-RU" dirty="0" smtClean="0"/>
              <a:t>    ! Повторяются обычно в самых значимых эпизодах.</a:t>
            </a:r>
          </a:p>
          <a:p>
            <a:pPr>
              <a:buNone/>
            </a:pPr>
            <a:r>
              <a:rPr lang="ru-RU" dirty="0" smtClean="0"/>
              <a:t>    Нередко ключевые слова выступают в роли заголовка текста.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Ключевые слова в структуре эпизода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Варвара</a:t>
            </a:r>
            <a:r>
              <a:rPr lang="ru-RU" dirty="0" smtClean="0"/>
              <a:t> (оглядываясь). Что это братец  нейдёт, вон никак </a:t>
            </a:r>
            <a:r>
              <a:rPr lang="ru-RU" u="sng" dirty="0" smtClean="0"/>
              <a:t>гроза </a:t>
            </a:r>
            <a:r>
              <a:rPr lang="ru-RU" dirty="0" smtClean="0"/>
              <a:t>заходит.</a:t>
            </a:r>
          </a:p>
          <a:p>
            <a:pPr>
              <a:buNone/>
            </a:pPr>
            <a:r>
              <a:rPr lang="ru-RU" dirty="0" smtClean="0"/>
              <a:t>   Катерина (с ужасом). </a:t>
            </a:r>
            <a:r>
              <a:rPr lang="ru-RU" u="sng" dirty="0" smtClean="0"/>
              <a:t>Гроза! </a:t>
            </a:r>
            <a:r>
              <a:rPr lang="ru-RU" dirty="0" smtClean="0"/>
              <a:t>Побежим домой! Поскорее!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Варвара. </a:t>
            </a:r>
            <a:r>
              <a:rPr lang="ru-RU" dirty="0" smtClean="0"/>
              <a:t>Я и не знала, что ты так</a:t>
            </a:r>
            <a:r>
              <a:rPr lang="ru-RU" u="sng" dirty="0" smtClean="0"/>
              <a:t> грозы </a:t>
            </a:r>
            <a:r>
              <a:rPr lang="ru-RU" dirty="0" smtClean="0"/>
              <a:t>боишься. Я вот не боюсь.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Катерина. </a:t>
            </a:r>
            <a:r>
              <a:rPr lang="ru-RU" dirty="0" smtClean="0"/>
              <a:t>Как, девушка, не бояться! Всякий должен бояться. Не так страшно, что убьёт тебя, а то, что смерть тебя вдруг застанет, как ты есть, со </a:t>
            </a:r>
            <a:r>
              <a:rPr lang="ru-RU" dirty="0" err="1" smtClean="0"/>
              <a:t>веми</a:t>
            </a:r>
            <a:r>
              <a:rPr lang="ru-RU" dirty="0" smtClean="0"/>
              <a:t> твоими грехами, со всеми помыслами лукавыми…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«Гроза» А.Н.Островского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ГРОЗА.</a:t>
            </a:r>
          </a:p>
          <a:p>
            <a:pPr>
              <a:buNone/>
            </a:pPr>
            <a:r>
              <a:rPr lang="ru-RU" dirty="0" smtClean="0"/>
              <a:t> 1. Бурное ненастье с дождём, громом и молнией.</a:t>
            </a:r>
          </a:p>
          <a:p>
            <a:pPr>
              <a:buNone/>
            </a:pPr>
            <a:r>
              <a:rPr lang="ru-RU" dirty="0" smtClean="0"/>
              <a:t>  2. перен. Оком-чём-н. очень опасном, наводящем ужас, внушающем сильный страх.</a:t>
            </a:r>
          </a:p>
          <a:p>
            <a:pPr>
              <a:buNone/>
            </a:pPr>
            <a:r>
              <a:rPr lang="ru-RU" dirty="0" smtClean="0"/>
              <a:t>(Словарь русского языка С.И.Ожегова)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88840"/>
            <a:ext cx="889248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Среди требований Стандарта 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литературе,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предъявляемых к выпускникам, определены обязательные 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знания и умения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ЛЗ ключевого слова обычно трансформируется под влиянием контекста.</a:t>
            </a:r>
          </a:p>
          <a:p>
            <a:pPr>
              <a:buNone/>
            </a:pPr>
            <a:r>
              <a:rPr lang="ru-RU" dirty="0" smtClean="0"/>
              <a:t>    Установить текстовый смысл слова можно при помощи тех лексических единиц, с которыми оно связано, с которыми ассоциируется в эпизоде.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C00000"/>
                </a:solidFill>
              </a:rPr>
              <a:t>ГРОЗА – </a:t>
            </a:r>
            <a:r>
              <a:rPr lang="ru-RU" b="1" i="1" dirty="0" smtClean="0">
                <a:solidFill>
                  <a:srgbClr val="C00000"/>
                </a:solidFill>
              </a:rPr>
              <a:t>ужас</a:t>
            </a:r>
            <a:r>
              <a:rPr lang="ru-RU" b="1" dirty="0" smtClean="0">
                <a:solidFill>
                  <a:srgbClr val="C00000"/>
                </a:solidFill>
              </a:rPr>
              <a:t> (ремарка) –</a:t>
            </a:r>
            <a:r>
              <a:rPr lang="ru-RU" b="1" i="1" dirty="0" smtClean="0">
                <a:solidFill>
                  <a:srgbClr val="C00000"/>
                </a:solidFill>
              </a:rPr>
              <a:t> грех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</a:rPr>
              <a:t>лукавые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помыслы </a:t>
            </a:r>
            <a:r>
              <a:rPr lang="ru-RU" b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</a:rPr>
              <a:t>страшно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i="1" dirty="0" smtClean="0">
                <a:solidFill>
                  <a:srgbClr val="C00000"/>
                </a:solidFill>
              </a:rPr>
              <a:t>умереть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Гроза в данном эпизоде</a:t>
            </a:r>
            <a:r>
              <a:rPr lang="ru-RU" dirty="0" smtClean="0"/>
              <a:t>: «нечто ужасное, ведущее к трагическим последствиям, ассоциирующееся с грехом и смертью»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Таким образом, зарождающееся чувство любви осознаётся героиней, замужней женщиной, как запретное, недоступное. Это одновременно чудо и грех, счастье и гибель. Катерина чувствует: то новое, необыкновенное, что в ней появилось, - будет стоить ей жизни. По мере того, как собирается гроза, растёт внутренняя тревога Катерины. В душе героини идёт борьба между долгом и страстью, усиливается сознание того, что грех овладевает её душой. Катерина боится не столько смерти, сколько страшной возможности оказаться перед Богом неподготовленной, не отмолившей грех, не смывшей с себя греховных помыслов.</a:t>
            </a:r>
            <a:endParaRPr lang="ru-RU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«Петрович явился с</a:t>
            </a:r>
            <a:r>
              <a:rPr lang="ru-RU" u="sng" dirty="0" smtClean="0"/>
              <a:t> шинелью</a:t>
            </a:r>
            <a:r>
              <a:rPr lang="ru-RU" dirty="0" smtClean="0"/>
              <a:t>, как следует хорошему портному. В лице его показалось выражение такое значительное, какого Акакий Акакиевич никогда ещё не видал…</a:t>
            </a:r>
          </a:p>
          <a:p>
            <a:pPr>
              <a:buNone/>
            </a:pPr>
            <a:r>
              <a:rPr lang="ru-RU" dirty="0" smtClean="0"/>
              <a:t>    он вынул </a:t>
            </a:r>
            <a:r>
              <a:rPr lang="ru-RU" u="sng" dirty="0" smtClean="0"/>
              <a:t>шинель </a:t>
            </a:r>
            <a:r>
              <a:rPr lang="ru-RU" dirty="0" smtClean="0"/>
              <a:t>из носового платка, в котором её принёс… Вынувши </a:t>
            </a:r>
            <a:r>
              <a:rPr lang="ru-RU" u="sng" dirty="0" smtClean="0"/>
              <a:t>шинель</a:t>
            </a:r>
            <a:r>
              <a:rPr lang="ru-RU" dirty="0" smtClean="0"/>
              <a:t>, он весьма гордо посмотрел и, держа в обеих руках, набросил весьма ловко на плеча… Он (Акакий Акакиевич) расплатился с ним, поблагодарил  и вышел тут же в новой </a:t>
            </a:r>
            <a:r>
              <a:rPr lang="ru-RU" u="sng" dirty="0" smtClean="0"/>
              <a:t>шинели</a:t>
            </a:r>
            <a:r>
              <a:rPr lang="ru-RU" dirty="0" smtClean="0"/>
              <a:t> в департамент…» (Н.В.Гоголь «Шинель»)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Обретение шинели для Акакия Акакиевича – начало нового этапа жизни, его существование обретает смысл и становится, по выражению Н.В.Гоголя, «как-то полнее, как будто бы он женился». </a:t>
            </a:r>
          </a:p>
          <a:p>
            <a:pPr>
              <a:buNone/>
            </a:pPr>
            <a:r>
              <a:rPr lang="ru-RU" dirty="0" smtClean="0"/>
              <a:t>    «Маленький человек» переходит в другую социальную группу, как будто приобретённая шинель даёт ему право занять определённое место в обществе. Чтобы подчеркнуть значение шинели в жизни героя, полнее показать радость Акакия Акакиевича, автор использует лексический повтор.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dirty="0" smtClean="0">
                <a:ln w="24500" cmpd="dbl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Союзы и союзные слова </a:t>
            </a:r>
            <a:r>
              <a:rPr lang="ru-RU" sz="4000" b="1" dirty="0" smtClean="0">
                <a:ln w="24500" cmpd="dbl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– </a:t>
            </a:r>
          </a:p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r>
              <a:rPr lang="ru-RU" sz="40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соотносят друг с другом информационные блоки предложений и их частей.</a:t>
            </a:r>
            <a:endParaRPr lang="ru-RU" sz="4000" b="1" cap="all" dirty="0">
              <a:ln w="10541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Средства связности текстового фрагмента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В том случае, если стоят в начале предложения или целого абзаца, они способствуют смысловому противопоставлению целых смысловых блоков.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Особая роль сочинительных противительных союзов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/>
              <a:t>   «</a:t>
            </a:r>
            <a:r>
              <a:rPr lang="ru-RU" b="1" i="1" dirty="0" smtClean="0">
                <a:solidFill>
                  <a:srgbClr val="FF0000"/>
                </a:solidFill>
              </a:rPr>
              <a:t>Но</a:t>
            </a:r>
            <a:r>
              <a:rPr lang="ru-RU" b="1" i="1" dirty="0" smtClean="0"/>
              <a:t> она глупа, я сам говорил, что она глупа,- думал он.- Ведь это не любовь. Напротив, что-то гадкое есть в том чувстве, которое она возбудила во мне, что-то запрещённое»… И в то же время, как он рассуждал так, он заставал себя улыбающимся и сознавал, что другой ряд рассуждений всплывал из первых, что он в одно и то же время думал о её ничтожестве и мечтал о том, как она будет его женой… (Л.Н.Толстой. «Война и мир»)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Союз «НО»,открывающий размышление, показывает некое скрытое противоречие, мучительное несоответствие между тем, что Пьер раньше знал об Элен, и тем новым впечатлением, которое она произвела на него («Да, хороша»)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Обычно в тексте художественного произведения преобладают глаголы в прошедшем времени, а видовая принадлежность глаголов может варьироваться.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Видо-временная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соотнесённость глагольных форм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“Князь Андрей, для полноты трофея пленников выставленный также вперед, на глаза императору, не мог не привлечь его внимания. Наполеон, видимо, вспомнил, что он видел его на поле, и, обращаясь к нему, употребил то самое наименование молодого человека &lt;…&gt;, под которым Болконский в первый раз отразился в его памяти” </a:t>
            </a:r>
          </a:p>
          <a:p>
            <a:pPr>
              <a:buNone/>
            </a:pPr>
            <a:r>
              <a:rPr lang="ru-RU" dirty="0" smtClean="0"/>
              <a:t> “Ему жгло голову; он чувствовал, что он исходит кровью, и он видел над собою далекое, высокое и вечное небо. Он знал, что это был Наполеон – его герой, но в эту минуту Наполеон казался ему столь маленьким, ничтожным человеком в сравнении с тем, что происходило теперь между его душой и этим высоким, бесконечным небом с бегущими по нем облаками”. И далее: “Ему так ничтожны казались в эту минуту все интересы, занимавшее Наполеона, так мелочен казался ему сам герой его, с этим мелким тщеславием и радостью победы, в сравнении с тем высоким, справедливым и добрым небом, которое он видел и понял…”. (Л.Н.Толстой «Война и мир»)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Взаимосвязь времени и пространства в эпизоде “Раненый князь Андрей на </a:t>
            </a:r>
            <a:r>
              <a:rPr lang="ru-RU" sz="32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Праценской</a:t>
            </a: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горе” </a:t>
            </a:r>
            <a:endParaRPr lang="ru-RU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06896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в</a:t>
            </a:r>
            <a:r>
              <a:rPr lang="ru-RU" sz="4000" dirty="0" smtClean="0"/>
              <a:t>оспроизводить содержание литературного произведения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ru-RU" sz="36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УМЕНИЯ</a:t>
            </a:r>
            <a:endParaRPr lang="ru-RU" sz="3600" b="1" i="1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400" dirty="0" smtClean="0"/>
              <a:t>Грамматическими формами выражения времени в данном эпизоде являются глаголы совершенного и несовершенного вида прошедшего времени. Их соотношение показывает, как меняется позиция повествователя (наблюдателя и всезнающего повествователя) по отношению к описываемому событию. Благодаря форме несовершенного вида мы как бы помещаемся внутри данного действия, «становимся по отношению к нему синхронными свидетелями «(Б.А. Успенский): “Над ним было опять все то же высокое небо с еще выше поднявшимися плывущими облаками, сквозь которые виднелась синеющая бесконечность”, “Глядя в глаза Наполеону, князь Андрей думал о ничтожности величия, о ничтожности жизни”, “Он уже наслаждался этим </a:t>
            </a:r>
            <a:r>
              <a:rPr lang="ru-RU" sz="4400" dirty="0" err="1" smtClean="0"/>
              <a:t>счастием</a:t>
            </a:r>
            <a:r>
              <a:rPr lang="ru-RU" sz="4400" dirty="0" smtClean="0"/>
              <a:t>…”.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Местоименные замены чаще используются  для того, чтобы избежать ненужных повторов, однако в некоторых эпизодах местоимения, заменяющие существительные, которые называют героя, приобретают особую функцию.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Использование местоименных и синонимических замен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«И вот снится </a:t>
            </a:r>
            <a:r>
              <a:rPr lang="ru-RU" i="1" dirty="0" smtClean="0">
                <a:solidFill>
                  <a:srgbClr val="FF0000"/>
                </a:solidFill>
              </a:rPr>
              <a:t>ему</a:t>
            </a:r>
            <a:r>
              <a:rPr lang="ru-RU" i="1" dirty="0" smtClean="0"/>
              <a:t>: они идут с отцом по дороге к кладбищу и проходят мимо кабака; </a:t>
            </a:r>
            <a:r>
              <a:rPr lang="ru-RU" i="1" dirty="0" smtClean="0">
                <a:solidFill>
                  <a:srgbClr val="FF0000"/>
                </a:solidFill>
              </a:rPr>
              <a:t>он</a:t>
            </a:r>
            <a:r>
              <a:rPr lang="ru-RU" i="1" dirty="0" smtClean="0"/>
              <a:t> держит отца за руку и со страхом оглядывается на кабак»</a:t>
            </a:r>
          </a:p>
          <a:p>
            <a:pPr>
              <a:buNone/>
            </a:pPr>
            <a:r>
              <a:rPr lang="ru-RU" dirty="0" smtClean="0"/>
              <a:t>В кульминационный момент сцены герой вновь обозначен местоимением </a:t>
            </a:r>
            <a:r>
              <a:rPr lang="ru-RU" dirty="0" smtClean="0">
                <a:solidFill>
                  <a:srgbClr val="FF0000"/>
                </a:solidFill>
              </a:rPr>
              <a:t>он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i="1" dirty="0" smtClean="0"/>
              <a:t>«-Папочка, папочка, - кричит </a:t>
            </a:r>
            <a:r>
              <a:rPr lang="ru-RU" i="1" dirty="0" smtClean="0">
                <a:solidFill>
                  <a:srgbClr val="FF0000"/>
                </a:solidFill>
              </a:rPr>
              <a:t>он</a:t>
            </a:r>
            <a:r>
              <a:rPr lang="ru-RU" i="1" dirty="0" smtClean="0"/>
              <a:t> отцу, - папочка, что они делают!»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Сон Раскольникова</a:t>
            </a:r>
            <a:br>
              <a:rPr lang="ru-RU" dirty="0" smtClean="0"/>
            </a:br>
            <a:r>
              <a:rPr lang="ru-RU" sz="3100" dirty="0" smtClean="0"/>
              <a:t>(</a:t>
            </a:r>
            <a:r>
              <a:rPr lang="ru-RU" sz="2800" dirty="0" smtClean="0"/>
              <a:t>Ф.М.Достоевский «Преступление и наказание»)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i="1" dirty="0" smtClean="0"/>
              <a:t> Но </a:t>
            </a:r>
            <a:r>
              <a:rPr lang="ru-RU" i="1" dirty="0" smtClean="0">
                <a:solidFill>
                  <a:srgbClr val="FF0000"/>
                </a:solidFill>
              </a:rPr>
              <a:t>бедный мальчик </a:t>
            </a:r>
            <a:r>
              <a:rPr lang="ru-RU" i="1" dirty="0" smtClean="0"/>
              <a:t>уже не помнит себя. С криком пробивается он сквозь толпу к савраске, обхватывает её мёртвую, окровавленную морду и целует, </a:t>
            </a:r>
            <a:r>
              <a:rPr lang="ru-RU" i="1" dirty="0" smtClean="0"/>
              <a:t>целует </a:t>
            </a:r>
            <a:r>
              <a:rPr lang="ru-RU" i="1" dirty="0" smtClean="0"/>
              <a:t>её в глаза, в губы…потом вдруг вскакивает и в исступлении бросается своими </a:t>
            </a:r>
            <a:r>
              <a:rPr lang="ru-RU" i="1" dirty="0" err="1" smtClean="0"/>
              <a:t>кулачонками</a:t>
            </a:r>
            <a:r>
              <a:rPr lang="ru-RU" i="1" dirty="0" smtClean="0"/>
              <a:t> на </a:t>
            </a:r>
            <a:r>
              <a:rPr lang="ru-RU" i="1" dirty="0" err="1" smtClean="0"/>
              <a:t>Миколку</a:t>
            </a:r>
            <a:r>
              <a:rPr lang="ru-RU" i="1" dirty="0" smtClean="0"/>
              <a:t>»</a:t>
            </a:r>
            <a:endParaRPr lang="ru-RU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Лишь в одном предложении эпизода - в предложении, описывающем исступлённый порыв жалости к лошади и Ярости на </a:t>
            </a:r>
            <a:r>
              <a:rPr lang="ru-RU" sz="32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Миколку</a:t>
            </a:r>
            <a:r>
              <a:rPr lang="ru-RU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появляется существительное:</a:t>
            </a:r>
            <a:endParaRPr lang="ru-RU" sz="3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/>
              <a:t>Чтобы </a:t>
            </a:r>
            <a:r>
              <a:rPr lang="ru-RU" dirty="0" smtClean="0"/>
              <a:t>подчеркнуть неразрывную </a:t>
            </a:r>
            <a:r>
              <a:rPr lang="ru-RU" dirty="0" smtClean="0"/>
              <a:t>связь между мальчиком, плачущим по лошадке, и Раскольниковым, Достоевский вновь использует местоимение </a:t>
            </a:r>
            <a:r>
              <a:rPr lang="ru-RU" dirty="0" smtClean="0">
                <a:solidFill>
                  <a:srgbClr val="FF0000"/>
                </a:solidFill>
              </a:rPr>
              <a:t>он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«…</a:t>
            </a:r>
            <a:r>
              <a:rPr lang="ru-RU" dirty="0" smtClean="0">
                <a:solidFill>
                  <a:srgbClr val="FF0000"/>
                </a:solidFill>
              </a:rPr>
              <a:t>Он</a:t>
            </a:r>
            <a:r>
              <a:rPr lang="ru-RU" dirty="0" smtClean="0"/>
              <a:t> обхватывает отца руками, но грудь ему теснит, теснит. </a:t>
            </a:r>
            <a:r>
              <a:rPr lang="ru-RU" dirty="0" smtClean="0">
                <a:solidFill>
                  <a:srgbClr val="FF0000"/>
                </a:solidFill>
              </a:rPr>
              <a:t>Он</a:t>
            </a:r>
            <a:r>
              <a:rPr lang="ru-RU" dirty="0" smtClean="0"/>
              <a:t> хочет перевести дыхание, вскрикнуть и просыпается.»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Душа Раскольникова и есть тот маленький мальчик, который не может видеть бессмысленное убийство, совершаемое человеком, возомнившим себя «право имеющим. Именно поэтому явь и сон тесно переплетены в данном эпизоде, а спящий Раскольников и мальчик во сне объединены одним и тем же местоимением </a:t>
            </a:r>
            <a:r>
              <a:rPr lang="ru-RU" dirty="0" smtClean="0">
                <a:solidFill>
                  <a:srgbClr val="FF0000"/>
                </a:solidFill>
              </a:rPr>
              <a:t>он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Текст читаем 3 раза!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 первом прочтении </a:t>
            </a:r>
            <a:r>
              <a:rPr lang="ru-RU" i="1" u="sng" dirty="0" smtClean="0"/>
              <a:t>определяем тему и проблему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ru-RU" dirty="0" smtClean="0"/>
              <a:t>(на примере Предисловия к «Герою нашего времени» М.Ю.Лермонтова)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Рекомендации Беловой М.Г.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Тема</a:t>
            </a:r>
            <a:r>
              <a:rPr lang="ru-RU" dirty="0" smtClean="0"/>
              <a:t>: объяснение автором целей и задач своего романа.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Проблема</a:t>
            </a:r>
            <a:r>
              <a:rPr lang="ru-RU" dirty="0" smtClean="0"/>
              <a:t>: что воплощает в себе «герой нашего времени» Печорин.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/>
              <a:t>Пафос:</a:t>
            </a:r>
            <a:r>
              <a:rPr lang="ru-RU" dirty="0" smtClean="0"/>
              <a:t> иронический, уничижительный.</a:t>
            </a:r>
          </a:p>
          <a:p>
            <a:pPr>
              <a:buNone/>
            </a:pPr>
            <a:r>
              <a:rPr lang="ru-RU" i="1" dirty="0" smtClean="0"/>
              <a:t>    (Вспомнить, что предисловие было написано ко 2-му изданию романа, т.к. он знал, что роман не поняли).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2. При втором прочтении </a:t>
            </a:r>
            <a:r>
              <a:rPr lang="ru-RU" sz="4000" i="1" u="sng" dirty="0" smtClean="0"/>
              <a:t>делим текст на микротемы, определяем ключевые слова и понятия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1 микротема: автор критикует публику, оскорбляет её («простодушна»= глупа).</a:t>
            </a:r>
          </a:p>
          <a:p>
            <a:pPr>
              <a:buNone/>
            </a:pPr>
            <a:r>
              <a:rPr lang="ru-RU" dirty="0" smtClean="0"/>
              <a:t>   2 микротема: писателю вменяют в вину, что он центр. персонажем изобразил безнравственного человека + изобразил себя и своих знакомых.</a:t>
            </a:r>
          </a:p>
          <a:p>
            <a:pPr>
              <a:buNone/>
            </a:pPr>
            <a:r>
              <a:rPr lang="ru-RU" dirty="0" smtClean="0"/>
              <a:t>   3 микротема: автор говорит, что Герой Нашего Времени – это портрет всего поколения, составленный из пороков всего нашего поколения.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ru-RU" dirty="0" smtClean="0"/>
              <a:t>анализировать и интерпретировать художественное произведение, используя сведения по истории и теории литературы (тематика, проблематика, нравственный пафос, система образов, особенности композиции, изобразительно-выразительные средства языка, художественная деталь)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4 микротема: Герой Нашего Времени – это </a:t>
            </a:r>
            <a:r>
              <a:rPr lang="ru-RU" u="sng" dirty="0" smtClean="0"/>
              <a:t>болезнь</a:t>
            </a:r>
            <a:r>
              <a:rPr lang="ru-RU" dirty="0" smtClean="0"/>
              <a:t> нашего времени (диагноз всему поколению)</a:t>
            </a:r>
          </a:p>
          <a:p>
            <a:pPr>
              <a:buNone/>
            </a:pPr>
            <a:r>
              <a:rPr lang="ru-RU" dirty="0" smtClean="0"/>
              <a:t>    - Что за болезнь? (Эгоизм, высокомерие, разочарование, гордыня, неумение жить среди людей…)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3. Третий раз читаем и определяем </a:t>
            </a:r>
            <a:r>
              <a:rPr lang="ru-RU" u="sng" dirty="0" smtClean="0"/>
              <a:t>терминологический потенциал</a:t>
            </a:r>
            <a:r>
              <a:rPr lang="ru-RU" dirty="0" smtClean="0"/>
              <a:t> для анализа.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Помощь:</a:t>
            </a:r>
            <a:r>
              <a:rPr lang="ru-RU" dirty="0" smtClean="0"/>
              <a:t> задания В1 - В7 (предисловие, портрет, порок, болезнь)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Работа с раздаточным материалом.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Анализ фрагмента из «Мёртвых душ» Н.В.Гоголя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4004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Точность и полнота ответа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экзаменуемый обнаруживает понимание специфики задания: аргументированно отвечает на вопрос, выдвигая необходимые тезисы, приводя развивающие их доводы и делая соответствующие выводы, фактические ошибки в ответе отсутствуют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экзаменуемый обнаруживает понимание специфики задания, но при ответе не демонстрирует достаточной обоснованности суждений, и /или отчасти подменяет рассуждения пересказом текста, и /или допускает одну фактическую ошибку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экзаменуемый упрощенно понимает задание, рассуждает поверхностно, неточно, слабо аргументируя ответ, подменяя анализ пересказом, и /или допускает 2 фактические ошибки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г) экзаменуемый неверно отвечает на вопрос, и/или даёт ответ, который содержательно не соотносится с поставленной задачей, и /или подменяет рассуждения пересказом текста, и /или допускает 3 и более фактических ошибок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 балл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Оценка выполнения заданий С1 и С3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Итак, главный критерий ответов С1 и С3 – содержательный: </a:t>
            </a:r>
            <a:r>
              <a:rPr lang="ru-RU" b="1" dirty="0" smtClean="0"/>
              <a:t>точность ответа</a:t>
            </a:r>
            <a:r>
              <a:rPr lang="ru-RU" dirty="0" smtClean="0"/>
              <a:t> на вопрос и </a:t>
            </a:r>
            <a:r>
              <a:rPr lang="ru-RU" b="1" dirty="0" smtClean="0"/>
              <a:t>полнота аргументации</a:t>
            </a:r>
            <a:r>
              <a:rPr lang="ru-RU" dirty="0" smtClean="0"/>
              <a:t> определяют балл, который можно получить за эту часть экзаменационной работы. </a:t>
            </a:r>
          </a:p>
          <a:p>
            <a:r>
              <a:rPr lang="ru-RU" dirty="0" smtClean="0"/>
              <a:t>    Чтобы </a:t>
            </a:r>
            <a:r>
              <a:rPr lang="ru-RU" b="1" dirty="0" smtClean="0"/>
              <a:t>точно</a:t>
            </a:r>
            <a:r>
              <a:rPr lang="ru-RU" dirty="0" smtClean="0"/>
              <a:t> ответить на вопрос, рекомендуем выделить в нем главный содержательный аспект, иначе говоря, разобраться в том, о чем нас спрашивают.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sz="3600" dirty="0" smtClean="0"/>
              <a:t>. Проанализируйте вопрос, выделив в нем </a:t>
            </a:r>
            <a:r>
              <a:rPr lang="ru-RU" sz="3600" b="1" dirty="0" smtClean="0"/>
              <a:t>главные, ключевые слова</a:t>
            </a:r>
            <a:r>
              <a:rPr lang="ru-RU" sz="3600" dirty="0" smtClean="0"/>
              <a:t>. Разберитесь в значениях терминов, использованных в формулировке вопроса.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  2. Сформулируйте</a:t>
            </a:r>
            <a:r>
              <a:rPr lang="ru-RU" sz="4000" b="1" dirty="0" smtClean="0"/>
              <a:t> тезис-ответ</a:t>
            </a:r>
            <a:r>
              <a:rPr lang="ru-RU" sz="4000" dirty="0" smtClean="0"/>
              <a:t> (или два-три тезиса, которые вы будете аргументировать).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3. Попытайтесь прежде всего найти </a:t>
            </a:r>
            <a:r>
              <a:rPr lang="ru-RU" b="1" dirty="0" smtClean="0"/>
              <a:t>аргументы в тексте эпизода</a:t>
            </a:r>
            <a:r>
              <a:rPr lang="ru-RU" dirty="0" smtClean="0"/>
              <a:t> (или </a:t>
            </a:r>
            <a:r>
              <a:rPr lang="ru-RU" b="1" dirty="0" smtClean="0"/>
              <a:t>стихотворения</a:t>
            </a:r>
            <a:r>
              <a:rPr lang="ru-RU" dirty="0" smtClean="0"/>
              <a:t>) и только после этого обращайтесь за доказательствами своей мысли к тексту всего драматургического, лиро-эпического (если предложен отрывок из поэмы) или эпического произведения.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4. Сформулируйте </a:t>
            </a:r>
            <a:r>
              <a:rPr lang="ru-RU" b="1" dirty="0" smtClean="0"/>
              <a:t>аргументы</a:t>
            </a:r>
            <a:r>
              <a:rPr lang="ru-RU" dirty="0" smtClean="0"/>
              <a:t>, проверьте их логичность и доказательность, кратко (устно, про себя) ответив с их помощью на поставленный вопрос. Если ответ не получен или вы отвечаете на другой вопрос, значит, ваши доводы неверны.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5. Выберите из предложенного фрагмента (стихотворения) </a:t>
            </a:r>
            <a:r>
              <a:rPr lang="ru-RU" b="1" dirty="0" smtClean="0"/>
              <a:t>текстовый материал</a:t>
            </a:r>
            <a:r>
              <a:rPr lang="ru-RU" dirty="0" smtClean="0"/>
              <a:t>, который станет подтверждением ваших размышлений. Избегайте избыточного цитирования, подменяющего развивающие доводы. Следите за уместностью и точностью приводимых в работе </a:t>
            </a:r>
            <a:r>
              <a:rPr lang="ru-RU" b="1" dirty="0" smtClean="0"/>
              <a:t>цитат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а</a:t>
            </a:r>
            <a:r>
              <a:rPr lang="ru-RU" sz="3600" dirty="0" smtClean="0"/>
              <a:t>нализировать эпизод (сцену) изученного произведения, объяснять его связь с проблематикой произведения</a:t>
            </a:r>
            <a:endParaRPr lang="ru-RU" sz="3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6. Проанализируйте </a:t>
            </a:r>
            <a:r>
              <a:rPr lang="ru-RU" b="1" dirty="0" smtClean="0"/>
              <a:t>вывод</a:t>
            </a:r>
            <a:r>
              <a:rPr lang="ru-RU" dirty="0" smtClean="0"/>
              <a:t>: имеет ли он обобщающее значение, уместен ли он, помогает ли завершить, подытожить ваш ответ на вопрос задания?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7. Проанализируйте </a:t>
            </a:r>
            <a:r>
              <a:rPr lang="ru-RU" b="1" dirty="0" smtClean="0"/>
              <a:t>логику ответа</a:t>
            </a:r>
            <a:r>
              <a:rPr lang="ru-RU" dirty="0" smtClean="0"/>
              <a:t>, она должна быть примерно такой: от тезиса – через аргументацию – к выводу-итогу.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8. Внимательно перечитайте свои ответы к заданиям В1 – В7: в них вы, как правило, сможете найти необходимый литературоведческий инструментарий, то есть </a:t>
            </a:r>
            <a:r>
              <a:rPr lang="ru-RU" b="1" dirty="0" smtClean="0"/>
              <a:t>термины и понятия литературоведения</a:t>
            </a:r>
            <a:r>
              <a:rPr lang="ru-RU" dirty="0" smtClean="0"/>
              <a:t>, которые удобно использовать в ответах С1 и С3.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   9. Проверьте </a:t>
            </a:r>
            <a:r>
              <a:rPr lang="ru-RU" sz="4000" b="1" dirty="0" smtClean="0"/>
              <a:t>речевое оформление</a:t>
            </a:r>
            <a:r>
              <a:rPr lang="ru-RU" sz="4000" dirty="0" smtClean="0"/>
              <a:t> ответа, устраните речевые недочеты.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Общие рекомендации к заданиям С1 и С3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904656"/>
          </a:xfrm>
        </p:spPr>
        <p:txBody>
          <a:bodyPr/>
          <a:lstStyle/>
          <a:p>
            <a:r>
              <a:rPr lang="ru-RU" dirty="0" smtClean="0"/>
              <a:t>Соотносить художественную литературу с общественной жизнью и культурой; раскрывать конкретно-историческое и общечеловеческое содержание изученных литературных произведений; выявлять «сквозные» темы и ключевые проблемы русской литературы; соотносить произведение с литературным направлением эпохи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о</a:t>
            </a:r>
            <a:r>
              <a:rPr lang="ru-RU" dirty="0" smtClean="0"/>
              <a:t>пределять род и жанр произведения</a:t>
            </a:r>
          </a:p>
          <a:p>
            <a:r>
              <a:rPr lang="ru-RU" dirty="0"/>
              <a:t>с</a:t>
            </a:r>
            <a:r>
              <a:rPr lang="ru-RU" dirty="0" smtClean="0"/>
              <a:t>опоставлять литературные произведения</a:t>
            </a:r>
          </a:p>
          <a:p>
            <a:r>
              <a:rPr lang="ru-RU" dirty="0"/>
              <a:t>в</a:t>
            </a:r>
            <a:r>
              <a:rPr lang="ru-RU" dirty="0" smtClean="0"/>
              <a:t>ыявлять авторскую позицию</a:t>
            </a:r>
          </a:p>
          <a:p>
            <a:r>
              <a:rPr lang="ru-RU" dirty="0"/>
              <a:t>ф</a:t>
            </a:r>
            <a:r>
              <a:rPr lang="ru-RU" dirty="0" smtClean="0"/>
              <a:t>ормулировать и аргументировать своё отношение к авторскому произведению</a:t>
            </a:r>
          </a:p>
          <a:p>
            <a:r>
              <a:rPr lang="ru-RU" dirty="0"/>
              <a:t>п</a:t>
            </a:r>
            <a:r>
              <a:rPr lang="ru-RU" dirty="0" smtClean="0"/>
              <a:t>исать сочинения на литературные темы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Часть 1, предполагающая анализ фрагмента эпического (или драматического) произведения, состоит из 7 заданий с кратким ответом (В) и 2 заданий с развёрнутым ответом ограниченного объема (С1, С2). При выполнении задания с кратким ответом от экзаменуемого требуется написание слова или сочетания слов. Задания с развёрнутым ответом ограниченного объема (C1, С2) требуют написания связного текста в объеме 5–10 предложений.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Структура экзаменационной работы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Часть 2 предполагает анализ лирического произведения и включает в себя 5 заданий с кратким ответом (В) и 2 задания с развёрнутым ответом ограниченного объема (С3, С4). Общие требования к выполнению этих заданий те же, что и для части 1-й.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835</TotalTime>
  <Words>2673</Words>
  <Application>Microsoft Office PowerPoint</Application>
  <PresentationFormat>Экран (4:3)</PresentationFormat>
  <Paragraphs>142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Открытая</vt:lpstr>
      <vt:lpstr>ЕГЭ по литературе</vt:lpstr>
      <vt:lpstr>Слайд 2</vt:lpstr>
      <vt:lpstr>УМЕНИЯ</vt:lpstr>
      <vt:lpstr>Слайд 4</vt:lpstr>
      <vt:lpstr>Слайд 5</vt:lpstr>
      <vt:lpstr>Слайд 6</vt:lpstr>
      <vt:lpstr>Слайд 7</vt:lpstr>
      <vt:lpstr>Структура экзаменационной работы </vt:lpstr>
      <vt:lpstr>Слайд 9</vt:lpstr>
      <vt:lpstr>Слайд 10</vt:lpstr>
      <vt:lpstr>Время выполнения работы  </vt:lpstr>
      <vt:lpstr>Специфика эпизода как объекта анализа</vt:lpstr>
      <vt:lpstr>Слайд 13</vt:lpstr>
      <vt:lpstr>Слайд 14</vt:lpstr>
      <vt:lpstr>Комедия «Горе от ума»</vt:lpstr>
      <vt:lpstr>Задача анализирующего эпизод:</vt:lpstr>
      <vt:lpstr>Ключевые слова в структуре эпизода</vt:lpstr>
      <vt:lpstr>«Гроза» А.Н.Островского</vt:lpstr>
      <vt:lpstr>Слайд 19</vt:lpstr>
      <vt:lpstr>Слайд 20</vt:lpstr>
      <vt:lpstr>Слайд 21</vt:lpstr>
      <vt:lpstr>Слайд 22</vt:lpstr>
      <vt:lpstr>Слайд 23</vt:lpstr>
      <vt:lpstr>Средства связности текстового фрагмента</vt:lpstr>
      <vt:lpstr>Особая роль сочинительных противительных союзов</vt:lpstr>
      <vt:lpstr>Слайд 26</vt:lpstr>
      <vt:lpstr>Слайд 27</vt:lpstr>
      <vt:lpstr>Видо-временная соотнесённость глагольных форм</vt:lpstr>
      <vt:lpstr>Взаимосвязь времени и пространства в эпизоде “Раненый князь Андрей на Праценской горе” </vt:lpstr>
      <vt:lpstr>Слайд 30</vt:lpstr>
      <vt:lpstr>Использование местоименных и синонимических замен</vt:lpstr>
      <vt:lpstr>             Сон Раскольникова (Ф.М.Достоевский «Преступление и наказание»)</vt:lpstr>
      <vt:lpstr>Лишь в одном предложении эпизода - в предложении, описывающем исступлённый порыв жалости к лошади и Ярости на Миколку – появляется существительное:</vt:lpstr>
      <vt:lpstr>Слайд 34</vt:lpstr>
      <vt:lpstr>Слайд 35</vt:lpstr>
      <vt:lpstr>Рекомендации Беловой М.Г.</vt:lpstr>
      <vt:lpstr>Слайд 37</vt:lpstr>
      <vt:lpstr>Слайд 38</vt:lpstr>
      <vt:lpstr>Слайд 39</vt:lpstr>
      <vt:lpstr>Слайд 40</vt:lpstr>
      <vt:lpstr>Слайд 41</vt:lpstr>
      <vt:lpstr>Анализ фрагмента из «Мёртвых душ» Н.В.Гоголя</vt:lpstr>
      <vt:lpstr>Оценка выполнения заданий С1 и С3  </vt:lpstr>
      <vt:lpstr>Слайд 44</vt:lpstr>
      <vt:lpstr>Общие рекомендации к заданиям С1 и С3  </vt:lpstr>
      <vt:lpstr>Общие рекомендации к заданиям С1 и С3</vt:lpstr>
      <vt:lpstr>Общие рекомендации к заданиям С1 и С3 </vt:lpstr>
      <vt:lpstr>Общие рекомендации к заданиям С1 и С3</vt:lpstr>
      <vt:lpstr>Общие рекомендации к заданиям С1 и С3</vt:lpstr>
      <vt:lpstr>Общие рекомендации к заданиям С1 и С3</vt:lpstr>
      <vt:lpstr>Общие рекомендации к заданиям С1 и С3</vt:lpstr>
      <vt:lpstr>Общие рекомендации к заданиям С1 и С3 </vt:lpstr>
      <vt:lpstr>Общие рекомендации к заданиям С1 и С3</vt:lpstr>
      <vt:lpstr>Слайд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по литературе</dc:title>
  <dc:creator>1</dc:creator>
  <cp:lastModifiedBy>Влад&amp;Вера</cp:lastModifiedBy>
  <cp:revision>81</cp:revision>
  <dcterms:created xsi:type="dcterms:W3CDTF">2010-10-13T19:18:39Z</dcterms:created>
  <dcterms:modified xsi:type="dcterms:W3CDTF">2010-10-21T21:51:21Z</dcterms:modified>
</cp:coreProperties>
</file>