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BEAE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BEAE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65416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Подготовка к ГИА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82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</a:t>
            </a:r>
            <a:r>
              <a:rPr lang="ru-RU" sz="4800" b="1" dirty="0" smtClean="0">
                <a:solidFill>
                  <a:srgbClr val="CC0000"/>
                </a:solidFill>
                <a:latin typeface="Monotype Corsiva" pitchFamily="66" charset="0"/>
              </a:rPr>
              <a:t>Лексическое значение слова.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CC0000"/>
                </a:solidFill>
                <a:latin typeface="Monotype Corsiva" pitchFamily="66" charset="0"/>
              </a:rPr>
              <a:t>                     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CC0000"/>
                </a:solidFill>
                <a:latin typeface="Monotype Corsiva" pitchFamily="66" charset="0"/>
              </a:rPr>
              <a:t>          Стилистические синонимы</a:t>
            </a:r>
            <a:r>
              <a:rPr lang="ru-RU" sz="4800" dirty="0" smtClean="0">
                <a:solidFill>
                  <a:srgbClr val="CC0000"/>
                </a:solidFill>
                <a:latin typeface="Monotype Corsiva" pitchFamily="66" charset="0"/>
              </a:rPr>
              <a:t>.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                   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Кашпур Н.И.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endParaRPr lang="ru-RU" sz="4000" dirty="0"/>
          </a:p>
        </p:txBody>
      </p:sp>
      <p:pic>
        <p:nvPicPr>
          <p:cNvPr id="6" name="Рисунок 5" descr="76873211_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42918"/>
            <a:ext cx="1524003" cy="1499619"/>
          </a:xfrm>
          <a:prstGeom prst="rect">
            <a:avLst/>
          </a:prstGeom>
        </p:spPr>
      </p:pic>
      <p:pic>
        <p:nvPicPr>
          <p:cNvPr id="7" name="Рисунок 6" descr="Sov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929198"/>
            <a:ext cx="1649273" cy="1571636"/>
          </a:xfrm>
          <a:prstGeom prst="rect">
            <a:avLst/>
          </a:prstGeom>
        </p:spPr>
      </p:pic>
      <p:pic>
        <p:nvPicPr>
          <p:cNvPr id="9" name="Рисунок 8" descr="картинка -сов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642918"/>
            <a:ext cx="1278252" cy="1475761"/>
          </a:xfrm>
          <a:prstGeom prst="rect">
            <a:avLst/>
          </a:prstGeom>
        </p:spPr>
      </p:pic>
      <p:pic>
        <p:nvPicPr>
          <p:cNvPr id="14" name="Рисунок 13" descr="книг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6" y="4500570"/>
            <a:ext cx="1619258" cy="1762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78595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Замените книжное слово </a:t>
            </a:r>
            <a:r>
              <a:rPr lang="ru-RU" sz="3600" b="1" dirty="0" smtClean="0"/>
              <a:t>АДАПТИРОВАТЬСЯ </a:t>
            </a:r>
            <a:r>
              <a:rPr lang="ru-RU" sz="3600" dirty="0" smtClean="0"/>
              <a:t>в предложении 4 стилистически нейтральным синонимом.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043890" cy="341154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(1) – Знакомьтесь, ребята, Юра Мальков. (2) Будет учиться с вами. (3) Надеюсь, вы поможете ему… (4) Поможете привыкнуть и адаптироваться к школе. (Е. Мурашова)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                 Ответ: </a:t>
            </a:r>
            <a:r>
              <a:rPr lang="ru-RU" sz="3600" b="1" dirty="0" smtClean="0"/>
              <a:t>приспособиться</a:t>
            </a:r>
            <a:endParaRPr lang="ru-RU" sz="3600" b="1" dirty="0"/>
          </a:p>
        </p:txBody>
      </p:sp>
      <p:pic>
        <p:nvPicPr>
          <p:cNvPr id="6" name="Рисунок 5" descr="книг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714884"/>
            <a:ext cx="1571636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Замените книжное слово </a:t>
            </a:r>
            <a:r>
              <a:rPr lang="ru-RU" sz="3600" b="1" dirty="0" smtClean="0"/>
              <a:t>ПРОСТИРАЛСЯ</a:t>
            </a:r>
            <a:r>
              <a:rPr lang="ru-RU" sz="3600" dirty="0" smtClean="0"/>
              <a:t> стилистически нейтральным синонимом.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115328" cy="3197229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И там, в незримой дали, вставала перед ними иная, волшебная страна, простирался светлый край. (Р. </a:t>
            </a:r>
            <a:r>
              <a:rPr lang="ru-RU" dirty="0" err="1" smtClean="0"/>
              <a:t>Фраерман</a:t>
            </a:r>
            <a:r>
              <a:rPr lang="ru-RU" dirty="0" smtClean="0"/>
              <a:t>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Ответ: </a:t>
            </a:r>
            <a:r>
              <a:rPr lang="ru-RU" sz="3600" b="1" dirty="0" smtClean="0"/>
              <a:t>находился, лежал</a:t>
            </a:r>
            <a:endParaRPr lang="ru-RU" sz="3600" b="1" dirty="0"/>
          </a:p>
        </p:txBody>
      </p:sp>
      <p:pic>
        <p:nvPicPr>
          <p:cNvPr id="4" name="Рисунок 3" descr="дети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929198"/>
            <a:ext cx="1590683" cy="1176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Замените разговорное слово </a:t>
            </a:r>
            <a:r>
              <a:rPr lang="ru-RU" sz="3600" b="1" dirty="0" smtClean="0"/>
              <a:t>КЛИКАВШИЙ</a:t>
            </a:r>
            <a:r>
              <a:rPr lang="ru-RU" sz="3600" dirty="0" smtClean="0"/>
              <a:t> стилистически нейтральным синонимом.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7472386" cy="3554419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 Ксюшин голос, кликавший брата, уходил в далёкую чёрную пустоту и не возвращался откликом. (Р. </a:t>
            </a:r>
            <a:r>
              <a:rPr lang="ru-RU" dirty="0" err="1" smtClean="0"/>
              <a:t>Достян</a:t>
            </a:r>
            <a:r>
              <a:rPr lang="ru-RU" dirty="0" smtClean="0"/>
              <a:t>)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                Ответ: </a:t>
            </a:r>
            <a:r>
              <a:rPr lang="ru-RU" sz="3600" b="1" dirty="0" smtClean="0"/>
              <a:t>звавший</a:t>
            </a:r>
            <a:endParaRPr lang="ru-RU" sz="3600" b="1" dirty="0"/>
          </a:p>
        </p:txBody>
      </p:sp>
      <p:pic>
        <p:nvPicPr>
          <p:cNvPr id="4" name="Рисунок 3" descr="книги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4572008"/>
            <a:ext cx="1714512" cy="1747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Замените индивидуально-авторское слово </a:t>
            </a:r>
            <a:r>
              <a:rPr lang="ru-RU" sz="3200" b="1" dirty="0" smtClean="0"/>
              <a:t>НАСТЫЛЫЕ</a:t>
            </a:r>
            <a:r>
              <a:rPr lang="ru-RU" sz="3200" dirty="0" smtClean="0"/>
              <a:t> из предложения 15 общеупотребительным синонимом.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043890" cy="457203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sz="2800" dirty="0" smtClean="0"/>
              <a:t>        (15)С раннего утра ползли они по улицам, огромные синие вагоны, зимой залепленные снегом, с наглухо замерзшими стеклами, </a:t>
            </a:r>
            <a:r>
              <a:rPr lang="ru-RU" sz="2800" dirty="0" err="1" smtClean="0"/>
              <a:t>настылые</a:t>
            </a:r>
            <a:r>
              <a:rPr lang="ru-RU" sz="2800" dirty="0" smtClean="0"/>
              <a:t>, мрачные; летом пестреющие женскими шляпками, с империалом, то над чем-то хохочущим, то мирно созерцающим окрестный пейзаж... </a:t>
            </a:r>
          </a:p>
          <a:p>
            <a:pPr>
              <a:buNone/>
            </a:pPr>
            <a:r>
              <a:rPr lang="ru-RU" sz="2800" dirty="0" smtClean="0"/>
              <a:t>                Ответ: </a:t>
            </a:r>
            <a:r>
              <a:rPr lang="ru-RU" sz="3600" b="1" dirty="0" smtClean="0"/>
              <a:t>холодные, промёрзшие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92882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Замените слово </a:t>
            </a:r>
            <a:r>
              <a:rPr lang="ru-RU" sz="3200" b="1" dirty="0" smtClean="0"/>
              <a:t>НЕИЗБЫВНОМ</a:t>
            </a:r>
            <a:r>
              <a:rPr lang="ru-RU" sz="3200" dirty="0" smtClean="0"/>
              <a:t> (любопытстве) из предложения 8 стилистически нейтральным синонимом.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7829576" cy="442915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</a:t>
            </a:r>
            <a:r>
              <a:rPr lang="ru-RU" sz="3500" dirty="0" smtClean="0"/>
              <a:t>(8)Я в своем неизбывном любопытстве и резвости посмотрела на эти непонятные картинки, начертанные ровно линии, взяла пузырек с тушью, аккуратненько вылила ее на весь проект, и краска залила чертёж.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Ответ: </a:t>
            </a:r>
            <a:r>
              <a:rPr lang="ru-RU" sz="3900" b="1" dirty="0" smtClean="0"/>
              <a:t>постоянном</a:t>
            </a:r>
          </a:p>
          <a:p>
            <a:pPr>
              <a:buNone/>
            </a:pPr>
            <a:r>
              <a:rPr lang="ru-RU" dirty="0" smtClean="0"/>
              <a:t>                              </a:t>
            </a:r>
            <a:endParaRPr lang="ru-RU" dirty="0"/>
          </a:p>
        </p:txBody>
      </p:sp>
      <p:pic>
        <p:nvPicPr>
          <p:cNvPr id="4" name="Рисунок 3" descr="s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4714884"/>
            <a:ext cx="1885952" cy="1900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Замените слово </a:t>
            </a:r>
            <a:r>
              <a:rPr lang="ru-RU" sz="3200" b="1" dirty="0" smtClean="0"/>
              <a:t>ИМЕНИТЫХ</a:t>
            </a:r>
            <a:r>
              <a:rPr lang="ru-RU" sz="3200" dirty="0" smtClean="0"/>
              <a:t> из предложения 15 стилистически нейтральным синонимом.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7901014" cy="492922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   (</a:t>
            </a:r>
            <a:r>
              <a:rPr lang="ru-RU" sz="3800" dirty="0" smtClean="0"/>
              <a:t>15)Замечательный портретист, он работал с необыкновенной легкостью и еще в молодости своей создал множество произведений, в которых запечатлел чуть ли не всех именитых людей своего времени и, кроме того, десятки безвестных купцов, моряков, женщин и детей, чиновников и крестьян.</a:t>
            </a:r>
          </a:p>
          <a:p>
            <a:pPr>
              <a:buNone/>
            </a:pPr>
            <a:r>
              <a:rPr lang="ru-RU" sz="3800" dirty="0" smtClean="0"/>
              <a:t>                     </a:t>
            </a:r>
          </a:p>
          <a:p>
            <a:pPr>
              <a:buNone/>
            </a:pPr>
            <a:r>
              <a:rPr lang="ru-RU" dirty="0" smtClean="0"/>
              <a:t>              Ответ: </a:t>
            </a:r>
            <a:r>
              <a:rPr lang="ru-RU" sz="4200" b="1" dirty="0" smtClean="0"/>
              <a:t>знаменитых, известных</a:t>
            </a:r>
            <a:endParaRPr lang="ru-RU" sz="4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35732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Задание 5.</a:t>
            </a:r>
            <a:br>
              <a:rPr lang="ru-RU" sz="3200" b="1" dirty="0" smtClean="0"/>
            </a:br>
            <a:r>
              <a:rPr lang="ru-RU" sz="3200" dirty="0" smtClean="0"/>
              <a:t>Укажите, в каком значении употреблено выделенное слово.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7972452" cy="414340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    Жизнерадостные голоса, женский и мужской, попеременно, как бы забегая из радиоприёмника к нам в комнату, желали, чтобы утро для всех было </a:t>
            </a:r>
            <a:r>
              <a:rPr lang="ru-RU" b="1" dirty="0" smtClean="0"/>
              <a:t>ЯСНЫМ</a:t>
            </a:r>
            <a:r>
              <a:rPr lang="ru-RU" dirty="0" smtClean="0"/>
              <a:t> и добрым.</a:t>
            </a:r>
          </a:p>
          <a:p>
            <a:pPr algn="just">
              <a:buNone/>
            </a:pPr>
            <a:endParaRPr lang="ru-RU" dirty="0" smtClean="0"/>
          </a:p>
          <a:p>
            <a:pPr marL="514350" indent="-514350" algn="just">
              <a:buNone/>
            </a:pPr>
            <a:r>
              <a:rPr lang="ru-RU" dirty="0" smtClean="0"/>
              <a:t>       1) понятным                           3) ярким</a:t>
            </a:r>
          </a:p>
          <a:p>
            <a:pPr marL="514350" indent="-514350" algn="just">
              <a:buNone/>
            </a:pPr>
            <a:r>
              <a:rPr lang="ru-RU" sz="3600" b="1" dirty="0" smtClean="0"/>
              <a:t>      </a:t>
            </a:r>
            <a:r>
              <a:rPr lang="ru-RU" sz="3600" dirty="0" smtClean="0"/>
              <a:t>2) спокойным                   </a:t>
            </a:r>
            <a:r>
              <a:rPr lang="ru-RU" dirty="0" smtClean="0"/>
              <a:t>4) безоблачным</a:t>
            </a:r>
          </a:p>
          <a:p>
            <a:pPr marL="514350" indent="-514350" algn="just">
              <a:buNone/>
            </a:pPr>
            <a:r>
              <a:rPr lang="ru-RU" dirty="0" smtClean="0"/>
              <a:t>                         Ответ: </a:t>
            </a:r>
            <a:r>
              <a:rPr lang="ru-RU" sz="3900" b="1" dirty="0" smtClean="0"/>
              <a:t>спокойным</a:t>
            </a:r>
            <a:endParaRPr lang="ru-RU" sz="39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Укажите, в каком значении употреблено выделенное слово.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758138" cy="482919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   Николай Николаевич, Лера и Зина вернулись на улицу и взяли по чемодану. Предварительно </a:t>
            </a:r>
            <a:r>
              <a:rPr lang="ru-RU" smtClean="0"/>
              <a:t>Патов </a:t>
            </a:r>
            <a:r>
              <a:rPr lang="ru-RU" smtClean="0"/>
              <a:t>определил </a:t>
            </a:r>
            <a:r>
              <a:rPr lang="ru-RU" dirty="0" smtClean="0"/>
              <a:t>вес каждого из них и взял самый </a:t>
            </a:r>
            <a:r>
              <a:rPr lang="ru-RU" sz="3600" b="1" dirty="0" smtClean="0"/>
              <a:t>тяжёлый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1) трудный              2) обременительный</a:t>
            </a:r>
          </a:p>
          <a:p>
            <a:pPr>
              <a:buNone/>
            </a:pPr>
            <a:r>
              <a:rPr lang="ru-RU" dirty="0" smtClean="0"/>
              <a:t>      3) трагичный          4) увесистый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Ответ: </a:t>
            </a:r>
            <a:r>
              <a:rPr lang="ru-RU" sz="3600" b="1" dirty="0" smtClean="0"/>
              <a:t>увесистый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смайлик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4786322"/>
            <a:ext cx="1428760" cy="1433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2876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Лексическое значение слова.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600" b="1" dirty="0" smtClean="0"/>
              <a:t>Задание 1</a:t>
            </a:r>
            <a:r>
              <a:rPr lang="ru-RU" sz="3600" dirty="0" smtClean="0"/>
              <a:t>. Найдите соответствия.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1785926"/>
            <a:ext cx="4281518" cy="45720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А. хворый (разг.)</a:t>
            </a:r>
          </a:p>
          <a:p>
            <a:pPr>
              <a:buNone/>
            </a:pPr>
            <a:r>
              <a:rPr lang="ru-RU" dirty="0" smtClean="0"/>
              <a:t>Б. занятный (разг.)</a:t>
            </a:r>
          </a:p>
          <a:p>
            <a:pPr>
              <a:buNone/>
            </a:pPr>
            <a:r>
              <a:rPr lang="ru-RU" dirty="0" smtClean="0"/>
              <a:t>В. идентичный (книжн.)</a:t>
            </a:r>
          </a:p>
          <a:p>
            <a:pPr>
              <a:buNone/>
            </a:pPr>
            <a:r>
              <a:rPr lang="ru-RU" dirty="0" smtClean="0"/>
              <a:t>Г.  неизмеримый (книжн.)</a:t>
            </a:r>
          </a:p>
          <a:p>
            <a:pPr>
              <a:buNone/>
            </a:pPr>
            <a:r>
              <a:rPr lang="ru-RU" dirty="0" smtClean="0"/>
              <a:t>Д. неминуемый (книжн.)</a:t>
            </a:r>
          </a:p>
          <a:p>
            <a:pPr>
              <a:buNone/>
            </a:pPr>
            <a:r>
              <a:rPr lang="ru-RU" dirty="0" smtClean="0"/>
              <a:t>Е. стереотипный (книжн.)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Ответ:  А6   Б4    В1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9124" y="1785926"/>
            <a:ext cx="4572032" cy="4714908"/>
          </a:xfrm>
        </p:spPr>
        <p:txBody>
          <a:bodyPr/>
          <a:lstStyle/>
          <a:p>
            <a:pPr marL="514350" indent="-514350">
              <a:buNone/>
            </a:pPr>
            <a:r>
              <a:rPr lang="ru-RU" dirty="0" smtClean="0"/>
              <a:t>1. полностью совпадающий</a:t>
            </a:r>
          </a:p>
          <a:p>
            <a:pPr marL="514350" indent="-514350">
              <a:buNone/>
            </a:pPr>
            <a:r>
              <a:rPr lang="ru-RU" dirty="0" smtClean="0"/>
              <a:t>2. неизбежный</a:t>
            </a:r>
          </a:p>
          <a:p>
            <a:pPr marL="514350" indent="-514350">
              <a:buNone/>
            </a:pPr>
            <a:r>
              <a:rPr lang="ru-RU" dirty="0" smtClean="0"/>
              <a:t>3. огромный</a:t>
            </a:r>
          </a:p>
          <a:p>
            <a:pPr marL="514350" indent="-514350">
              <a:buNone/>
            </a:pPr>
            <a:r>
              <a:rPr lang="ru-RU" dirty="0" smtClean="0"/>
              <a:t>4. занимательный</a:t>
            </a:r>
          </a:p>
          <a:p>
            <a:pPr marL="514350" indent="-514350">
              <a:buNone/>
            </a:pPr>
            <a:r>
              <a:rPr lang="ru-RU" dirty="0" smtClean="0"/>
              <a:t>5. стандартный, шаблонный</a:t>
            </a:r>
          </a:p>
          <a:p>
            <a:pPr marL="514350" indent="-514350">
              <a:buNone/>
            </a:pPr>
            <a:r>
              <a:rPr lang="ru-RU" dirty="0" smtClean="0"/>
              <a:t>6. больной, болезненный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Г3    Д2    Е5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7" name="Рисунок 6" descr="умн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4929198"/>
            <a:ext cx="1495421" cy="1609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Лексическое значение слова.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/>
              <a:t>Задание 2</a:t>
            </a:r>
            <a:r>
              <a:rPr lang="ru-RU" sz="4000" dirty="0" smtClean="0"/>
              <a:t>. Найдите соответствия.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714488"/>
            <a:ext cx="4210080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А. свистнуть (прост.)</a:t>
            </a:r>
          </a:p>
          <a:p>
            <a:pPr>
              <a:buNone/>
            </a:pPr>
            <a:r>
              <a:rPr lang="ru-RU" dirty="0" smtClean="0"/>
              <a:t>Б. заливать (прост.)</a:t>
            </a:r>
          </a:p>
          <a:p>
            <a:pPr>
              <a:buNone/>
            </a:pPr>
            <a:r>
              <a:rPr lang="ru-RU" dirty="0" smtClean="0"/>
              <a:t>В. чебурахнуться (прост.)</a:t>
            </a:r>
          </a:p>
          <a:p>
            <a:pPr>
              <a:buNone/>
            </a:pPr>
            <a:r>
              <a:rPr lang="ru-RU" dirty="0" smtClean="0"/>
              <a:t>Г.  замешкаться (разг.)</a:t>
            </a:r>
          </a:p>
          <a:p>
            <a:pPr>
              <a:buNone/>
            </a:pPr>
            <a:r>
              <a:rPr lang="ru-RU" dirty="0" smtClean="0"/>
              <a:t>Д. кокнуть (разг.)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Е. штудировать (книжн.)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Ответ: А4   Б6   В5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714488"/>
            <a:ext cx="4500594" cy="4857784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 smtClean="0"/>
              <a:t>1. разбить</a:t>
            </a:r>
          </a:p>
          <a:p>
            <a:pPr marL="514350" indent="-514350">
              <a:buNone/>
            </a:pPr>
            <a:r>
              <a:rPr lang="ru-RU" dirty="0" smtClean="0"/>
              <a:t>2. тщательно изучать</a:t>
            </a:r>
          </a:p>
          <a:p>
            <a:pPr marL="514350" indent="-514350">
              <a:buNone/>
            </a:pPr>
            <a:r>
              <a:rPr lang="ru-RU" dirty="0" smtClean="0"/>
              <a:t>3. задержаться</a:t>
            </a:r>
          </a:p>
          <a:p>
            <a:pPr marL="514350" indent="-514350">
              <a:buNone/>
            </a:pPr>
            <a:r>
              <a:rPr lang="ru-RU" dirty="0" smtClean="0"/>
              <a:t>4. украсть</a:t>
            </a:r>
          </a:p>
          <a:p>
            <a:pPr marL="514350" indent="-514350">
              <a:buNone/>
            </a:pPr>
            <a:r>
              <a:rPr lang="ru-RU" dirty="0" smtClean="0"/>
              <a:t>5. упасть или удариться </a:t>
            </a:r>
          </a:p>
          <a:p>
            <a:pPr marL="514350" indent="-514350">
              <a:buNone/>
            </a:pPr>
            <a:r>
              <a:rPr lang="ru-RU" dirty="0" smtClean="0"/>
              <a:t>    с шумом</a:t>
            </a:r>
          </a:p>
          <a:p>
            <a:pPr marL="514350" indent="-514350">
              <a:buNone/>
            </a:pPr>
            <a:r>
              <a:rPr lang="ru-RU" dirty="0" smtClean="0"/>
              <a:t>6. обманывать,</a:t>
            </a:r>
          </a:p>
          <a:p>
            <a:pPr marL="514350" indent="-514350">
              <a:buNone/>
            </a:pPr>
            <a:r>
              <a:rPr lang="ru-RU" dirty="0" smtClean="0"/>
              <a:t>    рассказывать небылицы</a:t>
            </a:r>
          </a:p>
          <a:p>
            <a:pPr marL="514350" indent="-514350">
              <a:buNone/>
            </a:pPr>
            <a:r>
              <a:rPr lang="ru-RU" dirty="0" smtClean="0"/>
              <a:t>Г3   Д1   Е2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Задание В1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572560" cy="5357850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            </a:t>
            </a:r>
            <a:r>
              <a:rPr lang="ru-RU" sz="4500" dirty="0" smtClean="0"/>
              <a:t>Задание В1 экзаменационного теста ориентировано на умение заменять указанное слово синонимом (реже - синонимичным выражением). Как правило, синоним должен быть стилистически нейтральным. Что это значит?</a:t>
            </a:r>
          </a:p>
          <a:p>
            <a:pPr>
              <a:buNone/>
            </a:pPr>
            <a:endParaRPr lang="ru-RU" sz="45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</a:t>
            </a:r>
            <a:r>
              <a:rPr lang="ru-RU" sz="4500" dirty="0" smtClean="0"/>
              <a:t> Сначала вспомним, что такое синонимы.</a:t>
            </a:r>
          </a:p>
          <a:p>
            <a:pPr>
              <a:buNone/>
            </a:pPr>
            <a:endParaRPr lang="ru-RU" sz="4500" dirty="0" smtClean="0"/>
          </a:p>
          <a:p>
            <a:pPr algn="just">
              <a:buNone/>
            </a:pPr>
            <a:r>
              <a:rPr lang="ru-RU" sz="4500" b="1" dirty="0" smtClean="0"/>
              <a:t>          </a:t>
            </a:r>
            <a:r>
              <a:rPr lang="ru-RU" sz="4500" b="1" dirty="0" smtClean="0">
                <a:solidFill>
                  <a:srgbClr val="FF0000"/>
                </a:solidFill>
              </a:rPr>
              <a:t>СИНОНИМЫ</a:t>
            </a:r>
            <a:r>
              <a:rPr lang="ru-RU" sz="4500" b="1" dirty="0" smtClean="0"/>
              <a:t> </a:t>
            </a:r>
            <a:r>
              <a:rPr lang="ru-RU" sz="4500" dirty="0" smtClean="0"/>
              <a:t>- это слова одной и той же части речи, близкие по значению.  </a:t>
            </a:r>
          </a:p>
          <a:p>
            <a:pPr algn="just">
              <a:buNone/>
            </a:pPr>
            <a:r>
              <a:rPr lang="ru-RU" sz="4500" dirty="0" smtClean="0"/>
              <a:t>      Например: ученик - школьник, бежать - мчаться, трудный - сложный.  </a:t>
            </a:r>
            <a:endParaRPr lang="ru-RU" sz="4500" dirty="0"/>
          </a:p>
        </p:txBody>
      </p:sp>
      <p:pic>
        <p:nvPicPr>
          <p:cNvPr id="4" name="Рисунок 3" descr="книги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3834" y="3214686"/>
            <a:ext cx="1000132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Задание В1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501122" cy="5500726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        </a:t>
            </a:r>
            <a:r>
              <a:rPr lang="ru-RU" b="1" dirty="0" smtClean="0">
                <a:solidFill>
                  <a:srgbClr val="FF0000"/>
                </a:solidFill>
              </a:rPr>
              <a:t>СТИЛИСТИЧЕСКИ НЕЙТРАЛЬНЫЕ СЛОВА </a:t>
            </a:r>
            <a:r>
              <a:rPr lang="ru-RU" dirty="0" smtClean="0"/>
              <a:t>- это слова, не прикрепленные к определенному стилю речи, имеющие стилистические синонимы (книжные, разговорные, просторечные), на фоне которых они лишены стилистической окраски.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Например:</a:t>
            </a:r>
          </a:p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слово </a:t>
            </a:r>
            <a:r>
              <a:rPr lang="ru-RU" b="1" dirty="0" smtClean="0"/>
              <a:t>бродить</a:t>
            </a:r>
            <a:r>
              <a:rPr lang="ru-RU" dirty="0" smtClean="0"/>
              <a:t> является нейтральным по сопоставлению с книжным </a:t>
            </a:r>
            <a:r>
              <a:rPr lang="ru-RU" b="1" dirty="0" smtClean="0"/>
              <a:t>блуждать</a:t>
            </a:r>
            <a:r>
              <a:rPr lang="ru-RU" dirty="0" smtClean="0"/>
              <a:t> и просторечными </a:t>
            </a:r>
            <a:r>
              <a:rPr lang="ru-RU" b="1" dirty="0" smtClean="0"/>
              <a:t>шататься, </a:t>
            </a:r>
            <a:r>
              <a:rPr lang="ru-RU" b="1" dirty="0" err="1" smtClean="0"/>
              <a:t>шляться</a:t>
            </a:r>
            <a:r>
              <a:rPr lang="ru-RU" dirty="0" smtClean="0"/>
              <a:t>;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/>
              <a:t>будущий</a:t>
            </a:r>
            <a:r>
              <a:rPr lang="ru-RU" dirty="0" smtClean="0"/>
              <a:t> — по сопоставлению с книжным г</a:t>
            </a:r>
            <a:r>
              <a:rPr lang="ru-RU" b="1" dirty="0" smtClean="0"/>
              <a:t>рядущий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14-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2786058"/>
            <a:ext cx="2308677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21444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Задание 3.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а) Замените разговорные слова стилистически нейтральными синонимами.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7224" y="2357430"/>
            <a:ext cx="3638576" cy="37687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Стужа                      -      </a:t>
            </a:r>
          </a:p>
          <a:p>
            <a:pPr>
              <a:buNone/>
            </a:pPr>
            <a:r>
              <a:rPr lang="ru-RU" dirty="0" smtClean="0"/>
              <a:t>Чересчур                - </a:t>
            </a:r>
          </a:p>
          <a:p>
            <a:pPr>
              <a:buNone/>
            </a:pPr>
            <a:r>
              <a:rPr lang="ru-RU" dirty="0" smtClean="0"/>
              <a:t>Швырнуть              -</a:t>
            </a:r>
          </a:p>
          <a:p>
            <a:pPr>
              <a:buNone/>
            </a:pPr>
            <a:r>
              <a:rPr lang="ru-RU" dirty="0" smtClean="0"/>
              <a:t>Закадычный (друг)   -</a:t>
            </a:r>
          </a:p>
          <a:p>
            <a:pPr>
              <a:buNone/>
            </a:pPr>
            <a:r>
              <a:rPr lang="ru-RU" dirty="0" smtClean="0"/>
              <a:t>Прижимистый           -</a:t>
            </a:r>
          </a:p>
          <a:p>
            <a:pPr>
              <a:buNone/>
            </a:pPr>
            <a:r>
              <a:rPr lang="ru-RU" dirty="0" smtClean="0"/>
              <a:t>Болтать (без умолку) -</a:t>
            </a:r>
          </a:p>
          <a:p>
            <a:pPr>
              <a:buNone/>
            </a:pPr>
            <a:r>
              <a:rPr lang="ru-RU" dirty="0" smtClean="0"/>
              <a:t>Шушукаться           -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357430"/>
            <a:ext cx="4038600" cy="37687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мороз, холод</a:t>
            </a:r>
          </a:p>
          <a:p>
            <a:pPr>
              <a:buNone/>
            </a:pPr>
            <a:r>
              <a:rPr lang="ru-RU" dirty="0" smtClean="0"/>
              <a:t>слишком</a:t>
            </a:r>
          </a:p>
          <a:p>
            <a:pPr>
              <a:buNone/>
            </a:pPr>
            <a:r>
              <a:rPr lang="ru-RU" dirty="0" smtClean="0"/>
              <a:t>бросить, кинуть</a:t>
            </a:r>
          </a:p>
          <a:p>
            <a:pPr>
              <a:buNone/>
            </a:pPr>
            <a:r>
              <a:rPr lang="ru-RU" dirty="0" smtClean="0"/>
              <a:t>близкий</a:t>
            </a:r>
          </a:p>
          <a:p>
            <a:pPr>
              <a:buNone/>
            </a:pPr>
            <a:r>
              <a:rPr lang="ru-RU" dirty="0" smtClean="0"/>
              <a:t>жадный</a:t>
            </a:r>
          </a:p>
          <a:p>
            <a:pPr>
              <a:buNone/>
            </a:pPr>
            <a:r>
              <a:rPr lang="ru-RU" dirty="0" smtClean="0"/>
              <a:t>разговаривать (говорить)</a:t>
            </a:r>
          </a:p>
          <a:p>
            <a:pPr>
              <a:buNone/>
            </a:pPr>
            <a:r>
              <a:rPr lang="ru-RU" dirty="0" smtClean="0"/>
              <a:t>шептаться</a:t>
            </a:r>
            <a:endParaRPr lang="ru-RU" dirty="0"/>
          </a:p>
        </p:txBody>
      </p:sp>
      <p:pic>
        <p:nvPicPr>
          <p:cNvPr id="5" name="Рисунок 4" descr="анимиров. колокольчик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2811" y="2571744"/>
            <a:ext cx="1881189" cy="1881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б) Замените книжные слова стилистически нейтральными синонимами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857224" y="1643050"/>
            <a:ext cx="3710014" cy="48577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Мизерный                -</a:t>
            </a:r>
          </a:p>
          <a:p>
            <a:pPr>
              <a:buNone/>
            </a:pPr>
            <a:r>
              <a:rPr lang="ru-RU" dirty="0" smtClean="0"/>
              <a:t>Гипотеза                    -</a:t>
            </a:r>
          </a:p>
          <a:p>
            <a:pPr>
              <a:buNone/>
            </a:pPr>
            <a:r>
              <a:rPr lang="ru-RU" dirty="0" smtClean="0"/>
              <a:t>Отчизна                     -</a:t>
            </a:r>
          </a:p>
          <a:p>
            <a:pPr>
              <a:buNone/>
            </a:pPr>
            <a:r>
              <a:rPr lang="ru-RU" dirty="0" smtClean="0"/>
              <a:t>Превозносить          -</a:t>
            </a:r>
          </a:p>
          <a:p>
            <a:pPr>
              <a:buNone/>
            </a:pPr>
            <a:r>
              <a:rPr lang="ru-RU" dirty="0" smtClean="0"/>
              <a:t>Неизгладимое  (впечатление)      -</a:t>
            </a:r>
          </a:p>
          <a:p>
            <a:pPr>
              <a:buNone/>
            </a:pPr>
            <a:r>
              <a:rPr lang="ru-RU" dirty="0" smtClean="0"/>
              <a:t>Дарование                -</a:t>
            </a:r>
          </a:p>
          <a:p>
            <a:pPr>
              <a:buNone/>
            </a:pPr>
            <a:r>
              <a:rPr lang="ru-RU" dirty="0" smtClean="0"/>
              <a:t>(Повернуть) вспять  -</a:t>
            </a:r>
          </a:p>
          <a:p>
            <a:pPr>
              <a:buNone/>
            </a:pPr>
            <a:r>
              <a:rPr lang="ru-RU" dirty="0" smtClean="0"/>
              <a:t>Исцелить                    -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571612"/>
            <a:ext cx="4038600" cy="50006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маленький</a:t>
            </a:r>
          </a:p>
          <a:p>
            <a:pPr>
              <a:buNone/>
            </a:pPr>
            <a:r>
              <a:rPr lang="ru-RU" dirty="0" smtClean="0"/>
              <a:t>предположение</a:t>
            </a:r>
          </a:p>
          <a:p>
            <a:pPr>
              <a:buNone/>
            </a:pPr>
            <a:r>
              <a:rPr lang="ru-RU" dirty="0" smtClean="0"/>
              <a:t>Родина</a:t>
            </a:r>
          </a:p>
          <a:p>
            <a:pPr>
              <a:buNone/>
            </a:pPr>
            <a:r>
              <a:rPr lang="ru-RU" dirty="0" smtClean="0"/>
              <a:t>хвалить, восхвалять</a:t>
            </a:r>
          </a:p>
          <a:p>
            <a:pPr>
              <a:buNone/>
            </a:pPr>
            <a:r>
              <a:rPr lang="ru-RU" dirty="0" smtClean="0"/>
              <a:t>незабываемое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талант, способности</a:t>
            </a:r>
          </a:p>
          <a:p>
            <a:pPr>
              <a:buNone/>
            </a:pPr>
            <a:r>
              <a:rPr lang="ru-RU" dirty="0" smtClean="0"/>
              <a:t>назад</a:t>
            </a:r>
          </a:p>
          <a:p>
            <a:pPr>
              <a:buNone/>
            </a:pPr>
            <a:r>
              <a:rPr lang="ru-RU" dirty="0" smtClean="0"/>
              <a:t>вылечить, излечить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в) Замените слова, относящиеся к «высокой» лексике, стилистически нейтральными синонимами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71538" y="2714620"/>
            <a:ext cx="4000528" cy="34115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Рукотворный              -     </a:t>
            </a:r>
          </a:p>
          <a:p>
            <a:pPr>
              <a:buNone/>
            </a:pPr>
            <a:r>
              <a:rPr lang="ru-RU" sz="3200" dirty="0" smtClean="0"/>
              <a:t>Озарить                       -   </a:t>
            </a:r>
          </a:p>
          <a:p>
            <a:pPr>
              <a:buNone/>
            </a:pPr>
            <a:r>
              <a:rPr lang="ru-RU" sz="3200" dirty="0" smtClean="0"/>
              <a:t>Воздвигнуть (храм)  -   </a:t>
            </a:r>
          </a:p>
          <a:p>
            <a:pPr>
              <a:buNone/>
            </a:pPr>
            <a:r>
              <a:rPr lang="ru-RU" sz="3200" dirty="0" smtClean="0"/>
              <a:t>Очи                               - 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357818" y="2714620"/>
            <a:ext cx="3328982" cy="34115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искусственный</a:t>
            </a:r>
          </a:p>
          <a:p>
            <a:pPr>
              <a:buNone/>
            </a:pPr>
            <a:r>
              <a:rPr lang="ru-RU" sz="3200" dirty="0" smtClean="0"/>
              <a:t>осветить</a:t>
            </a:r>
          </a:p>
          <a:p>
            <a:pPr>
              <a:buNone/>
            </a:pPr>
            <a:r>
              <a:rPr lang="ru-RU" sz="3200" dirty="0" smtClean="0"/>
              <a:t>построить</a:t>
            </a:r>
          </a:p>
          <a:p>
            <a:pPr>
              <a:buNone/>
            </a:pPr>
            <a:r>
              <a:rPr lang="ru-RU" sz="3200" dirty="0" smtClean="0"/>
              <a:t>глаза</a:t>
            </a:r>
            <a:endParaRPr lang="ru-RU" sz="3200" dirty="0"/>
          </a:p>
        </p:txBody>
      </p:sp>
      <p:pic>
        <p:nvPicPr>
          <p:cNvPr id="6" name="Рисунок 5" descr="ЕГЭ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7" y="5072074"/>
            <a:ext cx="3071835" cy="1509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221457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Задание 4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Замените разговорное слово </a:t>
            </a:r>
            <a:r>
              <a:rPr lang="ru-RU" sz="3600" b="1" dirty="0" smtClean="0"/>
              <a:t>ОБЫЧАЙ</a:t>
            </a:r>
            <a:r>
              <a:rPr lang="ru-RU" sz="3600" dirty="0" smtClean="0"/>
              <a:t> в предложении 2 стилистически нейтральным синонимом.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2"/>
            <a:ext cx="7972452" cy="342902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(1) </a:t>
            </a:r>
            <a:r>
              <a:rPr lang="ru-RU" dirty="0" err="1" smtClean="0"/>
              <a:t>Станкин</a:t>
            </a:r>
            <a:r>
              <a:rPr lang="ru-RU" dirty="0" smtClean="0"/>
              <a:t>, не скользнув по записке взглядом, сунул её в парту. (2) Это был его обычай – он не отвлекался на уроке ни на что постороннее. (М. </a:t>
            </a:r>
            <a:r>
              <a:rPr lang="ru-RU" dirty="0" err="1" smtClean="0"/>
              <a:t>Бренемер</a:t>
            </a:r>
            <a:r>
              <a:rPr lang="ru-RU" dirty="0" smtClean="0"/>
              <a:t>)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                    Ответ: </a:t>
            </a:r>
            <a:r>
              <a:rPr lang="ru-RU" sz="3600" b="1" dirty="0" smtClean="0"/>
              <a:t>правило</a:t>
            </a:r>
            <a:endParaRPr lang="ru-RU" sz="3600" b="1" dirty="0"/>
          </a:p>
        </p:txBody>
      </p:sp>
      <p:pic>
        <p:nvPicPr>
          <p:cNvPr id="4" name="Рисунок 3" descr="будильник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4857760"/>
            <a:ext cx="142875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880</Words>
  <PresentationFormat>Экран (4:3)</PresentationFormat>
  <Paragraphs>146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Подготовка к ГИА</vt:lpstr>
      <vt:lpstr>Лексическое значение слова. Задание 1. Найдите соответствия.</vt:lpstr>
      <vt:lpstr>Лексическое значение слова. Задание 2. Найдите соответствия.</vt:lpstr>
      <vt:lpstr>Задание В1</vt:lpstr>
      <vt:lpstr>Задание В1</vt:lpstr>
      <vt:lpstr>Задание 3.  а) Замените разговорные слова стилистически нейтральными синонимами.</vt:lpstr>
      <vt:lpstr>б) Замените книжные слова стилистически нейтральными синонимами</vt:lpstr>
      <vt:lpstr>в) Замените слова, относящиеся к «высокой» лексике, стилистически нейтральными синонимами</vt:lpstr>
      <vt:lpstr>Задание 4  Замените разговорное слово ОБЫЧАЙ в предложении 2 стилистически нейтральным синонимом.</vt:lpstr>
      <vt:lpstr> Замените книжное слово АДАПТИРОВАТЬСЯ в предложении 4 стилистически нейтральным синонимом.</vt:lpstr>
      <vt:lpstr>Замените книжное слово ПРОСТИРАЛСЯ стилистически нейтральным синонимом.</vt:lpstr>
      <vt:lpstr>Замените разговорное слово КЛИКАВШИЙ стилистически нейтральным синонимом.</vt:lpstr>
      <vt:lpstr>Замените индивидуально-авторское слово НАСТЫЛЫЕ из предложения 15 общеупотребительным синонимом.</vt:lpstr>
      <vt:lpstr>Замените слово НЕИЗБЫВНОМ (любопытстве) из предложения 8 стилистически нейтральным синонимом.</vt:lpstr>
      <vt:lpstr>Замените слово ИМЕНИТЫХ из предложения 15 стилистически нейтральным синонимом.</vt:lpstr>
      <vt:lpstr>Задание 5. Укажите, в каком значении употреблено выделенное слово.</vt:lpstr>
      <vt:lpstr>Укажите, в каком значении употреблено выделенное слово.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ГИА</dc:title>
  <cp:lastModifiedBy>User</cp:lastModifiedBy>
  <cp:revision>48</cp:revision>
  <dcterms:modified xsi:type="dcterms:W3CDTF">2012-04-11T19:10:54Z</dcterms:modified>
</cp:coreProperties>
</file>