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5"/>
  </p:notesMasterIdLst>
  <p:handoutMasterIdLst>
    <p:handoutMasterId r:id="rId26"/>
  </p:handoutMasterIdLst>
  <p:sldIdLst>
    <p:sldId id="262" r:id="rId3"/>
    <p:sldId id="263" r:id="rId4"/>
    <p:sldId id="265" r:id="rId5"/>
    <p:sldId id="266" r:id="rId6"/>
    <p:sldId id="267" r:id="rId7"/>
    <p:sldId id="268" r:id="rId8"/>
    <p:sldId id="269" r:id="rId9"/>
    <p:sldId id="276" r:id="rId10"/>
    <p:sldId id="285" r:id="rId11"/>
    <p:sldId id="270" r:id="rId12"/>
    <p:sldId id="271" r:id="rId13"/>
    <p:sldId id="272" r:id="rId14"/>
    <p:sldId id="277" r:id="rId15"/>
    <p:sldId id="279" r:id="rId16"/>
    <p:sldId id="280" r:id="rId17"/>
    <p:sldId id="273" r:id="rId18"/>
    <p:sldId id="284" r:id="rId19"/>
    <p:sldId id="274" r:id="rId20"/>
    <p:sldId id="275" r:id="rId21"/>
    <p:sldId id="281" r:id="rId22"/>
    <p:sldId id="286" r:id="rId23"/>
    <p:sldId id="28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23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ru-RU" smtClean="0"/>
              <a:pPr/>
              <a:t>10.11.2016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ru-RU" smtClean="0"/>
              <a:pPr/>
              <a:t>10.11.2016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Прямая соединительная линия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Группа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Прямая соединительная линия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Группа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Прямая соединительная линия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Прямая соединительная линия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Группа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Прямая соединительная линия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Группа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Прямая соединительная линия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Прямая соединительная линия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cxnSp>
        <p:nvCxnSpPr>
          <p:cNvPr id="58" name="Прямая соединительная линия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ru-RU" smtClean="0"/>
              <a:pPr/>
              <a:t>10.11.2016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ru-RU" smtClean="0"/>
              <a:pPr/>
              <a:t>10.11.2016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ru-RU" smtClean="0"/>
              <a:pPr/>
              <a:t>10.11.2016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Прямая соединительная линия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Группа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Прямая соединительная линия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Группа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Прямая соединительная линия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Прямая соединительная линия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Прямая соединительная линия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Группа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Прямая соединительная линия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Группа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Прямая соединительная линия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Прямая соединительная линия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58" name="Прямая соединительная линия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ru-RU" smtClean="0"/>
              <a:pPr/>
              <a:t>10.11.2016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ru-RU" smtClean="0"/>
              <a:pPr/>
              <a:t>10.11.2016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ru-RU" smtClean="0"/>
              <a:pPr/>
              <a:t>10.11.2016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Группа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Прямая соединительная линия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Прямая соединительная линия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Прямая соединительная линия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Прямая соединительная линия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Прямая соединительная линия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Прямая соединительная линия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Прямая соединительная линия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Прямая соединительная линия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Прямая соединительная линия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Прямая соединительная линия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Прямая соединительная линия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Прямая соединительная линия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Прямая соединительная линия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Прямая соединительная линия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Прямая соединительная линия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Прямая соединительная линия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Группа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Прямая соединительная линия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Прямая соединительная линия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Прямая соединительная линия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Прямая соединительная линия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Прямая соединительная линия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Группа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Прямая соединительная линия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Прямая соединительная линия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Прямая соединительная линия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Прямая соединительная линия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Прямая соединительная линия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Прямая соединительная линия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Прямая соединительная линия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Прямая соединительная линия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Прямая соединительная линия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Прямая соединительная линия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Группа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Прямая соединительная линия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Прямая соединительная линия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Прямая соединительная линия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Прямая соединительная линия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Прямая соединительная линия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Группа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Прямая соединительная линия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Прямая соединительная линия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Прямая соединительная линия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Прямая соединительная линия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Прямая соединительная линия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Прямая соединительная линия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Прямая соединительная линия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Прямая соединительная линия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Прямая соединительная линия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Прямая соединительная линия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Дата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ru-RU" smtClean="0"/>
              <a:pPr/>
              <a:t>10.11.2016</a:t>
            </a:fld>
            <a:endParaRPr lang="ru-RU" dirty="0"/>
          </a:p>
        </p:txBody>
      </p:sp>
      <p:sp>
        <p:nvSpPr>
          <p:cNvPr id="213" name="Нижний колонтитул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14" name="Номер слайда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Прямая соединительная линия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Группа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Прямая соединительная линия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Группа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Прямая соединительная линия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Прямая соединительная линия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Группа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Прямая соединительная линия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Группа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Прямая соединительная линия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Прямая соединительная линия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Прямая соединительная линия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Прямая соединительная линия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Прямоугольник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60" name="Прямая соединительная линия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F629-ECA2-4CF3-B790-9D9BDED98269}" type="datetime1">
              <a:rPr lang="ru-RU" smtClean="0"/>
              <a:pPr/>
              <a:t>10.11.2016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Прямая соединительная линия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Группа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Прямая соединительная линия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Группа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Прямая соединительная линия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Группа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Прямая соединительная линия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Группа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Прямая соединительная линия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Прямая соединительная линия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Прямая соединительная линия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Прямоугольник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Группа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Прямая соединительная линия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Группа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Прямая соединительная линия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Прямая соединительная линия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Прямая соединительная линия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Прямая соединительная линия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Прямая соединительная линия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Группа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Прямая соединительная линия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Прямая соединительная линия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Прямая соединительная линия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Прямая соединительная линия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Прямая соединительная линия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Прямая соединительная линия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Прямая соединительная линия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Прямая соединительная линия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Прямая соединительная линия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Прямая соединительная линия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Группа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Прямая соединительная линия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единительная линия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единительная линия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Группа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Прямая соединительная линия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единительная линия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ru-RU" smtClean="0"/>
              <a:pPr/>
              <a:t>10.11.2016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48" name="Прямая соединительная линия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8781" y="1562986"/>
            <a:ext cx="11739422" cy="2354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66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Критерии оценивания итогового сочинения</a:t>
            </a:r>
            <a:endParaRPr lang="ru-RU" sz="6000" b="1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0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73488"/>
            <a:ext cx="1171977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Критерий № 2 </a:t>
            </a:r>
          </a:p>
          <a:p>
            <a:pPr algn="ctr"/>
            <a:r>
              <a:rPr lang="ru-RU" sz="3600" b="1" dirty="0"/>
              <a:t>«Аргументация. </a:t>
            </a:r>
          </a:p>
          <a:p>
            <a:pPr algn="ctr"/>
            <a:r>
              <a:rPr lang="ru-RU" sz="3600" b="1" dirty="0"/>
              <a:t>Привлечение литературного материала»</a:t>
            </a:r>
            <a:endParaRPr lang="ru-RU" sz="3600" dirty="0"/>
          </a:p>
          <a:p>
            <a:r>
              <a:rPr lang="ru-RU" sz="3600" dirty="0"/>
              <a:t>Данный критерий нацеливает на проверку умения использовать литературный материал (художественные произведения, дневники, мемуары, публицистику, произведения устного народного творчества (за исключением малых жанров), другие литературные источники) для аргументации своей позиции.</a:t>
            </a:r>
          </a:p>
        </p:txBody>
      </p:sp>
    </p:spTree>
    <p:extLst>
      <p:ext uri="{BB962C8B-B14F-4D97-AF65-F5344CB8AC3E}">
        <p14:creationId xmlns:p14="http://schemas.microsoft.com/office/powerpoint/2010/main" val="420968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73488"/>
            <a:ext cx="1171977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Критерий № 2 </a:t>
            </a:r>
          </a:p>
          <a:p>
            <a:pPr algn="ctr"/>
            <a:r>
              <a:rPr lang="ru-RU" sz="3600" b="1" dirty="0"/>
              <a:t>«Аргументация. </a:t>
            </a:r>
          </a:p>
          <a:p>
            <a:pPr algn="ctr"/>
            <a:r>
              <a:rPr lang="ru-RU" sz="3600" b="1" dirty="0"/>
              <a:t>Привлечение литературного материала»</a:t>
            </a:r>
            <a:endParaRPr lang="ru-RU" sz="3600" dirty="0"/>
          </a:p>
          <a:p>
            <a:r>
              <a:rPr lang="ru-RU" sz="3200" dirty="0"/>
              <a:t>Участник должен строить рассуждение, привлекая для аргументации </a:t>
            </a:r>
            <a:r>
              <a:rPr lang="ru-RU" sz="3200" u="sng" dirty="0"/>
              <a:t>не менее одного произведения </a:t>
            </a:r>
            <a:r>
              <a:rPr lang="ru-RU" sz="3200" dirty="0"/>
              <a:t>отечественной или мировой литературы, избирая </a:t>
            </a:r>
            <a:r>
              <a:rPr lang="ru-RU" sz="3200" u="sng" dirty="0"/>
              <a:t>свой</a:t>
            </a:r>
            <a:r>
              <a:rPr lang="ru-RU" sz="3200" dirty="0"/>
              <a:t> путь использования литературного материала; при этом он может показать </a:t>
            </a:r>
            <a:r>
              <a:rPr lang="ru-RU" sz="3200" u="sng" dirty="0"/>
              <a:t>разный уровень </a:t>
            </a:r>
            <a:r>
              <a:rPr lang="ru-RU" sz="3200" dirty="0"/>
              <a:t>осмысления художественного текста: от элементов смыслового анализа (например, тематика, проблематика, сюжет, характеры и т.п.) до комплексного анализа произведения в единстве формы и содержания и его интерпретации в аспекте выбранной темы.</a:t>
            </a:r>
          </a:p>
        </p:txBody>
      </p:sp>
    </p:spTree>
    <p:extLst>
      <p:ext uri="{BB962C8B-B14F-4D97-AF65-F5344CB8AC3E}">
        <p14:creationId xmlns:p14="http://schemas.microsoft.com/office/powerpoint/2010/main" val="203220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62855"/>
            <a:ext cx="1171977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Критерий № 2 </a:t>
            </a:r>
          </a:p>
          <a:p>
            <a:pPr algn="ctr"/>
            <a:r>
              <a:rPr lang="ru-RU" sz="3600" b="1" dirty="0"/>
              <a:t>«Аргументация. </a:t>
            </a:r>
          </a:p>
          <a:p>
            <a:pPr algn="ctr"/>
            <a:r>
              <a:rPr lang="ru-RU" sz="3600" b="1" dirty="0"/>
              <a:t>Привлечение литературного материала»</a:t>
            </a:r>
            <a:endParaRPr lang="ru-RU" sz="3600" dirty="0"/>
          </a:p>
          <a:p>
            <a:r>
              <a:rPr lang="ru-RU" sz="3600" dirty="0"/>
              <a:t>«Незачет» ставится при условии, если сочинение написано без привлечения литературного материала или в нем </a:t>
            </a:r>
            <a:r>
              <a:rPr lang="ru-RU" sz="3600" u="sng" dirty="0"/>
              <a:t>существенно искажено </a:t>
            </a:r>
            <a:r>
              <a:rPr lang="ru-RU" sz="3600" dirty="0"/>
              <a:t>содержание произведения, или литературные произведения лишь упоминаются в работе, не становясь опорой для аргументации. Во всех остальных случаях выставляется «зачет».</a:t>
            </a:r>
          </a:p>
        </p:txBody>
      </p:sp>
    </p:spTree>
    <p:extLst>
      <p:ext uri="{BB962C8B-B14F-4D97-AF65-F5344CB8AC3E}">
        <p14:creationId xmlns:p14="http://schemas.microsoft.com/office/powerpoint/2010/main" val="311338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62855"/>
            <a:ext cx="1171977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Критерий № 2 </a:t>
            </a:r>
          </a:p>
          <a:p>
            <a:pPr algn="ctr"/>
            <a:r>
              <a:rPr lang="ru-RU" sz="3600" b="1" dirty="0"/>
              <a:t>«Аргументация. </a:t>
            </a:r>
          </a:p>
          <a:p>
            <a:r>
              <a:rPr lang="ru-RU" sz="3600" dirty="0"/>
              <a:t>Не увлекаться пересказом содержания книги, забывая при этом об аргументации своих мыслей и комментировании литературных примеров. Следует помнить о том, что приведенные примеры должны соответствовать выдвинутым тезисам и аргументам; не перегружать работу литературным материалом, который только упомянут, но не проанализирован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28505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62855"/>
            <a:ext cx="1171977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Критерий № 2 </a:t>
            </a:r>
          </a:p>
          <a:p>
            <a:pPr algn="ctr"/>
            <a:r>
              <a:rPr lang="ru-RU" sz="3600" b="1" dirty="0"/>
              <a:t>«Аргументация. 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Обратимся к другому примеру, Михаил Васильевич Ломоносов, в своей оде выражает восхищение и восхваляет Императрицу Екатерину. (нет анализа произведения)</a:t>
            </a:r>
          </a:p>
        </p:txBody>
      </p:sp>
    </p:spTree>
    <p:extLst>
      <p:ext uri="{BB962C8B-B14F-4D97-AF65-F5344CB8AC3E}">
        <p14:creationId xmlns:p14="http://schemas.microsoft.com/office/powerpoint/2010/main" val="2717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62855"/>
            <a:ext cx="1171977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Критерий № 2 </a:t>
            </a:r>
          </a:p>
          <a:p>
            <a:pPr algn="ctr"/>
            <a:r>
              <a:rPr lang="ru-RU" sz="3600" b="1" dirty="0"/>
              <a:t>«Аргументация. </a:t>
            </a:r>
          </a:p>
          <a:p>
            <a:r>
              <a:rPr lang="ru-RU" sz="3200" b="1" dirty="0">
                <a:solidFill>
                  <a:srgbClr val="002060"/>
                </a:solidFill>
              </a:rPr>
              <a:t>Рассмотрим ситуацию Наташи Ростовой, которая постоянно размышляла о </a:t>
            </a:r>
            <a:r>
              <a:rPr lang="ru-RU" sz="3200" b="1" dirty="0" err="1">
                <a:solidFill>
                  <a:srgbClr val="002060"/>
                </a:solidFill>
              </a:rPr>
              <a:t>счасти</a:t>
            </a:r>
            <a:r>
              <a:rPr lang="ru-RU" sz="3200" b="1" dirty="0">
                <a:solidFill>
                  <a:srgbClr val="002060"/>
                </a:solidFill>
              </a:rPr>
              <a:t> и жизни с князем Андреем Болконским. Можно предположить, что ее мечты уводили от жизни, потому что она не могла ничего сделать и дожидалась своего жениха из Европы. Именно поэтому все способствовало тому, что Наташа закрывалась от жизни, от высшего общества и думала о своем будущем. В то время как ее младший брат и человек, в которого она была влюблена, смело шагали по жизни с мечтой. </a:t>
            </a:r>
          </a:p>
        </p:txBody>
      </p:sp>
    </p:spTree>
    <p:extLst>
      <p:ext uri="{BB962C8B-B14F-4D97-AF65-F5344CB8AC3E}">
        <p14:creationId xmlns:p14="http://schemas.microsoft.com/office/powerpoint/2010/main" val="242147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62855"/>
            <a:ext cx="1171977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Критерий № 3 </a:t>
            </a:r>
          </a:p>
          <a:p>
            <a:pPr algn="ctr"/>
            <a:r>
              <a:rPr lang="ru-RU" sz="3600" b="1" dirty="0"/>
              <a:t>«Композиция и логика рассуждения»</a:t>
            </a:r>
            <a:endParaRPr lang="ru-RU" sz="3600" dirty="0"/>
          </a:p>
          <a:p>
            <a:r>
              <a:rPr lang="ru-RU" sz="3600" dirty="0"/>
              <a:t>Данный критерий нацеливает на проверку умения логично выстраивать рассуждение на предложенную тему. Участник должен выдерживать соотношение между тезисом и доказательствами.</a:t>
            </a:r>
          </a:p>
          <a:p>
            <a:r>
              <a:rPr lang="ru-RU" sz="3600" dirty="0"/>
              <a:t>«Незачет» ставится при условии, если грубые логические нарушения </a:t>
            </a:r>
            <a:r>
              <a:rPr lang="ru-RU" sz="3600" u="sng" dirty="0"/>
              <a:t>мешают пониманию</a:t>
            </a:r>
            <a:r>
              <a:rPr lang="ru-RU" sz="3600" dirty="0"/>
              <a:t> смысла сказанного или отсутствует тезисно-доказательная часть. Во всех остальных случаях выставляется «зачет».</a:t>
            </a:r>
          </a:p>
        </p:txBody>
      </p:sp>
    </p:spTree>
    <p:extLst>
      <p:ext uri="{BB962C8B-B14F-4D97-AF65-F5344CB8AC3E}">
        <p14:creationId xmlns:p14="http://schemas.microsoft.com/office/powerpoint/2010/main" val="302454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62855"/>
            <a:ext cx="1171977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Критерий № 3 </a:t>
            </a:r>
          </a:p>
          <a:p>
            <a:pPr algn="ctr"/>
            <a:r>
              <a:rPr lang="ru-RU" sz="3600" b="1" dirty="0"/>
              <a:t>«Композиция и логика рассуждения»</a:t>
            </a:r>
            <a:endParaRPr lang="ru-RU" sz="3600" dirty="0"/>
          </a:p>
          <a:p>
            <a:r>
              <a:rPr lang="ru-RU" sz="3600" b="1" i="1" dirty="0">
                <a:solidFill>
                  <a:srgbClr val="002060"/>
                </a:solidFill>
              </a:rPr>
              <a:t>Из Митрофанушки </a:t>
            </a:r>
            <a:r>
              <a:rPr lang="ru-RU" sz="3600" b="1" i="1" dirty="0" err="1">
                <a:solidFill>
                  <a:srgbClr val="002060"/>
                </a:solidFill>
              </a:rPr>
              <a:t>Простакова</a:t>
            </a:r>
            <a:r>
              <a:rPr lang="ru-RU" sz="3600" b="1" i="1" dirty="0">
                <a:solidFill>
                  <a:srgbClr val="002060"/>
                </a:solidFill>
              </a:rPr>
              <a:t> воспитала невежественного грубияна. Комедия «Недоросль» имеет большое значение в наши дни. В комедии </a:t>
            </a:r>
            <a:r>
              <a:rPr lang="ru-RU" sz="3600" b="1" i="1" dirty="0" err="1">
                <a:solidFill>
                  <a:srgbClr val="002060"/>
                </a:solidFill>
              </a:rPr>
              <a:t>Простакова</a:t>
            </a:r>
            <a:r>
              <a:rPr lang="ru-RU" sz="3600" b="1" i="1" dirty="0">
                <a:solidFill>
                  <a:srgbClr val="002060"/>
                </a:solidFill>
              </a:rPr>
              <a:t> является отрицательным типом</a:t>
            </a:r>
            <a:r>
              <a:rPr lang="ru-RU" sz="3600" b="1" dirty="0">
                <a:solidFill>
                  <a:srgbClr val="002060"/>
                </a:solidFill>
              </a:rPr>
              <a:t>. (сочинение может представлять из себя набор предложений, не связанных друг с другом)</a:t>
            </a:r>
            <a:endParaRPr lang="ru-RU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59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62855"/>
            <a:ext cx="1171977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Критерий № 4 </a:t>
            </a:r>
          </a:p>
          <a:p>
            <a:pPr algn="ctr"/>
            <a:r>
              <a:rPr lang="ru-RU" sz="3200" b="1" dirty="0"/>
              <a:t>«Качество письменной речи»</a:t>
            </a:r>
            <a:endParaRPr lang="ru-RU" sz="3200" dirty="0"/>
          </a:p>
          <a:p>
            <a:r>
              <a:rPr lang="ru-RU" sz="3200" dirty="0"/>
              <a:t>Данный критерий нацеливает на проверку речевого оформления текста сочинения.</a:t>
            </a:r>
          </a:p>
          <a:p>
            <a:r>
              <a:rPr lang="ru-RU" sz="3200" dirty="0"/>
              <a:t>Участник должен точно выражать мысли, используя разнообразную лексику и различные грамматические конструкции, при необходимости уместно употреблять термины. </a:t>
            </a:r>
          </a:p>
          <a:p>
            <a:r>
              <a:rPr lang="ru-RU" sz="3200" dirty="0"/>
              <a:t>«Незачет» ставится при условии, если низкое качество речи (в том числе речевые ошибки) </a:t>
            </a:r>
            <a:r>
              <a:rPr lang="ru-RU" sz="3200" u="sng" dirty="0"/>
              <a:t>существенно затрудняет </a:t>
            </a:r>
            <a:r>
              <a:rPr lang="ru-RU" sz="3200" dirty="0"/>
              <a:t>понимание смысла сочинения. Во всех остальных случаях выставляется «зачет».</a:t>
            </a:r>
          </a:p>
        </p:txBody>
      </p:sp>
    </p:spTree>
    <p:extLst>
      <p:ext uri="{BB962C8B-B14F-4D97-AF65-F5344CB8AC3E}">
        <p14:creationId xmlns:p14="http://schemas.microsoft.com/office/powerpoint/2010/main" val="298897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62855"/>
            <a:ext cx="1171977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Критерий № 5 «Грамотность»</a:t>
            </a:r>
            <a:endParaRPr lang="ru-RU" sz="3600" dirty="0"/>
          </a:p>
          <a:p>
            <a:r>
              <a:rPr lang="ru-RU" sz="3600" dirty="0"/>
              <a:t>Данный критерий позволяет оценить грамотность выпускника.</a:t>
            </a:r>
          </a:p>
          <a:p>
            <a:r>
              <a:rPr lang="ru-RU" sz="3600" dirty="0"/>
              <a:t>«Незачет» ставится при условии, если </a:t>
            </a:r>
            <a:r>
              <a:rPr lang="ru-RU" sz="3600" u="sng" dirty="0"/>
              <a:t>на 100 слов </a:t>
            </a:r>
            <a:r>
              <a:rPr lang="ru-RU" sz="3600" dirty="0"/>
              <a:t>приходится </a:t>
            </a:r>
            <a:r>
              <a:rPr lang="ru-RU" sz="3600" u="sng" dirty="0"/>
              <a:t>в сумме более пяти ошибок</a:t>
            </a:r>
            <a:r>
              <a:rPr lang="ru-RU" sz="3600" dirty="0"/>
              <a:t>: грамматических, орфографических, пунктуационных. (350 слов – около 17 ошибок)</a:t>
            </a:r>
          </a:p>
        </p:txBody>
      </p:sp>
    </p:spTree>
    <p:extLst>
      <p:ext uri="{BB962C8B-B14F-4D97-AF65-F5344CB8AC3E}">
        <p14:creationId xmlns:p14="http://schemas.microsoft.com/office/powerpoint/2010/main" val="20565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73488"/>
            <a:ext cx="1171977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Требование № 1.	 </a:t>
            </a:r>
          </a:p>
          <a:p>
            <a:pPr algn="ctr"/>
            <a:r>
              <a:rPr lang="ru-RU" sz="4000" b="1" dirty="0"/>
              <a:t>«Объем итогового сочинения»</a:t>
            </a:r>
            <a:endParaRPr lang="ru-RU" sz="4000" dirty="0"/>
          </a:p>
          <a:p>
            <a:r>
              <a:rPr lang="ru-RU" sz="4000" dirty="0"/>
              <a:t>Рекомендуемое количество слов – от 350. </a:t>
            </a:r>
          </a:p>
          <a:p>
            <a:r>
              <a:rPr lang="ru-RU" sz="4000" dirty="0"/>
              <a:t>Максимальное количество слов в сочинении не устанавливается. Если в сочинении менее 250 слов (в подсчёт включаются все слова, в том числе и служебные), то выставляется «незачет» за невыполнение требования № 1 и «незачет» за работу в целом (такое сочинение не проверяется по критериям оценивания).</a:t>
            </a:r>
          </a:p>
        </p:txBody>
      </p:sp>
    </p:spTree>
    <p:extLst>
      <p:ext uri="{BB962C8B-B14F-4D97-AF65-F5344CB8AC3E}">
        <p14:creationId xmlns:p14="http://schemas.microsoft.com/office/powerpoint/2010/main" val="194686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62855"/>
            <a:ext cx="11719773" cy="644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80000"/>
              </a:lnSpc>
            </a:pPr>
            <a:r>
              <a:rPr lang="ru-RU" altLang="ru-RU" sz="3600" dirty="0"/>
              <a:t>     </a:t>
            </a:r>
            <a:r>
              <a:rPr lang="ru-RU" altLang="ru-RU" sz="4400" b="1" dirty="0">
                <a:solidFill>
                  <a:srgbClr val="FF0000"/>
                </a:solidFill>
              </a:rPr>
              <a:t>Обратите внимание</a:t>
            </a:r>
            <a:endParaRPr lang="ru-RU" altLang="ru-RU" sz="3600" b="1" dirty="0">
              <a:solidFill>
                <a:srgbClr val="FF0000"/>
              </a:solidFill>
            </a:endParaRPr>
          </a:p>
          <a:p>
            <a:pPr marL="609600" indent="-609600" algn="ctr">
              <a:lnSpc>
                <a:spcPct val="80000"/>
              </a:lnSpc>
            </a:pPr>
            <a:endParaRPr lang="ru-RU" altLang="ru-RU" sz="3600" dirty="0"/>
          </a:p>
          <a:p>
            <a:pPr marL="609600" indent="-609600" algn="just">
              <a:lnSpc>
                <a:spcPct val="80000"/>
              </a:lnSpc>
            </a:pPr>
            <a:r>
              <a:rPr lang="ru-RU" altLang="ru-RU" sz="4000" dirty="0"/>
              <a:t>     Если в сочинении </a:t>
            </a:r>
            <a:r>
              <a:rPr lang="ru-RU" altLang="ru-RU" sz="4000" b="1" dirty="0"/>
              <a:t>менее 250 слов</a:t>
            </a:r>
            <a:r>
              <a:rPr lang="ru-RU" altLang="ru-RU" sz="4000" dirty="0"/>
              <a:t>, то </a:t>
            </a:r>
            <a:r>
              <a:rPr lang="ru-RU" altLang="ru-RU" sz="4000" b="1" dirty="0"/>
              <a:t>сочинение не проверяется по критериям №1-№5.</a:t>
            </a:r>
            <a:r>
              <a:rPr lang="ru-RU" altLang="ru-RU" sz="4000" dirty="0"/>
              <a:t> В клетки по всем критериям оценивания выставляется </a:t>
            </a:r>
            <a:r>
              <a:rPr lang="ru-RU" altLang="ru-RU" sz="4000" b="1" dirty="0"/>
              <a:t>«незачет».</a:t>
            </a:r>
            <a:r>
              <a:rPr lang="ru-RU" altLang="ru-RU" sz="4000" dirty="0"/>
              <a:t> </a:t>
            </a:r>
          </a:p>
          <a:p>
            <a:pPr marL="609600" indent="-609600" algn="just">
              <a:lnSpc>
                <a:spcPct val="80000"/>
              </a:lnSpc>
            </a:pPr>
            <a:endParaRPr lang="ru-RU" altLang="ru-RU" sz="4000" dirty="0"/>
          </a:p>
          <a:p>
            <a:pPr marL="609600" indent="-609600" algn="just">
              <a:lnSpc>
                <a:spcPct val="80000"/>
              </a:lnSpc>
            </a:pPr>
            <a:r>
              <a:rPr lang="ru-RU" altLang="ru-RU" sz="3600" b="1" dirty="0"/>
              <a:t>     </a:t>
            </a:r>
            <a:r>
              <a:rPr lang="ru-RU" altLang="ru-RU" sz="4000" b="1" dirty="0"/>
              <a:t>Если за сочинение по критерию №1 выставлен «незачет», то сочинение по критериям №2-№5 не проверяется.</a:t>
            </a:r>
            <a:r>
              <a:rPr lang="ru-RU" altLang="ru-RU" sz="4000" dirty="0"/>
              <a:t> В клетки по всем критериям оценивания выставляется «незачет». </a:t>
            </a:r>
            <a:endParaRPr lang="ru-RU" altLang="ru-RU" sz="3600" dirty="0"/>
          </a:p>
          <a:p>
            <a:pPr marL="609600" indent="-609600" algn="just">
              <a:lnSpc>
                <a:spcPct val="80000"/>
              </a:lnSpc>
            </a:pP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255120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62855"/>
            <a:ext cx="1171977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80000"/>
              </a:lnSpc>
            </a:pPr>
            <a:r>
              <a:rPr lang="ru-RU" altLang="ru-RU" sz="3600" dirty="0"/>
              <a:t>     </a:t>
            </a:r>
            <a:r>
              <a:rPr lang="ru-RU" altLang="ru-RU" sz="4400" b="1" dirty="0">
                <a:solidFill>
                  <a:srgbClr val="FF0000"/>
                </a:solidFill>
              </a:rPr>
              <a:t>Обратите внимание</a:t>
            </a:r>
            <a:endParaRPr lang="ru-RU" altLang="ru-RU" sz="3600" b="1" dirty="0">
              <a:solidFill>
                <a:srgbClr val="FF0000"/>
              </a:solidFill>
            </a:endParaRPr>
          </a:p>
          <a:p>
            <a:pPr marL="609600" indent="-609600" algn="ctr">
              <a:lnSpc>
                <a:spcPct val="80000"/>
              </a:lnSpc>
            </a:pPr>
            <a:endParaRPr lang="ru-RU" altLang="ru-RU" sz="3600" dirty="0"/>
          </a:p>
          <a:p>
            <a:pPr marL="609600" indent="-609600" algn="just">
              <a:lnSpc>
                <a:spcPct val="80000"/>
              </a:lnSpc>
            </a:pPr>
            <a:r>
              <a:rPr lang="ru-RU" altLang="ru-RU" sz="4000" dirty="0"/>
              <a:t>    </a:t>
            </a:r>
            <a:r>
              <a:rPr lang="ru-RU" altLang="ru-RU" sz="4000" b="1" dirty="0"/>
              <a:t>Если за сочинение по критерию по критерию №1 выставлен «зачет», а по критерию №2 выставлен «незачет», то сочинение по критериям №3-№5 не проверяется.</a:t>
            </a:r>
            <a:r>
              <a:rPr lang="ru-RU" altLang="ru-RU" sz="4000" dirty="0"/>
              <a:t> В клетки по критериям оценивания №3-№5 выставляется «незачет».</a:t>
            </a: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194891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62855"/>
            <a:ext cx="1171977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80000"/>
              </a:lnSpc>
            </a:pPr>
            <a:r>
              <a:rPr lang="ru-RU" altLang="ru-RU" sz="3600" dirty="0"/>
              <a:t>     </a:t>
            </a:r>
            <a:r>
              <a:rPr lang="ru-RU" altLang="ru-RU" sz="4400" b="1" dirty="0">
                <a:solidFill>
                  <a:srgbClr val="FF0000"/>
                </a:solidFill>
              </a:rPr>
              <a:t>Обратите внимание</a:t>
            </a:r>
            <a:endParaRPr lang="ru-RU" altLang="ru-RU" sz="3600" b="1" dirty="0">
              <a:solidFill>
                <a:srgbClr val="FF0000"/>
              </a:solidFill>
            </a:endParaRPr>
          </a:p>
          <a:p>
            <a:pPr marL="609600" indent="-609600" algn="ctr">
              <a:lnSpc>
                <a:spcPct val="80000"/>
              </a:lnSpc>
            </a:pPr>
            <a:endParaRPr lang="ru-RU" altLang="ru-RU" sz="3600" dirty="0"/>
          </a:p>
          <a:p>
            <a:pPr marL="609600" indent="-609600" algn="just">
              <a:lnSpc>
                <a:spcPct val="80000"/>
              </a:lnSpc>
            </a:pPr>
            <a:r>
              <a:rPr lang="ru-RU" altLang="ru-RU" sz="4000" dirty="0"/>
              <a:t>     Во всех остальных случаях сочинение проверяется по всем пяти критериям и оценивается в системе «зачет»-«незачет» (например, </a:t>
            </a:r>
            <a:r>
              <a:rPr lang="ru-RU" altLang="ru-RU" sz="4000" b="1" dirty="0"/>
              <a:t>недопустимо не проверять работу по критериям К4 и К5, если выпускник получил зачет на основании зачетов по критериям К1, К2, К3</a:t>
            </a:r>
            <a:r>
              <a:rPr lang="ru-RU" altLang="ru-RU" sz="4000" dirty="0"/>
              <a:t>).</a:t>
            </a: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20200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73488"/>
            <a:ext cx="1171977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Требование № 1.	 </a:t>
            </a:r>
          </a:p>
          <a:p>
            <a:pPr algn="ctr"/>
            <a:r>
              <a:rPr lang="ru-RU" sz="4000" b="1" dirty="0"/>
              <a:t>«Объем итогового сочинения»</a:t>
            </a:r>
            <a:endParaRPr lang="ru-RU" sz="4000" dirty="0"/>
          </a:p>
          <a:p>
            <a:r>
              <a:rPr lang="ru-RU" sz="4000" b="1" dirty="0">
                <a:solidFill>
                  <a:srgbClr val="002060"/>
                </a:solidFill>
              </a:rPr>
              <a:t>М.Ю. Лермонтов – 1 слово</a:t>
            </a:r>
          </a:p>
          <a:p>
            <a:r>
              <a:rPr lang="ru-RU" sz="4000" b="1" dirty="0">
                <a:solidFill>
                  <a:srgbClr val="002060"/>
                </a:solidFill>
              </a:rPr>
              <a:t>Михаил Юрьевич Лермонтов – 3 слова</a:t>
            </a:r>
          </a:p>
          <a:p>
            <a:r>
              <a:rPr lang="ru-RU" sz="4000" b="1" dirty="0">
                <a:solidFill>
                  <a:srgbClr val="002060"/>
                </a:solidFill>
              </a:rPr>
              <a:t>по-моему – 1 слово (у ребёнка написано: по моему – 2 слова)</a:t>
            </a:r>
          </a:p>
          <a:p>
            <a:r>
              <a:rPr lang="ru-RU" sz="4000" b="1" dirty="0">
                <a:solidFill>
                  <a:srgbClr val="002060"/>
                </a:solidFill>
              </a:rPr>
              <a:t>в течение (предлог) – 1 слово</a:t>
            </a:r>
          </a:p>
          <a:p>
            <a:r>
              <a:rPr lang="ru-RU" sz="4000" b="1" dirty="0">
                <a:solidFill>
                  <a:srgbClr val="002060"/>
                </a:solidFill>
              </a:rPr>
              <a:t>с начала лета – 3 слова (у ребёнка написано: сначала лета – 2 слова)</a:t>
            </a:r>
          </a:p>
        </p:txBody>
      </p:sp>
    </p:spTree>
    <p:extLst>
      <p:ext uri="{BB962C8B-B14F-4D97-AF65-F5344CB8AC3E}">
        <p14:creationId xmlns:p14="http://schemas.microsoft.com/office/powerpoint/2010/main" val="102429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73488"/>
            <a:ext cx="1171977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Требование № 2.	 </a:t>
            </a:r>
          </a:p>
          <a:p>
            <a:pPr algn="ctr"/>
            <a:r>
              <a:rPr lang="ru-RU" sz="3200" b="1" dirty="0"/>
              <a:t>«Самостоятельность написания итогового сочинения»</a:t>
            </a:r>
            <a:endParaRPr lang="ru-RU" sz="3200" dirty="0"/>
          </a:p>
          <a:p>
            <a:r>
              <a:rPr lang="ru-RU" sz="3200" dirty="0"/>
              <a:t>Итоговое сочинение выполняется самостоятельно. Не допускается списывание сочинения (фрагментов сочинения) из какого-либо источника или воспроизведение по памяти чужого текста (работа другого участника, текст, опубликованный в бумажном и (или) электронном виде, и др.).</a:t>
            </a:r>
          </a:p>
          <a:p>
            <a:r>
              <a:rPr lang="ru-RU" sz="3200" dirty="0"/>
              <a:t>Допускается прямое или косвенное цитирование с обязательной ссылкой на источник (ссылка дается в свободной форме). Объем цитирования не должен превышать объем собственного текста участника.</a:t>
            </a:r>
          </a:p>
        </p:txBody>
      </p:sp>
    </p:spTree>
    <p:extLst>
      <p:ext uri="{BB962C8B-B14F-4D97-AF65-F5344CB8AC3E}">
        <p14:creationId xmlns:p14="http://schemas.microsoft.com/office/powerpoint/2010/main" val="288584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73488"/>
            <a:ext cx="1171977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Требование № 2.	 </a:t>
            </a:r>
          </a:p>
          <a:p>
            <a:pPr algn="ctr"/>
            <a:r>
              <a:rPr lang="ru-RU" sz="3200" b="1" dirty="0"/>
              <a:t>«Самостоятельность написания итогового сочинения»</a:t>
            </a:r>
            <a:endParaRPr lang="ru-RU" sz="3200" dirty="0"/>
          </a:p>
          <a:p>
            <a:r>
              <a:rPr lang="ru-RU" sz="4000" dirty="0"/>
              <a:t>Если сочинение признано несамостоятельным, то выставляется «незачет» за невыполнение требования № 2 и «незачет» за работу в целом (такое сочинение не проверяется по критериям оценивания).</a:t>
            </a:r>
          </a:p>
        </p:txBody>
      </p:sp>
    </p:spTree>
    <p:extLst>
      <p:ext uri="{BB962C8B-B14F-4D97-AF65-F5344CB8AC3E}">
        <p14:creationId xmlns:p14="http://schemas.microsoft.com/office/powerpoint/2010/main" val="391610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73488"/>
            <a:ext cx="1171977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Критерии № 1 и № 2 являются основными.</a:t>
            </a:r>
            <a:r>
              <a:rPr lang="ru-RU" sz="4000" b="1" i="1" dirty="0"/>
              <a:t> </a:t>
            </a:r>
            <a:endParaRPr lang="ru-RU" sz="4000" dirty="0"/>
          </a:p>
          <a:p>
            <a:r>
              <a:rPr lang="ru-RU" sz="4000" dirty="0"/>
              <a:t>Для получения «зачета» за итоговое сочинение необходимо получить «зачет» по критериям </a:t>
            </a:r>
          </a:p>
          <a:p>
            <a:r>
              <a:rPr lang="ru-RU" sz="4000" dirty="0"/>
              <a:t>№ 1 и № 2 (выставление «незачета» по одному из этих критериев автоматически ведет к «незачету» за работу в целом), а также дополнительно «зачет» по одному из других критериев.</a:t>
            </a:r>
          </a:p>
        </p:txBody>
      </p:sp>
    </p:spTree>
    <p:extLst>
      <p:ext uri="{BB962C8B-B14F-4D97-AF65-F5344CB8AC3E}">
        <p14:creationId xmlns:p14="http://schemas.microsoft.com/office/powerpoint/2010/main" val="95287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73488"/>
            <a:ext cx="1171977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Критерий № 1 «Соответствие теме»</a:t>
            </a:r>
            <a:endParaRPr lang="ru-RU" sz="3200" dirty="0"/>
          </a:p>
          <a:p>
            <a:r>
              <a:rPr lang="ru-RU" sz="3200" dirty="0"/>
              <a:t>Данный критерий нацеливает на проверку содержания сочинения.</a:t>
            </a:r>
          </a:p>
          <a:p>
            <a:r>
              <a:rPr lang="ru-RU" sz="3200" dirty="0"/>
              <a:t>Участник должен рассуждать на предложенную тему, выбрав путь ее раскрытия (например, отвечает на вопрос, поставленный в теме, или размышляет над предложенной проблемой и т.п.).</a:t>
            </a:r>
          </a:p>
          <a:p>
            <a:r>
              <a:rPr lang="ru-RU" sz="3200" dirty="0"/>
              <a:t>«Незачет» ставится </a:t>
            </a:r>
            <a:r>
              <a:rPr lang="ru-RU" sz="3200" u="sng" dirty="0"/>
              <a:t>только в случае</a:t>
            </a:r>
            <a:r>
              <a:rPr lang="ru-RU" sz="3200" dirty="0"/>
              <a:t>, если сочинение не соответствует теме или в нем не прослеживается конкретной цели высказывания, то есть коммуникативного замысла. </a:t>
            </a:r>
            <a:r>
              <a:rPr lang="ru-RU" sz="3200" u="sng" dirty="0"/>
              <a:t>Во всех остальных случаях выставляется «зачет».</a:t>
            </a:r>
          </a:p>
        </p:txBody>
      </p:sp>
    </p:spTree>
    <p:extLst>
      <p:ext uri="{BB962C8B-B14F-4D97-AF65-F5344CB8AC3E}">
        <p14:creationId xmlns:p14="http://schemas.microsoft.com/office/powerpoint/2010/main" val="419342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8941" y="373488"/>
            <a:ext cx="1171977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Критерий № 1 «Соответствие теме»</a:t>
            </a:r>
            <a:endParaRPr lang="ru-RU" sz="3200" dirty="0"/>
          </a:p>
          <a:p>
            <a:r>
              <a:rPr lang="ru-RU" sz="3600" dirty="0"/>
              <a:t>Нельзя отклоняться от темы, неоправданно расширяя ее до рамок тематического направления или уходя в высказывании от проблемы, заданной формулировкой темы сочинения</a:t>
            </a:r>
            <a:endParaRPr lang="ru-RU" sz="5400" u="sng" dirty="0"/>
          </a:p>
        </p:txBody>
      </p:sp>
    </p:spTree>
    <p:extLst>
      <p:ext uri="{BB962C8B-B14F-4D97-AF65-F5344CB8AC3E}">
        <p14:creationId xmlns:p14="http://schemas.microsoft.com/office/powerpoint/2010/main" val="98573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471" y="97042"/>
            <a:ext cx="11719773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Критерий № 1 «Соответствие теме»</a:t>
            </a:r>
            <a:endParaRPr lang="ru-RU" sz="3200" dirty="0"/>
          </a:p>
          <a:p>
            <a:r>
              <a:rPr lang="ru-RU" sz="2800" b="1" dirty="0">
                <a:solidFill>
                  <a:srgbClr val="002060"/>
                </a:solidFill>
              </a:rPr>
              <a:t>Так почему же люди пишут стихи? Что бы ответить на этот вопрос, нам понадобится вспомнить выдающихся деятелей литературы и их произведения.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Я считаю, что нам нужно начать с Александра Сергеевича Пушкина и его романа «Евгений Онегин». Все мы помним, как Татьяна признается Онегину в любви, написав ему письмо в стихах: 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«... Другой!.. Нет, никому на свете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Не отдала бы сердца я!»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Для девушки того времени, было неприемлемо признаваться в любви мужчине, но Татьяна, все же решается на это, под страхом позора. Зная по себе, я считаю, что выразить свои чувства в стихах на много проще, чем просто словами. (тема не раскрыта)</a:t>
            </a:r>
          </a:p>
        </p:txBody>
      </p:sp>
    </p:spTree>
    <p:extLst>
      <p:ext uri="{BB962C8B-B14F-4D97-AF65-F5344CB8AC3E}">
        <p14:creationId xmlns:p14="http://schemas.microsoft.com/office/powerpoint/2010/main" val="143928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Сетка с ромбовидными ячейками (широкоэкранный формат)</Template>
  <TotalTime>0</TotalTime>
  <Words>1066</Words>
  <Application>Microsoft Office PowerPoint</Application>
  <PresentationFormat>Широкоэкранный</PresentationFormat>
  <Paragraphs>81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Calibri</vt:lpstr>
      <vt:lpstr>Times New Roman</vt:lpstr>
      <vt:lpstr>Diamond Grid 16x9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2015-11-18T04:13:08Z</dcterms:created>
  <dcterms:modified xsi:type="dcterms:W3CDTF">2016-11-10T19:04:29Z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