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8"/>
  </p:notesMasterIdLst>
  <p:sldIdLst>
    <p:sldId id="263" r:id="rId2"/>
    <p:sldId id="270" r:id="rId3"/>
    <p:sldId id="265" r:id="rId4"/>
    <p:sldId id="310" r:id="rId5"/>
    <p:sldId id="311" r:id="rId6"/>
    <p:sldId id="312" r:id="rId7"/>
    <p:sldId id="301" r:id="rId8"/>
    <p:sldId id="302" r:id="rId9"/>
    <p:sldId id="300" r:id="rId10"/>
    <p:sldId id="304" r:id="rId11"/>
    <p:sldId id="279" r:id="rId12"/>
    <p:sldId id="305" r:id="rId13"/>
    <p:sldId id="285" r:id="rId14"/>
    <p:sldId id="306" r:id="rId15"/>
    <p:sldId id="286" r:id="rId16"/>
    <p:sldId id="307" r:id="rId17"/>
    <p:sldId id="288" r:id="rId18"/>
    <p:sldId id="308" r:id="rId19"/>
    <p:sldId id="309" r:id="rId20"/>
    <p:sldId id="271" r:id="rId21"/>
    <p:sldId id="294" r:id="rId22"/>
    <p:sldId id="289" r:id="rId23"/>
    <p:sldId id="290" r:id="rId24"/>
    <p:sldId id="296" r:id="rId25"/>
    <p:sldId id="313" r:id="rId26"/>
    <p:sldId id="268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171B7-A7B9-4123-838B-D64CBE9932D6}" type="datetimeFigureOut">
              <a:rPr lang="ru-RU" smtClean="0"/>
              <a:t>07.09.2018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461D18-84E2-4066-87B1-5747AD367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171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rogobr.ru/images/files/EGE/2015/kak_pisat_sochinenija.jpg">
            <a:extLst>
              <a:ext uri="{FF2B5EF4-FFF2-40B4-BE49-F238E27FC236}">
                <a16:creationId xmlns:a16="http://schemas.microsoft.com/office/drawing/2014/main" xmlns="" id="{BF3FB261-0C65-4CD6-8297-32AC7EA05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18743"/>
            <a:ext cx="6552728" cy="6673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 smtClean="0"/>
              <a:t>      </a:t>
            </a:r>
            <a:r>
              <a:rPr lang="ru-RU" sz="4000" b="1" dirty="0"/>
              <a:t>Зачинатели и последователи в науке, искусстве, культуре, истории и т.д</a:t>
            </a:r>
            <a:r>
              <a:rPr lang="ru-RU" sz="4000" b="1" dirty="0" smtClean="0"/>
              <a:t>.</a:t>
            </a:r>
          </a:p>
          <a:p>
            <a:pPr marL="0" indent="0" algn="just">
              <a:buNone/>
            </a:pP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91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«Отец»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5400" b="1" dirty="0"/>
              <a:t>1.Мужчина по отношению к своим детям. </a:t>
            </a:r>
            <a:endParaRPr lang="ru-RU" sz="5400" b="1" dirty="0" smtClean="0"/>
          </a:p>
          <a:p>
            <a:pPr marL="0" indent="0">
              <a:buNone/>
            </a:pPr>
            <a:r>
              <a:rPr lang="ru-RU" sz="5400" b="1" dirty="0" smtClean="0"/>
              <a:t>2</a:t>
            </a:r>
            <a:r>
              <a:rPr lang="ru-RU" sz="5400" b="1" dirty="0"/>
              <a:t>. Тот, кто заботится о других: покровитель, благодетель </a:t>
            </a:r>
            <a:endParaRPr lang="ru-RU" sz="5400" b="1" dirty="0" smtClean="0"/>
          </a:p>
          <a:p>
            <a:pPr marL="0" indent="0">
              <a:buNone/>
            </a:pPr>
            <a:r>
              <a:rPr lang="ru-RU" sz="5400" b="1" dirty="0" smtClean="0"/>
              <a:t>3</a:t>
            </a:r>
            <a:r>
              <a:rPr lang="ru-RU" sz="5400" b="1" dirty="0"/>
              <a:t>. Отцы (только </a:t>
            </a:r>
            <a:r>
              <a:rPr lang="ru-RU" sz="5400" b="1" dirty="0" err="1"/>
              <a:t>мн.ч</a:t>
            </a:r>
            <a:r>
              <a:rPr lang="ru-RU" sz="5400" b="1" dirty="0"/>
              <a:t>.). Руководитель, глава </a:t>
            </a:r>
            <a:endParaRPr lang="ru-RU" sz="5400" b="1" dirty="0" smtClean="0"/>
          </a:p>
          <a:p>
            <a:pPr marL="0" indent="0">
              <a:buNone/>
            </a:pPr>
            <a:r>
              <a:rPr lang="ru-RU" sz="5400" b="1" dirty="0" smtClean="0"/>
              <a:t>4</a:t>
            </a:r>
            <a:r>
              <a:rPr lang="ru-RU" sz="5400" b="1" dirty="0"/>
              <a:t>. Основоположник учения</a:t>
            </a:r>
            <a:r>
              <a:rPr lang="ru-RU" sz="5400" b="1" dirty="0" smtClean="0"/>
              <a:t>. Изобретатель </a:t>
            </a:r>
            <a:r>
              <a:rPr lang="ru-RU" sz="5400" b="1" dirty="0"/>
              <a:t>важной части науки, художества, ремесла, или весьма прославившийся чем-либо. </a:t>
            </a:r>
            <a:endParaRPr lang="ru-RU" sz="5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591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«Отец»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4400" b="1" dirty="0"/>
              <a:t>5. Предки, предшествующее поколение.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6</a:t>
            </a:r>
            <a:r>
              <a:rPr lang="ru-RU" sz="4400" b="1" dirty="0"/>
              <a:t>. Представитель старшего поколения, пожилой мужчина.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7</a:t>
            </a:r>
            <a:r>
              <a:rPr lang="ru-RU" sz="4400" b="1" dirty="0"/>
              <a:t>. Люди, облеченные властью. </a:t>
            </a:r>
            <a:endParaRPr lang="ru-RU" sz="4400" b="1" dirty="0" smtClean="0"/>
          </a:p>
          <a:p>
            <a:pPr marL="0" indent="0">
              <a:buNone/>
            </a:pPr>
            <a:r>
              <a:rPr lang="ru-RU" sz="4400" b="1" dirty="0" smtClean="0"/>
              <a:t>8</a:t>
            </a:r>
            <a:r>
              <a:rPr lang="ru-RU" sz="4400" b="1" dirty="0"/>
              <a:t>. перен. Человек, по-отечески заботящийся о подчиненных, младших</a:t>
            </a:r>
            <a:r>
              <a:rPr lang="ru-RU" sz="4400" b="1" dirty="0" smtClean="0"/>
              <a:t>.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48694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«Отец» </a:t>
            </a:r>
            <a:r>
              <a:rPr lang="ru-RU" b="1" i="1" dirty="0">
                <a:solidFill>
                  <a:srgbClr val="C00000"/>
                </a:solidFill>
              </a:rPr>
              <a:t>(синонимы)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/>
              <a:t>родоначальник, зачинатель, родитель, старец, предок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776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«Отец» (устойчивые выражения)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от </a:t>
            </a:r>
            <a:r>
              <a:rPr lang="ru-RU" sz="4400" b="1" dirty="0"/>
              <a:t>отца к сыну, отец семейства, названый отец, духовный отец , крёстный отец , посажёный отец, отчий дом, отеческая любовь, отец народов, отец </a:t>
            </a:r>
            <a:r>
              <a:rPr lang="ru-RU" sz="4400" b="1" dirty="0" smtClean="0"/>
              <a:t>истории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54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«Дети»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77500" lnSpcReduction="20000"/>
          </a:bodyPr>
          <a:lstStyle/>
          <a:p>
            <a:pPr marL="742950" indent="-742950">
              <a:buAutoNum type="arabicPeriod"/>
            </a:pPr>
            <a:r>
              <a:rPr lang="ru-RU" sz="4400" b="1" dirty="0" smtClean="0"/>
              <a:t>Маленький </a:t>
            </a:r>
            <a:r>
              <a:rPr lang="ru-RU" sz="4400" b="1" dirty="0"/>
              <a:t>ребенок. </a:t>
            </a:r>
            <a:endParaRPr lang="ru-RU" sz="4400" b="1" dirty="0" smtClean="0"/>
          </a:p>
          <a:p>
            <a:pPr marL="742950" indent="-742950">
              <a:buAutoNum type="arabicPeriod"/>
            </a:pPr>
            <a:r>
              <a:rPr lang="ru-RU" sz="4400" b="1" dirty="0" smtClean="0"/>
              <a:t>Сын </a:t>
            </a:r>
            <a:r>
              <a:rPr lang="ru-RU" sz="4400" b="1" dirty="0"/>
              <a:t>или дочь. </a:t>
            </a:r>
            <a:endParaRPr lang="ru-RU" sz="4400" b="1" dirty="0" smtClean="0"/>
          </a:p>
          <a:p>
            <a:pPr marL="742950" indent="-742950">
              <a:buAutoNum type="arabicPeriod"/>
            </a:pPr>
            <a:r>
              <a:rPr lang="ru-RU" sz="4400" b="1" dirty="0" smtClean="0"/>
              <a:t>Человек</a:t>
            </a:r>
            <a:r>
              <a:rPr lang="ru-RU" sz="4400" b="1" dirty="0"/>
              <a:t>, усвоивший влияния и отразивший в своем характере основные черты какой-нибудь среды. Дитя века. Дитя свободы. Дитя улицы. </a:t>
            </a:r>
            <a:endParaRPr lang="ru-RU" sz="4400" b="1" dirty="0" smtClean="0"/>
          </a:p>
          <a:p>
            <a:pPr marL="742950" indent="-742950">
              <a:buAutoNum type="arabicPeriod"/>
            </a:pPr>
            <a:r>
              <a:rPr lang="ru-RU" sz="4400" b="1" dirty="0" smtClean="0"/>
              <a:t>употр</a:t>
            </a:r>
            <a:r>
              <a:rPr lang="ru-RU" sz="4400" b="1" dirty="0"/>
              <a:t>. как ласковое обращение, преим. к девушке или юноше </a:t>
            </a:r>
            <a:endParaRPr lang="ru-RU" sz="4400" b="1" dirty="0" smtClean="0"/>
          </a:p>
          <a:p>
            <a:pPr marL="742950" indent="-742950">
              <a:buAutoNum type="arabicPeriod"/>
            </a:pPr>
            <a:r>
              <a:rPr lang="ru-RU" sz="4400" b="1" dirty="0" smtClean="0"/>
              <a:t>Человек</a:t>
            </a:r>
            <a:r>
              <a:rPr lang="ru-RU" sz="4400" b="1" dirty="0"/>
              <a:t>, не тронутый городской культурой, близкий к природе. (дитя природы, дитя цветов</a:t>
            </a:r>
            <a:r>
              <a:rPr lang="ru-RU" sz="4400" b="1" dirty="0" smtClean="0"/>
              <a:t>)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2905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«Дети»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4000" b="1" dirty="0"/>
              <a:t>6. Человек неопытный, наивный, поступающий как ребенок.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7</a:t>
            </a:r>
            <a:r>
              <a:rPr lang="ru-RU" sz="4000" b="1" dirty="0"/>
              <a:t>. Молодые люди, новое поколение, потомки.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8</a:t>
            </a:r>
            <a:r>
              <a:rPr lang="ru-RU" sz="4000" b="1" dirty="0"/>
              <a:t>. Идейные последователи.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9</a:t>
            </a:r>
            <a:r>
              <a:rPr lang="ru-RU" sz="4000" b="1" dirty="0"/>
              <a:t>. Человек, на котором отразились типические черты какой-либо среды/эпохи. </a:t>
            </a:r>
            <a:endParaRPr lang="ru-RU" sz="4000" b="1" dirty="0" smtClean="0"/>
          </a:p>
          <a:p>
            <a:pPr marL="0" indent="0">
              <a:buNone/>
            </a:pPr>
            <a:r>
              <a:rPr lang="ru-RU" sz="4000" b="1" dirty="0" smtClean="0"/>
              <a:t>10</a:t>
            </a:r>
            <a:r>
              <a:rPr lang="ru-RU" sz="4000" b="1" dirty="0"/>
              <a:t>. Человек, кровно, тесно связанный с кем-либо, чем-либо</a:t>
            </a:r>
            <a:r>
              <a:rPr lang="ru-RU" sz="4000" b="1" dirty="0" smtClean="0"/>
              <a:t>.</a:t>
            </a: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7021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«Дети» </a:t>
            </a:r>
            <a:r>
              <a:rPr lang="ru-RU" b="1" i="1" dirty="0">
                <a:solidFill>
                  <a:srgbClr val="C00000"/>
                </a:solidFill>
              </a:rPr>
              <a:t>(синонимы)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4400" b="1" dirty="0"/>
              <a:t>чадо, цветы жизни, молодое (новое, современное) поколение, отпрыски, наше будущее, потомки, сыновья, сыны, будущие поколения, грядущие поколения, наследие, молодые люди, молодежь, подрастающее </a:t>
            </a:r>
            <a:r>
              <a:rPr lang="ru-RU" sz="4400" b="1" dirty="0" smtClean="0"/>
              <a:t>поколение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872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«Дети» (устойчивые выражения)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b="1" dirty="0" smtClean="0"/>
              <a:t>детские </a:t>
            </a:r>
            <a:r>
              <a:rPr lang="ru-RU" sz="4400" b="1" dirty="0"/>
              <a:t>лепет, блудный сын, сын полка, дитя века, дитя природы, дитя свободы, дитя улицы, как ребенок, сыновний долг, сын своего </a:t>
            </a:r>
            <a:r>
              <a:rPr lang="ru-RU" sz="4400" b="1" dirty="0" smtClean="0"/>
              <a:t>времени</a:t>
            </a:r>
            <a:endParaRPr lang="ru-RU" sz="4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9699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 (тезисы) 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750176" cy="5089055"/>
          </a:xfrm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Непонимание между поколениями возникает из-за разницы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мировоззрений.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Советы родителей очень много значат для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человека к родителям можно судить о его нравственных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качествах.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заботиться о своих родителях – значит предать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всегда родители несут добро своим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детям.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готовы пожертвовать самым дорогим ради того, чтобы их дети были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счастливы.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отношения между детьми и родителями строятся на любви, заботе,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поддержке.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Иногда по-настоящему близким человеком становится не тот, кто родил, а тот, кто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воспитал.</a:t>
            </a:r>
            <a:endParaRPr lang="ru-RU" sz="44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56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71563"/>
          </a:xfrm>
          <a:solidFill>
            <a:schemeClr val="bg2"/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Направление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«Отцы и дети»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412776"/>
            <a:ext cx="7495381" cy="5343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вступления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85000" lnSpcReduction="20000"/>
          </a:bodyPr>
          <a:lstStyle/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600" b="1" dirty="0"/>
              <a:t>Конфликт поколений – вечная проблема, волнующая человечество. К сожалению, людям, которых разделяет всемогущее время, непросто найти общий язык, и это повторяется из века в век. Многие авторы русской и зарубежной литературы писали об этом в своих книгах и выработали методы решения этого конфликта. Посмотрим, можно ли помирить отцов и детей, когда разрыв уже сделал трещину в семейных отношениях?</a:t>
            </a:r>
            <a:endParaRPr lang="ru-RU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rgbClr val="C00000"/>
                </a:solidFill>
              </a:rPr>
              <a:t>Вариант заключения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600" b="1" dirty="0"/>
              <a:t>     </a:t>
            </a:r>
            <a:r>
              <a:rPr lang="ru-RU" sz="3600" b="1" dirty="0"/>
              <a:t>Таким образом, конфликт поколений неизбежен, ведь времена меняются, как и люди. Однако его можно разрешить, прийти к взаимопониманию, но это возможно лишь тогда, когда обе стороны выскажутся прямо и честно, без лести и недомолвок. Не надо бояться спора, ведь именно в нем отцы и дети отыщут истину, которая всех примирит.</a:t>
            </a:r>
            <a:endParaRPr lang="ru-RU" sz="36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791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Привычки отцов, и дурные и хорошие, превращаются в пороки детей. </a:t>
            </a:r>
            <a:endParaRPr lang="ru-RU" sz="3600" b="1" dirty="0" smtClean="0"/>
          </a:p>
          <a:p>
            <a:pPr marL="0" indent="0" algn="r">
              <a:buNone/>
            </a:pPr>
            <a:r>
              <a:rPr lang="ru-RU" sz="3600" b="1" dirty="0" smtClean="0"/>
              <a:t>Ключевский </a:t>
            </a:r>
            <a:r>
              <a:rPr lang="ru-RU" sz="3600" b="1" dirty="0"/>
              <a:t>В.О. </a:t>
            </a:r>
            <a:endParaRPr lang="ru-RU" sz="3600" b="1" dirty="0" smtClean="0"/>
          </a:p>
          <a:p>
            <a:pPr marL="0" indent="0">
              <a:buNone/>
            </a:pPr>
            <a:r>
              <a:rPr lang="ru-RU" sz="3600" b="1" dirty="0"/>
              <a:t>Детство — чужая страна: говоря на одном и том же языке, родители и дети нередко совершенно не понимают друг друга. </a:t>
            </a:r>
            <a:endParaRPr lang="ru-RU" sz="3600" b="1" dirty="0" smtClean="0"/>
          </a:p>
          <a:p>
            <a:pPr marL="0" indent="0" algn="r">
              <a:buNone/>
            </a:pPr>
            <a:r>
              <a:rPr lang="ru-RU" sz="3600" b="1" dirty="0" smtClean="0"/>
              <a:t>Бел </a:t>
            </a:r>
            <a:r>
              <a:rPr lang="ru-RU" sz="3600" b="1" dirty="0"/>
              <a:t>Кауфман</a:t>
            </a:r>
            <a:r>
              <a:rPr lang="ru-RU" sz="3600" dirty="0"/>
              <a:t/>
            </a:r>
            <a:br>
              <a:rPr lang="ru-RU" sz="3600" dirty="0"/>
            </a:br>
            <a:endParaRPr lang="ru-RU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30857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</a:rPr>
              <a:t>Афоризмы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Каждый отец должен научить ребенка следующему: «Если не хочешь утонуть, учись плавать». </a:t>
            </a:r>
            <a:endParaRPr lang="ru-RU" sz="3600" b="1" dirty="0" smtClean="0"/>
          </a:p>
          <a:p>
            <a:pPr marL="0" indent="0" algn="r">
              <a:buNone/>
            </a:pPr>
            <a:r>
              <a:rPr lang="ru-RU" sz="3600" b="1" dirty="0" err="1" smtClean="0"/>
              <a:t>Джаннетт</a:t>
            </a:r>
            <a:r>
              <a:rPr lang="ru-RU" sz="3600" b="1" dirty="0" smtClean="0"/>
              <a:t> </a:t>
            </a:r>
            <a:r>
              <a:rPr lang="ru-RU" sz="3600" b="1" dirty="0" err="1" smtClean="0"/>
              <a:t>Уоллс</a:t>
            </a:r>
            <a:endParaRPr lang="ru-RU" sz="3600" b="1" dirty="0" smtClean="0"/>
          </a:p>
          <a:p>
            <a:pPr marL="0" indent="0">
              <a:buNone/>
            </a:pPr>
            <a:r>
              <a:rPr lang="ru-RU" sz="3600" b="1" dirty="0"/>
              <a:t>Каждое поколение считает себя более умным, чем предыдущее, и более мудрым, чем последующее. </a:t>
            </a:r>
            <a:endParaRPr lang="ru-RU" sz="3600" b="1" dirty="0" smtClean="0"/>
          </a:p>
          <a:p>
            <a:pPr marL="0" indent="0" algn="r">
              <a:buNone/>
            </a:pPr>
            <a:r>
              <a:rPr lang="ru-RU" sz="3600" b="1" dirty="0" smtClean="0"/>
              <a:t>Джордж </a:t>
            </a:r>
            <a:r>
              <a:rPr lang="ru-RU" sz="3600" b="1" dirty="0"/>
              <a:t>Оруэлл</a:t>
            </a:r>
            <a:r>
              <a:rPr lang="ru-RU" sz="3600" dirty="0"/>
              <a:t> </a:t>
            </a:r>
            <a:endParaRPr lang="ru-R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14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14948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400" b="1" dirty="0">
                <a:solidFill>
                  <a:srgbClr val="B4263A"/>
                </a:solidFill>
                <a:latin typeface="Arial Black" pitchFamily="34" charset="0"/>
              </a:rPr>
              <a:t>Возможные формулировки  тем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501063" cy="5788149"/>
          </a:xfrm>
          <a:solidFill>
            <a:schemeClr val="bg2"/>
          </a:solidFill>
          <a:ln w="76200">
            <a:solidFill>
              <a:srgbClr val="C00000"/>
            </a:solidFill>
          </a:ln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ru-RU" sz="8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b="1" dirty="0"/>
              <a:t>Возможна ли гармония в отношениях отцов и детей</a:t>
            </a:r>
            <a:r>
              <a:rPr lang="ru-RU" b="1" dirty="0" smtClean="0"/>
              <a:t>?</a:t>
            </a:r>
          </a:p>
          <a:p>
            <a:r>
              <a:rPr lang="ru-RU" b="1" dirty="0"/>
              <a:t>Противостояние отцов и детей как борьба старого и нового</a:t>
            </a:r>
            <a:r>
              <a:rPr lang="ru-RU" b="1" dirty="0" smtClean="0"/>
              <a:t>.</a:t>
            </a:r>
          </a:p>
          <a:p>
            <a:r>
              <a:rPr lang="ru-RU" b="1" dirty="0"/>
              <a:t>Согласны ли Вы, что детям присущ «дух протеста» больше, чем их родителям</a:t>
            </a:r>
            <a:r>
              <a:rPr lang="ru-RU" b="1" dirty="0" smtClean="0"/>
              <a:t>?</a:t>
            </a:r>
          </a:p>
          <a:p>
            <a:r>
              <a:rPr lang="ru-RU" b="1" dirty="0"/>
              <a:t>Согласны ли Вы с выражением: «Один отец значит больше, чем сто учителей</a:t>
            </a:r>
            <a:r>
              <a:rPr lang="ru-RU" b="1" dirty="0" smtClean="0"/>
              <a:t>»?</a:t>
            </a:r>
          </a:p>
          <a:p>
            <a:r>
              <a:rPr lang="ru-RU" b="1" dirty="0"/>
              <a:t>Раскройте смысл высказывания В.А. Сухомлинского: «Годы детства - это прежде всего воспитание сердца</a:t>
            </a:r>
            <a:r>
              <a:rPr lang="ru-RU" b="1" dirty="0" smtClean="0"/>
              <a:t>».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2593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28687"/>
          </a:xfrm>
          <a:solidFill>
            <a:schemeClr val="bg2"/>
          </a:solidFill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</a:rPr>
              <a:t>Пример аргумента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861049"/>
          </a:xfrm>
          <a:solidFill>
            <a:schemeClr val="bg2"/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600" b="1" dirty="0"/>
              <a:t>Н.В. Гоголь. Поэма «Мертвые души»</a:t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 smtClean="0"/>
              <a:t>     Совет </a:t>
            </a:r>
            <a:r>
              <a:rPr lang="ru-RU" sz="3600" b="1" dirty="0"/>
              <a:t>«копить копейку» Чичиков пронес </a:t>
            </a:r>
            <a:r>
              <a:rPr lang="ru-RU" sz="3600" b="1" dirty="0" smtClean="0"/>
              <a:t>из </a:t>
            </a:r>
            <a:r>
              <a:rPr lang="ru-RU" sz="3600" b="1" dirty="0"/>
              <a:t>самого детства через всю жизнь. Страх остаться без денег или без покровительства людей с деньгами превратился в манию. Но бедность </a:t>
            </a:r>
            <a:r>
              <a:rPr lang="ru-RU" sz="3600" b="1" dirty="0" smtClean="0"/>
              <a:t>не </a:t>
            </a:r>
            <a:r>
              <a:rPr lang="ru-RU" sz="3600" b="1" dirty="0"/>
              <a:t>порок. Порок — это ложь, лицемерие и обман, они становятся ключами, которые открывают дверь к богатству. Чичиков еще в школе понял, как люди любят услужливость, как важно заработать доверие, чтобы в самый неожиданный момент напасть. Чичиков — это «христопродавец», не зря товарищ назвал его именно этим словом. Он продаст все, только назначьте цену. Пагубное отцовское влияние и бедность сделали нашего героя именно таким, каким мы видим его в «Мертвых душах». Этот неявный конфликт помогает понять, почему и как Чичиков стал таким человеком. Все это время он стремился доказать отцу, что превзошел его и воплотил его амбиции в </a:t>
            </a:r>
            <a:r>
              <a:rPr lang="ru-RU" sz="3600" b="1" dirty="0" smtClean="0"/>
              <a:t>себе</a:t>
            </a:r>
            <a:r>
              <a:rPr lang="ru-RU" sz="3600" b="1" dirty="0"/>
              <a:t>.</a:t>
            </a:r>
            <a:endParaRPr lang="ru-RU" sz="3600" b="1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84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6840760" cy="571500"/>
          </a:xfrm>
          <a:solidFill>
            <a:schemeClr val="bg2"/>
          </a:solidFill>
        </p:spPr>
        <p:txBody>
          <a:bodyPr/>
          <a:lstStyle/>
          <a:p>
            <a:pPr algn="ctr" eaLnBrk="1" hangingPunct="1"/>
            <a:r>
              <a:rPr lang="ru-RU" sz="2800" b="1" dirty="0">
                <a:solidFill>
                  <a:srgbClr val="B4563C"/>
                </a:solidFill>
                <a:latin typeface="Arial Black" pitchFamily="34" charset="0"/>
              </a:rPr>
              <a:t>Литература в помощь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500687"/>
          </a:xfrm>
          <a:solidFill>
            <a:schemeClr val="bg2"/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600" b="1" dirty="0"/>
              <a:t>«Гроза», А.Н. Островский</a:t>
            </a:r>
            <a:br>
              <a:rPr lang="ru-RU" sz="3600" b="1" dirty="0"/>
            </a:br>
            <a:r>
              <a:rPr lang="ru-RU" sz="3600" b="1" dirty="0"/>
              <a:t>«Война и мир», Л.Н. Толстой </a:t>
            </a:r>
            <a:br>
              <a:rPr lang="ru-RU" sz="3600" b="1" dirty="0"/>
            </a:br>
            <a:r>
              <a:rPr lang="ru-RU" sz="3600" b="1" dirty="0"/>
              <a:t>«Преступление и наказание», «Униженные и оскорбленные», Ф.М. Достоевский</a:t>
            </a:r>
            <a:br>
              <a:rPr lang="ru-RU" sz="3600" b="1" dirty="0"/>
            </a:br>
            <a:r>
              <a:rPr lang="ru-RU" sz="3600" b="1" dirty="0"/>
              <a:t>«Тихий Дон», «Судьба человека», «Родинка», М.А. Шолохов</a:t>
            </a:r>
            <a:br>
              <a:rPr lang="ru-RU" sz="3600" b="1" dirty="0"/>
            </a:br>
            <a:r>
              <a:rPr lang="ru-RU" sz="3600" b="1" dirty="0"/>
              <a:t>«Евгений Онегин», «Капитанская дочка», А.С. Пушкин</a:t>
            </a:r>
            <a:br>
              <a:rPr lang="ru-RU" sz="3600" b="1" dirty="0"/>
            </a:br>
            <a:r>
              <a:rPr lang="ru-RU" sz="3600" b="1" dirty="0"/>
              <a:t>«Тёмные аллеи», И.А. Бунин</a:t>
            </a:r>
            <a:br>
              <a:rPr lang="ru-RU" sz="3600" b="1" dirty="0"/>
            </a:br>
            <a:r>
              <a:rPr lang="ru-RU" sz="3600" b="1" dirty="0"/>
              <a:t>«Обломов», И.А. Гончаров</a:t>
            </a:r>
            <a:br>
              <a:rPr lang="ru-RU" sz="3600" b="1" dirty="0"/>
            </a:br>
            <a:r>
              <a:rPr lang="ru-RU" sz="3600" b="1" dirty="0"/>
              <a:t>«Уроки французского», «Последний срок», В.Г. Распутин</a:t>
            </a:r>
            <a:br>
              <a:rPr lang="ru-RU" sz="3600" b="1" dirty="0"/>
            </a:br>
            <a:r>
              <a:rPr lang="ru-RU" sz="3600" b="1" dirty="0"/>
              <a:t>«Премудрый пескарь», М.Е. Салтыков-Щедрин</a:t>
            </a:r>
            <a:br>
              <a:rPr lang="ru-RU" sz="3600" b="1" dirty="0"/>
            </a:br>
            <a:r>
              <a:rPr lang="ru-RU" sz="3600" b="1" dirty="0"/>
              <a:t>«Вишневый сад», А.П. Чехов</a:t>
            </a:r>
            <a:br>
              <a:rPr lang="ru-RU" sz="3600" b="1" dirty="0"/>
            </a:br>
            <a:r>
              <a:rPr lang="ru-RU" sz="3600" b="1" dirty="0"/>
              <a:t>«В дурном обществе», В.Г. Короленко</a:t>
            </a:r>
            <a:br>
              <a:rPr lang="ru-RU" sz="3600" b="1" dirty="0"/>
            </a:br>
            <a:r>
              <a:rPr lang="ru-RU" sz="3600" b="1" dirty="0"/>
              <a:t>«Детство», А.М. Горький</a:t>
            </a:r>
            <a:br>
              <a:rPr lang="ru-RU" sz="3600" b="1" dirty="0"/>
            </a:br>
            <a:r>
              <a:rPr lang="ru-RU" sz="3600" b="1" dirty="0"/>
              <a:t>«Расплата», В. Тендряков</a:t>
            </a:r>
            <a:br>
              <a:rPr lang="ru-RU" sz="3600" b="1" dirty="0"/>
            </a:br>
            <a:r>
              <a:rPr lang="ru-RU" sz="3600" b="1" dirty="0"/>
              <a:t>«Завтра была война», Б. Васильев</a:t>
            </a:r>
            <a:br>
              <a:rPr lang="ru-RU" sz="3600" b="1" dirty="0"/>
            </a:br>
            <a:r>
              <a:rPr lang="ru-RU" sz="3600" b="1" dirty="0"/>
              <a:t>"Безумная Евдокия", "Шаги", А. Алексин</a:t>
            </a:r>
            <a:br>
              <a:rPr lang="ru-RU" sz="3600" b="1" dirty="0"/>
            </a:br>
            <a:r>
              <a:rPr lang="ru-RU" sz="3600" b="1" dirty="0"/>
              <a:t>"Ночь исцеления", "Пара осенней обуви", Б. Екимов</a:t>
            </a:r>
            <a:endParaRPr lang="ru-RU" sz="1800" b="1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Данное </a:t>
            </a:r>
            <a:r>
              <a:rPr lang="ru-RU" b="1" dirty="0"/>
              <a:t>направление обращено к вечной проблеме человеческого бытия, связанной с неизбежностью смены поколений, гармоничными и дисгармоничными взаимоотношениями «отцов» и «детей». Эта тема затронута во многих произведениях литературы, где рассматриваются различные типы взаимодействия между представителями разных поколений (от конфликтного противостояния до взаимопонимания и преемственности) и выявляются причины противоборства между ними, а также пути их духовного сближения.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Возможный </a:t>
            </a:r>
            <a:r>
              <a:rPr lang="ru-RU" b="1" dirty="0"/>
              <a:t>вариант формулировки – это темы, предполагающие рассмотреть конфликт между нравами представителей разных поколений вообще, независимо от родственных связей. В этом случае значительное внимание следует уделить взглядам людей, обусловленным принадлежностью к разным эпохам, формированием в разных социальных условиях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3938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Говоря </a:t>
            </a:r>
            <a:r>
              <a:rPr lang="ru-RU" b="1" dirty="0"/>
              <a:t>о споре поколений, можно иметь в виду идеологический конфликт, т.е. столкновение идеологий людей, имеющих разные политические взгляды. Антагонисты данного конфликта могут быть ровесниками, но их идейные принципы могут отражать идеологию определённых социальных слоёв</a:t>
            </a:r>
            <a:r>
              <a:rPr lang="ru-RU" b="1" dirty="0" smtClean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08076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Отношения </a:t>
            </a:r>
            <a:r>
              <a:rPr lang="ru-RU" b="1" dirty="0"/>
              <a:t>между поколениями - это не только конфликт, но и преемственность, желание передать собственную систему ценностей, </a:t>
            </a:r>
            <a:r>
              <a:rPr lang="ru-RU" b="1" dirty="0" smtClean="0"/>
              <a:t>окружить </a:t>
            </a:r>
            <a:r>
              <a:rPr lang="ru-RU" b="1" dirty="0"/>
              <a:t>себя близкими людьми. Всегда ли это получается</a:t>
            </a:r>
            <a:r>
              <a:rPr lang="ru-RU" b="1" dirty="0" smtClean="0"/>
              <a:t>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47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 </a:t>
            </a:r>
            <a:r>
              <a:rPr lang="ru-RU" b="1" dirty="0" smtClean="0"/>
              <a:t>       </a:t>
            </a:r>
            <a:r>
              <a:rPr lang="ru-RU" sz="4000" b="1" dirty="0" smtClean="0"/>
              <a:t>Отцы </a:t>
            </a:r>
            <a:r>
              <a:rPr lang="ru-RU" sz="4000" b="1" dirty="0"/>
              <a:t>и дети как вечная тема (проблема) в литературе и жизни. Здесь можно рассмотреть тему «отцы и дети» в рамках культурного, исторического аспекта, как вечную проблему. Конфликт поколений, его неизбежность, борьба старого и нового. Причины конфликта, пути решения</a:t>
            </a:r>
            <a:r>
              <a:rPr lang="ru-RU" sz="4000" b="1" dirty="0" smtClean="0"/>
              <a:t>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67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5090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       </a:t>
            </a:r>
            <a:r>
              <a:rPr lang="ru-RU" b="1" dirty="0" smtClean="0"/>
              <a:t>Взаимоотношения </a:t>
            </a:r>
            <a:r>
              <a:rPr lang="ru-RU" b="1" dirty="0"/>
              <a:t>«отцов» и «детей» (какие они бывают, какими они могут быть). Отношения в семье. Роль родителей (отца, матери, дедушки, бабушки и т.д.) в жизни человека, в становлении его характера, в его развитии. Влияние взрослых на будущее ребенка, влияние детей на родителей. Детство/Зрелость. Воспитание подрастающего поколения. Преемственность поколений</a:t>
            </a:r>
            <a:r>
              <a:rPr lang="ru-RU" b="1" dirty="0" smtClean="0"/>
              <a:t>.</a:t>
            </a:r>
            <a:endParaRPr lang="ru-RU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1851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2778" y="260648"/>
            <a:ext cx="8229600" cy="928687"/>
          </a:xfrm>
          <a:solidFill>
            <a:schemeClr val="bg2"/>
          </a:solidFill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i="1" dirty="0" smtClean="0">
                <a:solidFill>
                  <a:srgbClr val="C00000"/>
                </a:solidFill>
              </a:rPr>
              <a:t>«Отцы и дети»</a:t>
            </a: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610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 smtClean="0"/>
              <a:t>      Сиротство </a:t>
            </a:r>
            <a:r>
              <a:rPr lang="ru-RU" sz="4000" b="1" dirty="0"/>
              <a:t>(духовное, физическое). Покровители, благодетели.</a:t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71270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1055</Words>
  <Application>Microsoft Office PowerPoint</Application>
  <PresentationFormat>Экран (4:3)</PresentationFormat>
  <Paragraphs>75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Arial Black</vt:lpstr>
      <vt:lpstr>Calibri</vt:lpstr>
      <vt:lpstr>Georgia</vt:lpstr>
      <vt:lpstr>Times New Roman</vt:lpstr>
      <vt:lpstr>Тема Office</vt:lpstr>
      <vt:lpstr>Презентация PowerPoint</vt:lpstr>
      <vt:lpstr>Направление  «Отцы и дети»</vt:lpstr>
      <vt:lpstr> «Отцы и дети»</vt:lpstr>
      <vt:lpstr> «Отцы и дети»</vt:lpstr>
      <vt:lpstr> «Отцы и дети»</vt:lpstr>
      <vt:lpstr> «Отцы и дети»</vt:lpstr>
      <vt:lpstr> «Отцы и дети»</vt:lpstr>
      <vt:lpstr> «Отцы и дети»</vt:lpstr>
      <vt:lpstr> «Отцы и дети»</vt:lpstr>
      <vt:lpstr> «Отцы и дети»</vt:lpstr>
      <vt:lpstr> «Отец»</vt:lpstr>
      <vt:lpstr> «Отец»</vt:lpstr>
      <vt:lpstr> «Отец» (синонимы)</vt:lpstr>
      <vt:lpstr> «Отец» (устойчивые выражения)</vt:lpstr>
      <vt:lpstr> «Дети» </vt:lpstr>
      <vt:lpstr> «Дети» </vt:lpstr>
      <vt:lpstr> «Дети» (синонимы) </vt:lpstr>
      <vt:lpstr> «Дети» (устойчивые выражения) </vt:lpstr>
      <vt:lpstr> «Отцы и дети» (тезисы) </vt:lpstr>
      <vt:lpstr>Вариант вступления</vt:lpstr>
      <vt:lpstr>Вариант заключения</vt:lpstr>
      <vt:lpstr>Афоризмы</vt:lpstr>
      <vt:lpstr>Афоризмы</vt:lpstr>
      <vt:lpstr>Возможные формулировки  тем </vt:lpstr>
      <vt:lpstr>Пример аргумента</vt:lpstr>
      <vt:lpstr>Литература в помощь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 Windows</cp:lastModifiedBy>
  <cp:revision>35</cp:revision>
  <dcterms:created xsi:type="dcterms:W3CDTF">2016-09-15T12:59:09Z</dcterms:created>
  <dcterms:modified xsi:type="dcterms:W3CDTF">2018-09-07T17:45:58Z</dcterms:modified>
</cp:coreProperties>
</file>