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sldIdLst>
    <p:sldId id="263" r:id="rId2"/>
    <p:sldId id="270" r:id="rId3"/>
    <p:sldId id="265" r:id="rId4"/>
    <p:sldId id="310" r:id="rId5"/>
    <p:sldId id="311" r:id="rId6"/>
    <p:sldId id="312" r:id="rId7"/>
    <p:sldId id="301" r:id="rId8"/>
    <p:sldId id="302" r:id="rId9"/>
    <p:sldId id="300" r:id="rId10"/>
    <p:sldId id="305" r:id="rId11"/>
    <p:sldId id="279" r:id="rId12"/>
    <p:sldId id="316" r:id="rId13"/>
    <p:sldId id="314" r:id="rId14"/>
    <p:sldId id="315" r:id="rId15"/>
    <p:sldId id="285" r:id="rId16"/>
    <p:sldId id="306" r:id="rId17"/>
    <p:sldId id="286" r:id="rId18"/>
    <p:sldId id="308" r:id="rId19"/>
    <p:sldId id="317" r:id="rId20"/>
    <p:sldId id="318" r:id="rId21"/>
    <p:sldId id="288" r:id="rId22"/>
    <p:sldId id="319" r:id="rId23"/>
    <p:sldId id="271" r:id="rId24"/>
    <p:sldId id="294" r:id="rId25"/>
    <p:sldId id="289" r:id="rId26"/>
    <p:sldId id="290" r:id="rId27"/>
    <p:sldId id="296" r:id="rId28"/>
    <p:sldId id="313" r:id="rId29"/>
    <p:sldId id="26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171B7-A7B9-4123-838B-D64CBE9932D6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61D18-84E2-4066-87B1-5747AD367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gobr.ru/images/files/EGE/2015/kak_pisat_sochinenija.jpg">
            <a:extLst>
              <a:ext uri="{FF2B5EF4-FFF2-40B4-BE49-F238E27FC236}">
                <a16:creationId xmlns="" xmlns:a16="http://schemas.microsoft.com/office/drawing/2014/main" id="{BF3FB261-0C65-4CD6-8297-32AC7EA05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8743"/>
            <a:ext cx="6552728" cy="667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400" b="1" dirty="0"/>
              <a:t>Месть как действие: намеренное причинение зла, неприятностей с целью отплатить за оскорбление, обиду или страдания.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Желание </a:t>
            </a:r>
            <a:r>
              <a:rPr lang="ru-RU" sz="4400" b="1" dirty="0"/>
              <a:t>наказать того человека, который причинил вам зло. Кровной местью называют обычай у некоторых народов карать смертью человека, который убил родственника или кого-либо из родных. = возмездие, </a:t>
            </a:r>
            <a:r>
              <a:rPr lang="ru-RU" sz="4400" b="1" dirty="0" smtClean="0"/>
              <a:t>вендетта.</a:t>
            </a:r>
            <a:endParaRPr lang="ru-RU" sz="4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86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400" b="1" dirty="0"/>
              <a:t>Месть – это сила, которая руководит действиями человека обиженного, претерпевшего жестокость и несправедливость в свой адрес. В большинстве случаев поводом для мести служат трагические события в жизни. Проявления несправедливости могут быть самыми разными и ограничиваются лишь уровнем человеческого сознания. </a:t>
            </a:r>
          </a:p>
        </p:txBody>
      </p:sp>
    </p:spTree>
    <p:extLst>
      <p:ext uri="{BB962C8B-B14F-4D97-AF65-F5344CB8AC3E}">
        <p14:creationId xmlns:p14="http://schemas.microsoft.com/office/powerpoint/2010/main" val="17591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400" b="1" dirty="0" smtClean="0"/>
              <a:t>Желание </a:t>
            </a:r>
            <a:r>
              <a:rPr lang="ru-RU" sz="4400" b="1" dirty="0"/>
              <a:t>отомстить во что бы то ни стало подчас закрадывается в сердце человека, не знакомого ранее с душевной злобой. Жизнь сама по себе сложна, и каждый борется за нее изо всех сил, нанося в этой борьбе ближнему порой самые жестокие обиды. </a:t>
            </a:r>
          </a:p>
        </p:txBody>
      </p:sp>
    </p:spTree>
    <p:extLst>
      <p:ext uri="{BB962C8B-B14F-4D97-AF65-F5344CB8AC3E}">
        <p14:creationId xmlns:p14="http://schemas.microsoft.com/office/powerpoint/2010/main" val="36091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И </a:t>
            </a:r>
            <a:r>
              <a:rPr lang="ru-RU" b="1" dirty="0"/>
              <a:t>немногие находят в себе силы великодушно простить, желание ответить злом на зло оказывается сильнее. И возникает вопрос: почему человек, посвящает свою жизнь тому, чтобы «наказать» другого. Наверное, большинство просто находит в своей мести успокоение, которое иногда так тяжело обрести. Возмездие доставляет наслаждение именно за счет утоления своего гнева, душевной боли. </a:t>
            </a:r>
          </a:p>
        </p:txBody>
      </p:sp>
    </p:spTree>
    <p:extLst>
      <p:ext uri="{BB962C8B-B14F-4D97-AF65-F5344CB8AC3E}">
        <p14:creationId xmlns:p14="http://schemas.microsoft.com/office/powerpoint/2010/main" val="19941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Переступить </a:t>
            </a:r>
            <a:r>
              <a:rPr lang="ru-RU" b="1" dirty="0"/>
              <a:t>через свою боль, прервать цепь зла и не наносить обид в ответ может только поистине великодушный человек. Что такое великодушие? Если прочитать определение этого слова в любом словаре, мы увидим, что это качество трактуется как положительное, присущее сильным и мудрым людям. </a:t>
            </a:r>
          </a:p>
        </p:txBody>
      </p:sp>
    </p:spTree>
    <p:extLst>
      <p:ext uri="{BB962C8B-B14F-4D97-AF65-F5344CB8AC3E}">
        <p14:creationId xmlns:p14="http://schemas.microsoft.com/office/powerpoint/2010/main" val="22978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 </a:t>
            </a:r>
            <a:r>
              <a:rPr lang="ru-RU" b="1" i="1" dirty="0">
                <a:solidFill>
                  <a:srgbClr val="C00000"/>
                </a:solidFill>
              </a:rPr>
              <a:t>(синонимы)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800" b="1" dirty="0"/>
              <a:t>вендетта, мщение, отплата, отмщение, разг. отместка, сатисфакция, реванш, кара, расплата, воздаяние, наказание, возмездие, злопамятство, </a:t>
            </a:r>
            <a:r>
              <a:rPr lang="ru-RU" sz="4800" b="1" dirty="0" smtClean="0"/>
              <a:t>жестокость</a:t>
            </a:r>
            <a:r>
              <a:rPr lang="ru-RU" sz="4800" b="1" dirty="0"/>
              <a:t/>
            </a:r>
            <a:br>
              <a:rPr lang="ru-RU" sz="4800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7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06160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«Месть» </a:t>
            </a:r>
            <a:r>
              <a:rPr lang="ru-RU" b="1" i="1" dirty="0" smtClean="0">
                <a:solidFill>
                  <a:srgbClr val="C00000"/>
                </a:solidFill>
              </a:rPr>
              <a:t>(устойчивые выражения)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400" b="1" dirty="0"/>
              <a:t>Насладиться местью, </a:t>
            </a:r>
            <a:r>
              <a:rPr lang="ru-RU" sz="4400" b="1" dirty="0" smtClean="0"/>
              <a:t>вынашивать </a:t>
            </a:r>
            <a:r>
              <a:rPr lang="ru-RU" sz="4400" b="1" dirty="0"/>
              <a:t>месть, замышлять месть, месть настигла, упиваться местью, предвкушать месть, </a:t>
            </a:r>
            <a:r>
              <a:rPr lang="ru-RU" sz="4400" b="1" dirty="0" smtClean="0"/>
              <a:t>утолить </a:t>
            </a:r>
            <a:r>
              <a:rPr lang="ru-RU" sz="4400" b="1" dirty="0"/>
              <a:t>жажду мести, удовлетвориться местью, отплатить местью, задумать месть, продиктовано местью, жажда мести, </a:t>
            </a:r>
            <a:r>
              <a:rPr lang="ru-RU" sz="4400" b="1" dirty="0" smtClean="0"/>
              <a:t>грозить </a:t>
            </a:r>
            <a:r>
              <a:rPr lang="ru-RU" sz="4400" b="1" dirty="0"/>
              <a:t>местью, обдумывать план мести, оправдывать </a:t>
            </a:r>
            <a:r>
              <a:rPr lang="ru-RU" sz="4400" b="1" dirty="0" smtClean="0"/>
              <a:t>месть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4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b="1" dirty="0"/>
              <a:t>ВЕЛИКОДУШИЕ</a:t>
            </a:r>
            <a:r>
              <a:rPr lang="ru-RU" sz="4000" dirty="0"/>
              <a:t> мн. нет, ср. </a:t>
            </a:r>
            <a:endParaRPr lang="ru-RU" sz="4000" dirty="0" smtClean="0"/>
          </a:p>
          <a:p>
            <a:pPr marL="742950" indent="-742950">
              <a:buAutoNum type="arabicPeriod"/>
            </a:pPr>
            <a:r>
              <a:rPr lang="ru-RU" sz="4000" b="1" dirty="0" smtClean="0"/>
              <a:t>Свойство </a:t>
            </a:r>
            <a:r>
              <a:rPr lang="ru-RU" sz="4000" b="1" dirty="0"/>
              <a:t>характера, выражающееся в бескорыстной уступчивости, снисходительности, отсутствии злопамятства, в способности жертвовать своими интересами. </a:t>
            </a:r>
            <a:endParaRPr lang="ru-RU" sz="4000" b="1" dirty="0" smtClean="0"/>
          </a:p>
          <a:p>
            <a:pPr marL="742950" indent="-742950">
              <a:buAutoNum type="arabicPeriod"/>
            </a:pPr>
            <a:r>
              <a:rPr lang="ru-RU" sz="4000" b="1" dirty="0" smtClean="0"/>
              <a:t>Наличие </a:t>
            </a:r>
            <a:r>
              <a:rPr lang="ru-RU" sz="4000" b="1" dirty="0"/>
              <a:t>высоких душевных качеств; щедрость души, благородство, снисходительность. Проявить в. В порыве великодушия.</a:t>
            </a:r>
          </a:p>
        </p:txBody>
      </p:sp>
    </p:spTree>
    <p:extLst>
      <p:ext uri="{BB962C8B-B14F-4D97-AF65-F5344CB8AC3E}">
        <p14:creationId xmlns:p14="http://schemas.microsoft.com/office/powerpoint/2010/main" val="28290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400" b="1" dirty="0"/>
              <a:t>Великодушие - это способность думать не только о себе и ставить чужие интересы выше своих. Это качество характера, которое выражается в уступчивости, снисходительности и внимательном отношении к людям. Издавна все ценили и уважали великодушных людей как тех, у кого есть большое любящее сердце. Даже само это слово сложное, оно состоит из двух частей: "великая душа". </a:t>
            </a:r>
          </a:p>
        </p:txBody>
      </p:sp>
    </p:spTree>
    <p:extLst>
      <p:ext uri="{BB962C8B-B14F-4D97-AF65-F5344CB8AC3E}">
        <p14:creationId xmlns:p14="http://schemas.microsoft.com/office/powerpoint/2010/main" val="9969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400" b="1" dirty="0" smtClean="0"/>
              <a:t>Какого </a:t>
            </a:r>
            <a:r>
              <a:rPr lang="ru-RU" sz="4400" b="1" dirty="0"/>
              <a:t>человека можно назвать великодушным? Великая душа у того, кого трогают проблемы других людей, кто сочувствует горю ближнего, кто способен быть благородным по отношению к своему обидчику. Великодушный человек не злопамятен, он умеет прощать и принимать несовершенство людей, умеет жертвовать своими интересами. Ребенок, который чувствует любовь родителей, видит их великодушные поступки, может стать таким в будущем. </a:t>
            </a:r>
          </a:p>
        </p:txBody>
      </p:sp>
    </p:spTree>
    <p:extLst>
      <p:ext uri="{BB962C8B-B14F-4D97-AF65-F5344CB8AC3E}">
        <p14:creationId xmlns:p14="http://schemas.microsoft.com/office/powerpoint/2010/main" val="19126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Направление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24" y="1600200"/>
            <a:ext cx="7657335" cy="48531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400" b="1" dirty="0" smtClean="0"/>
              <a:t>Быть </a:t>
            </a:r>
            <a:r>
              <a:rPr lang="ru-RU" sz="4400" b="1" dirty="0"/>
              <a:t>великодушным очень сложно, и человек, который научится думать не только о себе, но и о других, получит любовь и уважение всех вокруг. Понятия «мести» и «великодушия» диаметрально противоположны, но зачастую в литературных произведениях они проявляются в поступках одного и того же героя.</a:t>
            </a:r>
          </a:p>
        </p:txBody>
      </p:sp>
    </p:spTree>
    <p:extLst>
      <p:ext uri="{BB962C8B-B14F-4D97-AF65-F5344CB8AC3E}">
        <p14:creationId xmlns:p14="http://schemas.microsoft.com/office/powerpoint/2010/main" val="416757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 </a:t>
            </a:r>
            <a:r>
              <a:rPr lang="ru-RU" b="1" i="1" dirty="0">
                <a:solidFill>
                  <a:srgbClr val="C00000"/>
                </a:solidFill>
              </a:rPr>
              <a:t>(синонимы)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благородство, терпимость, милосердие, снисходительность, величие души, прощение, бескорыстность, благородность, благородство, </a:t>
            </a:r>
            <a:r>
              <a:rPr lang="ru-RU" sz="4400" b="1" dirty="0" err="1"/>
              <a:t>великосердие</a:t>
            </a:r>
            <a:r>
              <a:rPr lang="ru-RU" sz="4400" b="1" dirty="0"/>
              <a:t>, возвышенность, </a:t>
            </a:r>
            <a:r>
              <a:rPr lang="ru-RU" sz="4400" b="1" dirty="0" err="1"/>
              <a:t>высокость</a:t>
            </a:r>
            <a:r>
              <a:rPr lang="ru-RU" sz="4400" b="1" dirty="0"/>
              <a:t>, рыцарство, </a:t>
            </a:r>
            <a:r>
              <a:rPr lang="ru-RU" sz="4400" b="1" dirty="0" smtClean="0"/>
              <a:t>щедрость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87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«Великодушие» (устойчивые выражения)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взывать к великодушию, проявить великодушие, в порыве великодушия, играть в великодушие, уповать на великодушие, простите </a:t>
            </a:r>
            <a:r>
              <a:rPr lang="ru-RU" sz="4400" b="1" dirty="0" smtClean="0"/>
              <a:t>великодушно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14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вступления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ru-RU" b="1" dirty="0" smtClean="0"/>
              <a:t>Отомстить </a:t>
            </a:r>
            <a:r>
              <a:rPr lang="ru-RU" b="1" dirty="0"/>
              <a:t>может каждый, проявить великодушие – задача намного сложнее, поэтому эта стезя доступна сильным и незлобивым. А ведь со стороны все кажется совсем наоборот. Меня обидели – необходимо отомстить. Но что скрывается даже за небольшой местью? Импульсивность, нежелание разобраться в ситуации, первый порыв, навеянный злобой и желанием защититься. Вряд ли кто-то осудит того, кто мстит, поскольку поводом для мести должна быть обида. Вопрос в другом – а нужна ли месть тому человеку, который </a:t>
            </a:r>
            <a:r>
              <a:rPr lang="ru-RU" b="1" dirty="0" smtClean="0"/>
              <a:t>мстит</a:t>
            </a:r>
            <a:r>
              <a:rPr lang="ru-RU" b="1" dirty="0"/>
              <a:t>?</a:t>
            </a:r>
            <a:r>
              <a:rPr lang="ru-RU" b="1" dirty="0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заключения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Итак</a:t>
            </a:r>
            <a:r>
              <a:rPr lang="ru-RU" sz="3600" b="1" dirty="0"/>
              <a:t>, мой выбор – великодушие. И не потому, что это красивые слова, а потому, что с чистой совестью и светлой душой жить спокойней. «А как же справедливость?» - спросят окружающие, ратующие за наказание виновных. Мне кажется, жизнь расставит все по своим местам, просто нужно отойти в сторонку и не участвовать в мести, отбирающей много сил, энергии, времени. Есть дела поважнее</a:t>
            </a:r>
            <a:r>
              <a:rPr lang="ru-RU" sz="3600" b="1" dirty="0" smtClean="0"/>
              <a:t>!</a:t>
            </a:r>
            <a:endParaRPr lang="ru-RU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79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ru-RU" sz="4300" b="1" dirty="0" smtClean="0"/>
              <a:t>Самый </a:t>
            </a:r>
            <a:r>
              <a:rPr lang="ru-RU" sz="4300" b="1" dirty="0"/>
              <a:t>обидный род мести — признать обидчика недостойным нашей </a:t>
            </a:r>
            <a:r>
              <a:rPr lang="ru-RU" sz="4300" b="1" dirty="0" smtClean="0"/>
              <a:t>мести.</a:t>
            </a:r>
          </a:p>
          <a:p>
            <a:pPr marL="0" lvl="0" indent="0" algn="r">
              <a:buNone/>
            </a:pPr>
            <a:r>
              <a:rPr lang="ru-RU" sz="4300" b="1" dirty="0" smtClean="0"/>
              <a:t> Сенека</a:t>
            </a:r>
            <a:endParaRPr lang="ru-RU" sz="4300" b="1" dirty="0"/>
          </a:p>
          <a:p>
            <a:pPr marL="0" lvl="0" indent="0">
              <a:buNone/>
            </a:pPr>
            <a:r>
              <a:rPr lang="ru-RU" sz="4300" b="1" dirty="0" smtClean="0"/>
              <a:t>Если </a:t>
            </a:r>
            <a:r>
              <a:rPr lang="ru-RU" sz="4300" b="1" dirty="0"/>
              <a:t>гениальность — величие ума, то великодушие — гениальность </a:t>
            </a:r>
            <a:r>
              <a:rPr lang="ru-RU" sz="4300" b="1" dirty="0" smtClean="0"/>
              <a:t>души</a:t>
            </a:r>
            <a:r>
              <a:rPr lang="ru-RU" sz="4300" b="1" dirty="0"/>
              <a:t>.</a:t>
            </a:r>
            <a:r>
              <a:rPr lang="ru-RU" sz="4300" b="1" dirty="0" smtClean="0"/>
              <a:t> </a:t>
            </a:r>
          </a:p>
          <a:p>
            <a:pPr marL="0" lvl="0" indent="0" algn="r">
              <a:buNone/>
            </a:pPr>
            <a:r>
              <a:rPr lang="ru-RU" sz="4300" b="1" dirty="0" smtClean="0"/>
              <a:t>Э</a:t>
            </a:r>
            <a:r>
              <a:rPr lang="ru-RU" sz="4300" b="1" dirty="0"/>
              <a:t>. </a:t>
            </a:r>
            <a:r>
              <a:rPr lang="ru-RU" sz="4300" b="1" dirty="0" err="1" smtClean="0"/>
              <a:t>Севрус</a:t>
            </a:r>
            <a:endParaRPr lang="ru-RU" sz="4300" b="1" dirty="0"/>
          </a:p>
          <a:p>
            <a:pPr marL="0" indent="0" algn="r">
              <a:buNone/>
            </a:pP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08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b="1" dirty="0" smtClean="0"/>
              <a:t>Тот</a:t>
            </a:r>
            <a:r>
              <a:rPr lang="ru-RU" sz="3600" b="1" dirty="0"/>
              <a:t>, кто мстит, иногда жалеет о совершенном, тот, кто прощает, никогда не жалеет об </a:t>
            </a:r>
            <a:r>
              <a:rPr lang="ru-RU" sz="3600" b="1" dirty="0" smtClean="0"/>
              <a:t>этом.</a:t>
            </a:r>
            <a:r>
              <a:rPr lang="ru-RU" sz="3600" b="1" dirty="0"/>
              <a:t> </a:t>
            </a:r>
            <a:endParaRPr lang="ru-RU" sz="3600" b="1" dirty="0" smtClean="0"/>
          </a:p>
          <a:p>
            <a:pPr marL="0" lvl="0" indent="0" algn="r">
              <a:buNone/>
            </a:pPr>
            <a:r>
              <a:rPr lang="ru-RU" sz="3600" b="1" dirty="0" smtClean="0"/>
              <a:t>А</a:t>
            </a:r>
            <a:r>
              <a:rPr lang="ru-RU" sz="3600" b="1" dirty="0"/>
              <a:t>. </a:t>
            </a:r>
            <a:r>
              <a:rPr lang="ru-RU" sz="3600" b="1" dirty="0" smtClean="0"/>
              <a:t>Дюма</a:t>
            </a:r>
            <a:endParaRPr lang="ru-RU" sz="3600" b="1" dirty="0"/>
          </a:p>
          <a:p>
            <a:pPr marL="0" lvl="0" indent="0">
              <a:buNone/>
            </a:pPr>
            <a:r>
              <a:rPr lang="ru-RU" sz="3600" b="1" dirty="0" smtClean="0"/>
              <a:t>Великодушие </a:t>
            </a:r>
            <a:r>
              <a:rPr lang="ru-RU" sz="3600" b="1" dirty="0"/>
              <a:t>не превращайте в милостыню, а милостыню не выдавайте за </a:t>
            </a:r>
            <a:r>
              <a:rPr lang="ru-RU" sz="3600" b="1" dirty="0" smtClean="0"/>
              <a:t>великодушие.</a:t>
            </a:r>
            <a:r>
              <a:rPr lang="ru-RU" sz="3600" b="1" dirty="0"/>
              <a:t> </a:t>
            </a:r>
            <a:endParaRPr lang="ru-RU" sz="3600" b="1" dirty="0" smtClean="0"/>
          </a:p>
          <a:p>
            <a:pPr marL="0" lvl="0" indent="0" algn="r">
              <a:buNone/>
            </a:pPr>
            <a:r>
              <a:rPr lang="ru-RU" sz="3600" b="1" i="1" dirty="0" smtClean="0"/>
              <a:t>В.П</a:t>
            </a:r>
            <a:r>
              <a:rPr lang="ru-RU" sz="3600" b="1" i="1" dirty="0"/>
              <a:t>. </a:t>
            </a:r>
            <a:r>
              <a:rPr lang="ru-RU" sz="3600" b="1" i="1" dirty="0" err="1" smtClean="0"/>
              <a:t>Рычков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31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4948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400" b="1" dirty="0">
                <a:solidFill>
                  <a:srgbClr val="B4263A"/>
                </a:solidFill>
                <a:latin typeface="Arial Black" pitchFamily="34" charset="0"/>
              </a:rPr>
              <a:t>Возможные формулировки  тем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501063" cy="5788149"/>
          </a:xfrm>
          <a:solidFill>
            <a:schemeClr val="bg2"/>
          </a:solidFill>
          <a:ln w="762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ru-RU" b="1" dirty="0"/>
              <a:t>Какие качества присущи великодушному человеку</a:t>
            </a:r>
            <a:r>
              <a:rPr lang="ru-RU" b="1" dirty="0" smtClean="0"/>
              <a:t>?</a:t>
            </a:r>
            <a:endParaRPr lang="ru-RU" b="1" dirty="0" smtClean="0"/>
          </a:p>
          <a:p>
            <a:pPr lvl="0"/>
            <a:r>
              <a:rPr lang="ru-RU" b="1" dirty="0"/>
              <a:t>Как вы понимаете высказывание Ж. </a:t>
            </a:r>
            <a:r>
              <a:rPr lang="ru-RU" b="1" dirty="0" err="1"/>
              <a:t>Вольфрома</a:t>
            </a:r>
            <a:r>
              <a:rPr lang="ru-RU" b="1" dirty="0"/>
              <a:t>: «Справедливость всегда приправлена щепоткой мести»?</a:t>
            </a:r>
          </a:p>
          <a:p>
            <a:pPr lvl="0"/>
            <a:r>
              <a:rPr lang="ru-RU" b="1" dirty="0"/>
              <a:t>Можно ли оправдать месть?</a:t>
            </a:r>
          </a:p>
          <a:p>
            <a:pPr lvl="0"/>
            <a:r>
              <a:rPr lang="ru-RU" b="1" dirty="0"/>
              <a:t>Как вы понимаете цитату из стихотворения А.С. Пушкина «Памятник» — «милость к падшим призывал»?</a:t>
            </a:r>
          </a:p>
          <a:p>
            <a:pPr lvl="0"/>
            <a:r>
              <a:rPr lang="ru-RU" b="1" dirty="0"/>
              <a:t>Согласны ли вы с мнением И. Фридмана: «Сладчайшая месть – это прощение»?</a:t>
            </a:r>
          </a:p>
        </p:txBody>
      </p:sp>
    </p:spTree>
    <p:extLst>
      <p:ext uri="{BB962C8B-B14F-4D97-AF65-F5344CB8AC3E}">
        <p14:creationId xmlns:p14="http://schemas.microsoft.com/office/powerpoint/2010/main" val="3325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Пример аргумента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А. С. Пушкин. «</a:t>
            </a:r>
            <a:r>
              <a:rPr lang="ru-RU" sz="2400" b="1" dirty="0" smtClean="0"/>
              <a:t>Дубровский»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       В </a:t>
            </a:r>
            <a:r>
              <a:rPr lang="ru-RU" sz="2400" b="1" dirty="0"/>
              <a:t>повести А. С. Пушкина «Дубровский» автор рассказывает, как одна месть породила другую. Пустяковый конфликт двух помещиков Дубровского и Троекурова перерастает в желание последнего отомстить за удар по самолюбию. Нечестным путем он отнимает имение у друга, в результате чего тот умирает от приступа. Сын Дубровского не может простить Троекурову смерть своего отца и становится разбойником и грабителем, отбирающим имущество у богатых помещиков. Только любовь к Маше Троекуровой заставляет его проявить великодушие и отступиться от главной мести.</a:t>
            </a:r>
          </a:p>
        </p:txBody>
      </p:sp>
    </p:spTree>
    <p:extLst>
      <p:ext uri="{BB962C8B-B14F-4D97-AF65-F5344CB8AC3E}">
        <p14:creationId xmlns:p14="http://schemas.microsoft.com/office/powerpoint/2010/main" val="1510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4076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B4563C"/>
                </a:solidFill>
                <a:latin typeface="Arial Black" pitchFamily="34" charset="0"/>
              </a:rPr>
              <a:t>Литература в помощь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00687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ru-RU" sz="2800" b="1" dirty="0"/>
              <a:t>В.В. </a:t>
            </a:r>
            <a:r>
              <a:rPr lang="ru-RU" sz="2800" b="1" dirty="0" smtClean="0"/>
              <a:t>Быков </a:t>
            </a:r>
            <a:r>
              <a:rPr lang="ru-RU" sz="2800" b="1" dirty="0"/>
              <a:t>«Сотников», «Журавлиный крик»;</a:t>
            </a:r>
          </a:p>
          <a:p>
            <a:r>
              <a:rPr lang="ru-RU" sz="2800" b="1" dirty="0"/>
              <a:t>Л.Н. </a:t>
            </a:r>
            <a:r>
              <a:rPr lang="ru-RU" sz="2800" b="1" dirty="0" smtClean="0"/>
              <a:t>Толстой </a:t>
            </a:r>
            <a:r>
              <a:rPr lang="ru-RU" sz="2800" b="1" dirty="0"/>
              <a:t>«Война и мир»;</a:t>
            </a:r>
          </a:p>
          <a:p>
            <a:r>
              <a:rPr lang="ru-RU" sz="2800" b="1" dirty="0"/>
              <a:t>А.С. </a:t>
            </a:r>
            <a:r>
              <a:rPr lang="ru-RU" sz="2800" b="1" dirty="0" smtClean="0"/>
              <a:t>Пушкин </a:t>
            </a:r>
            <a:r>
              <a:rPr lang="ru-RU" sz="2800" b="1" dirty="0"/>
              <a:t>«Капитанская дочка», «Евгений Онегин»;</a:t>
            </a:r>
          </a:p>
          <a:p>
            <a:r>
              <a:rPr lang="ru-RU" sz="2800" b="1" dirty="0"/>
              <a:t>Б.Л. </a:t>
            </a:r>
            <a:r>
              <a:rPr lang="ru-RU" sz="2800" b="1" dirty="0" smtClean="0"/>
              <a:t>Васильев </a:t>
            </a:r>
            <a:r>
              <a:rPr lang="ru-RU" sz="2800" b="1" dirty="0"/>
              <a:t>«А зори здесь тихие…»;</a:t>
            </a:r>
          </a:p>
          <a:p>
            <a:r>
              <a:rPr lang="ru-RU" sz="2800" b="1" dirty="0"/>
              <a:t>В.П. </a:t>
            </a:r>
            <a:r>
              <a:rPr lang="ru-RU" sz="2800" b="1" dirty="0" smtClean="0"/>
              <a:t>Аксёнов </a:t>
            </a:r>
            <a:r>
              <a:rPr lang="ru-RU" sz="2800" b="1" dirty="0"/>
              <a:t>«Московская сага»;</a:t>
            </a:r>
          </a:p>
          <a:p>
            <a:r>
              <a:rPr lang="ru-RU" sz="2800" b="1" dirty="0"/>
              <a:t>Ф.М. </a:t>
            </a:r>
            <a:r>
              <a:rPr lang="ru-RU" sz="2800" b="1" dirty="0" smtClean="0"/>
              <a:t>Достоевский </a:t>
            </a:r>
            <a:r>
              <a:rPr lang="ru-RU" sz="2800" b="1" dirty="0"/>
              <a:t>«Преступление и наказание»;</a:t>
            </a:r>
          </a:p>
          <a:p>
            <a:r>
              <a:rPr lang="ru-RU" sz="2800" b="1" dirty="0"/>
              <a:t>М.А. </a:t>
            </a:r>
            <a:r>
              <a:rPr lang="ru-RU" sz="2800" b="1" dirty="0" smtClean="0"/>
              <a:t>Шолохов </a:t>
            </a:r>
            <a:r>
              <a:rPr lang="ru-RU" sz="2800" b="1" dirty="0"/>
              <a:t>«Тихий Дон», «Судьба человека»;</a:t>
            </a:r>
          </a:p>
          <a:p>
            <a:r>
              <a:rPr lang="ru-RU" sz="2800" b="1" dirty="0"/>
              <a:t>В.М. </a:t>
            </a:r>
            <a:r>
              <a:rPr lang="ru-RU" sz="2800" b="1" dirty="0" smtClean="0"/>
              <a:t>Гаршин </a:t>
            </a:r>
            <a:r>
              <a:rPr lang="ru-RU" sz="2800" b="1" dirty="0"/>
              <a:t>«Трус»;</a:t>
            </a:r>
          </a:p>
          <a:p>
            <a:r>
              <a:rPr lang="ru-RU" sz="2800" b="1" dirty="0"/>
              <a:t>А.Т. </a:t>
            </a:r>
            <a:r>
              <a:rPr lang="ru-RU" sz="2800" b="1" dirty="0" smtClean="0"/>
              <a:t>Твардовский </a:t>
            </a:r>
            <a:r>
              <a:rPr lang="ru-RU" sz="2800" b="1" dirty="0"/>
              <a:t>«Василий </a:t>
            </a:r>
            <a:r>
              <a:rPr lang="ru-RU" sz="2800" b="1" dirty="0" err="1"/>
              <a:t>Тёркин</a:t>
            </a:r>
            <a:r>
              <a:rPr lang="ru-RU" sz="2800" b="1" dirty="0"/>
              <a:t>»;</a:t>
            </a:r>
          </a:p>
          <a:p>
            <a:r>
              <a:rPr lang="ru-RU" sz="2800" b="1" dirty="0"/>
              <a:t>Дж. </a:t>
            </a:r>
            <a:r>
              <a:rPr lang="ru-RU" sz="2800" b="1" dirty="0" smtClean="0"/>
              <a:t>Роулинг </a:t>
            </a:r>
            <a:r>
              <a:rPr lang="ru-RU" sz="2800" b="1" dirty="0"/>
              <a:t>«Гарри Поттер»;</a:t>
            </a:r>
          </a:p>
          <a:p>
            <a:r>
              <a:rPr lang="ru-RU" sz="2800" b="1" dirty="0"/>
              <a:t>В.Л. Кондратьев «Сашка</a:t>
            </a:r>
            <a:r>
              <a:rPr lang="ru-RU" sz="2800" b="1" dirty="0" smtClean="0"/>
              <a:t>».</a:t>
            </a:r>
            <a:endParaRPr lang="ru-RU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В </a:t>
            </a:r>
            <a:r>
              <a:rPr lang="ru-RU" b="1" dirty="0"/>
              <a:t>рамках данного направления можно рассуждать о диаметрально противоположных проявлениях человеческой натуры, связанных с представлениями о добре и зле, милосердии и жестокости, миролюбии и агрессии. Понятия «месть» и «великодушие» часто оказываются в центре внимания писателей, которые исследуют реакции человека на жизненные вызовы, на поступки других людей, анализируют поведение героев в ситуации нравственного выбора как в личностном, так и в социально-историческом плане.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</a:t>
            </a:r>
            <a:r>
              <a:rPr lang="ru-RU" sz="4000" b="1" dirty="0"/>
              <a:t>Месть. Причины мести: обида, зависть и т.д. Влияние мести на самого «мстящего» и объект мести (месть-возмездие). Последствия мести</a:t>
            </a:r>
            <a:r>
              <a:rPr lang="ru-RU" sz="4000" b="1" dirty="0" smtClean="0"/>
              <a:t>. Прощение </a:t>
            </a:r>
            <a:r>
              <a:rPr lang="ru-RU" sz="4000" b="1" dirty="0"/>
              <a:t>и его последствия.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393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        </a:t>
            </a:r>
            <a:r>
              <a:rPr lang="ru-RU" sz="4000" b="1" dirty="0"/>
              <a:t>Месть и прощение как тяжелый нравственный  выбор. Месть и великодушие как две стороны одной медали.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807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</a:t>
            </a:r>
            <a:r>
              <a:rPr lang="ru-RU" sz="4000" b="1" dirty="0"/>
              <a:t>Великодушие и жестокость в социально-историческом контексте. Нравственный выбор на войне или в тяжелых условиях. Великодушие к врагу.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147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 </a:t>
            </a:r>
            <a:r>
              <a:rPr lang="ru-RU" sz="4000" b="1" dirty="0"/>
              <a:t>Представления о добре и зле, о милосердии и жестокости, о миролюбии и агрессии как определяющий фактор в поведении человека, в частности, при выборе между местью и прощением.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7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   </a:t>
            </a:r>
            <a:r>
              <a:rPr lang="ru-RU" sz="4000" b="1" dirty="0"/>
              <a:t>Месть как чувство и </a:t>
            </a:r>
            <a:r>
              <a:rPr lang="ru-RU" sz="4000" b="1" dirty="0" smtClean="0"/>
              <a:t>действие.</a:t>
            </a: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85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«Месть и великодушие»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      </a:t>
            </a:r>
            <a:r>
              <a:rPr lang="ru-RU" sz="4000" b="1" dirty="0"/>
              <a:t>Кровная месть как социально-историческое явление.</a:t>
            </a: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12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1384</Words>
  <Application>Microsoft Office PowerPoint</Application>
  <PresentationFormat>Экран (4:3)</PresentationFormat>
  <Paragraphs>81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Arial Black</vt:lpstr>
      <vt:lpstr>Calibri</vt:lpstr>
      <vt:lpstr>Georgia</vt:lpstr>
      <vt:lpstr>Тема Office</vt:lpstr>
      <vt:lpstr>Презентация PowerPoint</vt:lpstr>
      <vt:lpstr>Направление  «Месть и великодушие»</vt:lpstr>
      <vt:lpstr> «Месть и великодушие»</vt:lpstr>
      <vt:lpstr> «Месть и великодушие»</vt:lpstr>
      <vt:lpstr> «Месть и великодушие»</vt:lpstr>
      <vt:lpstr> «Месть и великодушие»</vt:lpstr>
      <vt:lpstr> «Месть и великодушие»</vt:lpstr>
      <vt:lpstr> «Месть и великодушие»</vt:lpstr>
      <vt:lpstr> «Месть и великодушие»</vt:lpstr>
      <vt:lpstr> «Месть»</vt:lpstr>
      <vt:lpstr> «Месть»</vt:lpstr>
      <vt:lpstr> «Месть»</vt:lpstr>
      <vt:lpstr> «Месть»</vt:lpstr>
      <vt:lpstr> «Месть»</vt:lpstr>
      <vt:lpstr> «Месть» (синонимы)</vt:lpstr>
      <vt:lpstr> «Месть» (устойчивые выражения)</vt:lpstr>
      <vt:lpstr> «Великодушие» </vt:lpstr>
      <vt:lpstr> «Великодушие»</vt:lpstr>
      <vt:lpstr> «Великодушие»</vt:lpstr>
      <vt:lpstr> «Великодушие»</vt:lpstr>
      <vt:lpstr> «Великодушие» (синонимы) </vt:lpstr>
      <vt:lpstr> «Великодушие» (устойчивые выражения) </vt:lpstr>
      <vt:lpstr>Вариант вступления</vt:lpstr>
      <vt:lpstr>Вариант заключения</vt:lpstr>
      <vt:lpstr>Афоризмы</vt:lpstr>
      <vt:lpstr>Афоризмы</vt:lpstr>
      <vt:lpstr>Возможные формулировки  тем </vt:lpstr>
      <vt:lpstr>Пример аргумента</vt:lpstr>
      <vt:lpstr>Литература в помощь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42</cp:revision>
  <dcterms:created xsi:type="dcterms:W3CDTF">2016-09-15T12:59:09Z</dcterms:created>
  <dcterms:modified xsi:type="dcterms:W3CDTF">2018-09-21T17:44:37Z</dcterms:modified>
</cp:coreProperties>
</file>