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4"/>
  </p:notesMasterIdLst>
  <p:sldIdLst>
    <p:sldId id="263" r:id="rId2"/>
    <p:sldId id="270" r:id="rId3"/>
    <p:sldId id="265" r:id="rId4"/>
    <p:sldId id="310" r:id="rId5"/>
    <p:sldId id="311" r:id="rId6"/>
    <p:sldId id="312" r:id="rId7"/>
    <p:sldId id="301" r:id="rId8"/>
    <p:sldId id="302" r:id="rId9"/>
    <p:sldId id="300" r:id="rId10"/>
    <p:sldId id="304" r:id="rId11"/>
    <p:sldId id="279" r:id="rId12"/>
    <p:sldId id="305" r:id="rId13"/>
    <p:sldId id="318" r:id="rId14"/>
    <p:sldId id="319" r:id="rId15"/>
    <p:sldId id="320" r:id="rId16"/>
    <p:sldId id="285" r:id="rId17"/>
    <p:sldId id="306" r:id="rId18"/>
    <p:sldId id="286" r:id="rId19"/>
    <p:sldId id="307" r:id="rId20"/>
    <p:sldId id="316" r:id="rId21"/>
    <p:sldId id="317" r:id="rId22"/>
    <p:sldId id="288" r:id="rId23"/>
    <p:sldId id="308" r:id="rId24"/>
    <p:sldId id="271" r:id="rId25"/>
    <p:sldId id="314" r:id="rId26"/>
    <p:sldId id="294" r:id="rId27"/>
    <p:sldId id="315" r:id="rId28"/>
    <p:sldId id="289" r:id="rId29"/>
    <p:sldId id="290" r:id="rId30"/>
    <p:sldId id="296" r:id="rId31"/>
    <p:sldId id="313" r:id="rId32"/>
    <p:sldId id="268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171B7-A7B9-4123-838B-D64CBE9932D6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61D18-84E2-4066-87B1-5747AD367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171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gobr.ru/images/files/EGE/2015/kak_pisat_sochinenija.jpg">
            <a:extLst>
              <a:ext uri="{FF2B5EF4-FFF2-40B4-BE49-F238E27FC236}">
                <a16:creationId xmlns="" xmlns:a16="http://schemas.microsoft.com/office/drawing/2014/main" id="{BF3FB261-0C65-4CD6-8297-32AC7EA05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8743"/>
            <a:ext cx="6552728" cy="667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 и жестокость»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4000" b="1" dirty="0"/>
              <a:t> </a:t>
            </a:r>
            <a:r>
              <a:rPr lang="ru-RU" sz="4000" b="1" dirty="0" smtClean="0"/>
              <a:t>    Проявление </a:t>
            </a:r>
            <a:r>
              <a:rPr lang="ru-RU" sz="4000" b="1" dirty="0"/>
              <a:t>доброты и жестокости. Поступки человека, его поведение, манера общения и т.д.</a:t>
            </a:r>
          </a:p>
          <a:p>
            <a:pPr marL="0" indent="0" algn="just">
              <a:buNone/>
            </a:pP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91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r>
              <a:rPr lang="ru-RU" sz="4400" b="1" dirty="0"/>
              <a:t>Качество характера, заключающееся в отзывчивости, в душевном и теплом отношении к людям, в отсутствии злобы и неприязни;</a:t>
            </a:r>
          </a:p>
          <a:p>
            <a:r>
              <a:rPr lang="ru-RU" sz="4400" b="1" dirty="0"/>
              <a:t>Душевное расположение к людям, благожелательность, отзывчивость, стремление делать добро другим.</a:t>
            </a:r>
          </a:p>
        </p:txBody>
      </p:sp>
    </p:spTree>
    <p:extLst>
      <p:ext uri="{BB962C8B-B14F-4D97-AF65-F5344CB8AC3E}">
        <p14:creationId xmlns:p14="http://schemas.microsoft.com/office/powerpoint/2010/main" val="175913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3600" b="1" dirty="0"/>
              <a:t>Качество человека, выражающее его способность и стремление делать людям добро. </a:t>
            </a:r>
          </a:p>
          <a:p>
            <a:pPr marL="0" lvl="0" indent="0">
              <a:buNone/>
            </a:pPr>
            <a:r>
              <a:rPr lang="ru-RU" sz="3600" b="1" dirty="0" smtClean="0"/>
              <a:t>В </a:t>
            </a:r>
            <a:r>
              <a:rPr lang="ru-RU" sz="3600" b="1" dirty="0"/>
              <a:t>обыденном сознании под </a:t>
            </a:r>
            <a:r>
              <a:rPr lang="ru-RU" sz="3600" b="1" dirty="0" smtClean="0"/>
              <a:t>добротой </a:t>
            </a:r>
            <a:r>
              <a:rPr lang="ru-RU" sz="3600" b="1" dirty="0"/>
              <a:t>подразумеваются такие качества личности, как мягкость, предупредительность, заботливость, способность к сочувствию, без </a:t>
            </a:r>
            <a:r>
              <a:rPr lang="ru-RU" sz="3600" b="1" dirty="0" smtClean="0"/>
              <a:t>которых доброта </a:t>
            </a:r>
            <a:r>
              <a:rPr lang="ru-RU" sz="3600" b="1" dirty="0"/>
              <a:t>немыслима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7486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ru-RU" sz="4400" b="1" dirty="0" smtClean="0"/>
              <a:t>Подлинная доброта </a:t>
            </a:r>
            <a:r>
              <a:rPr lang="ru-RU" sz="4400" b="1" dirty="0"/>
              <a:t>является принципиальной и вдохновляется заботой не только о благополучии </a:t>
            </a:r>
            <a:r>
              <a:rPr lang="ru-RU" sz="4400" b="1" dirty="0" smtClean="0"/>
              <a:t>другого </a:t>
            </a:r>
            <a:r>
              <a:rPr lang="ru-RU" sz="4400" b="1" dirty="0"/>
              <a:t>человека, но и о его моральном совершенстве и достоинстве.</a:t>
            </a:r>
          </a:p>
          <a:p>
            <a:pPr marL="0" lvl="0" indent="0">
              <a:buNone/>
            </a:pPr>
            <a:r>
              <a:rPr lang="ru-RU" sz="4400" b="1" dirty="0" smtClean="0"/>
              <a:t>Свойство </a:t>
            </a:r>
            <a:r>
              <a:rPr lang="ru-RU" sz="4400" b="1" dirty="0"/>
              <a:t>человека быть добрым, не столько отдельная добродетель, сколько сочетание в одном человеке нескольких разных и взаимодополняющих добродетелей: щедрости, мягкости, сострадания, благожелательности, иногда и любви. </a:t>
            </a:r>
          </a:p>
        </p:txBody>
      </p:sp>
    </p:spTree>
    <p:extLst>
      <p:ext uri="{BB962C8B-B14F-4D97-AF65-F5344CB8AC3E}">
        <p14:creationId xmlns:p14="http://schemas.microsoft.com/office/powerpoint/2010/main" val="12873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sz="4400" b="1" dirty="0" smtClean="0"/>
              <a:t>То</a:t>
            </a:r>
            <a:r>
              <a:rPr lang="ru-RU" sz="4400" b="1" dirty="0"/>
              <a:t>, что такие люди существуют, хоть они и редки, и не вполне совершенны, – такая же непреложная, подтвержденная опытом истина, как и то, что существуют негодяи. Различия между теми и другими уже достаточно, чтобы наполнить смыслом, пусть и относительным, мораль и оправдать ее существование. </a:t>
            </a:r>
          </a:p>
        </p:txBody>
      </p:sp>
    </p:spTree>
    <p:extLst>
      <p:ext uri="{BB962C8B-B14F-4D97-AF65-F5344CB8AC3E}">
        <p14:creationId xmlns:p14="http://schemas.microsoft.com/office/powerpoint/2010/main" val="55368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sz="4400" b="1" dirty="0" smtClean="0"/>
              <a:t>Можно </a:t>
            </a:r>
            <a:r>
              <a:rPr lang="ru-RU" sz="4400" b="1" dirty="0"/>
              <a:t>добавить, что любовь без доброты – например, вожделение или ревность – перестает быть добродетелью, тогда как доброта без любви (как стремление делать добро тем, кто тебе безразличен, и даже тем, кого ненавидишь) остается доброй. </a:t>
            </a:r>
          </a:p>
          <a:p>
            <a:pPr marL="0" lvl="0" indent="0">
              <a:buNone/>
            </a:pPr>
            <a:r>
              <a:rPr lang="ru-RU" sz="4400" b="1" dirty="0"/>
              <a:t>Это ставит любовь на надлежащее место, которое бывает первым только в сочетании с добротой. </a:t>
            </a:r>
          </a:p>
        </p:txBody>
      </p:sp>
    </p:spTree>
    <p:extLst>
      <p:ext uri="{BB962C8B-B14F-4D97-AF65-F5344CB8AC3E}">
        <p14:creationId xmlns:p14="http://schemas.microsoft.com/office/powerpoint/2010/main" val="38463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«Доброта» </a:t>
            </a:r>
            <a:r>
              <a:rPr lang="ru-RU" b="1" i="1" dirty="0">
                <a:solidFill>
                  <a:srgbClr val="C00000"/>
                </a:solidFill>
              </a:rPr>
              <a:t>(синонимы)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ru-RU" sz="4400" b="1" dirty="0"/>
              <a:t>добросердечие, </a:t>
            </a:r>
            <a:r>
              <a:rPr lang="ru-RU" sz="4400" b="1" dirty="0" smtClean="0"/>
              <a:t>душевность</a:t>
            </a:r>
            <a:r>
              <a:rPr lang="ru-RU" sz="4400" b="1" dirty="0"/>
              <a:t>, </a:t>
            </a:r>
            <a:r>
              <a:rPr lang="ru-RU" sz="4400" b="1" dirty="0" smtClean="0"/>
              <a:t>мягкосердечность</a:t>
            </a:r>
            <a:r>
              <a:rPr lang="ru-RU" sz="4400" b="1" dirty="0"/>
              <a:t>, благодушие, человечность, человеколюбие, участливость, </a:t>
            </a:r>
            <a:r>
              <a:rPr lang="ru-RU" sz="4400" b="1" dirty="0" smtClean="0"/>
              <a:t>добросердечность</a:t>
            </a:r>
            <a:r>
              <a:rPr lang="ru-RU" sz="4400" b="1" dirty="0"/>
              <a:t>, добродушие, отзывчивость, </a:t>
            </a:r>
            <a:r>
              <a:rPr lang="ru-RU" sz="4400" b="1" dirty="0" smtClean="0"/>
              <a:t>кротость</a:t>
            </a:r>
            <a:r>
              <a:rPr lang="ru-RU" sz="4400" b="1" dirty="0"/>
              <a:t>, гуманность, ласка, мягкость, бескорыстие, альтруизм, </a:t>
            </a:r>
            <a:r>
              <a:rPr lang="ru-RU" sz="4400" b="1" dirty="0" smtClean="0"/>
              <a:t>доброжелательность 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776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92868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«Доброта» </a:t>
            </a:r>
            <a:r>
              <a:rPr lang="ru-RU" b="1" i="1" dirty="0" smtClean="0">
                <a:solidFill>
                  <a:srgbClr val="C00000"/>
                </a:solidFill>
              </a:rPr>
              <a:t>(устойчивые выражения)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4800" b="1" dirty="0"/>
              <a:t>н</a:t>
            </a:r>
            <a:r>
              <a:rPr lang="ru-RU" sz="4800" b="1" dirty="0" smtClean="0"/>
              <a:t>еподдельная </a:t>
            </a:r>
            <a:r>
              <a:rPr lang="ru-RU" sz="4800" b="1" dirty="0"/>
              <a:t>доброта души, доброта сердца, сердечная доброта, по доброте душевной, пользоваться добротой, воспитывать в себе </a:t>
            </a:r>
            <a:r>
              <a:rPr lang="ru-RU" sz="4800" b="1" dirty="0" smtClean="0"/>
              <a:t>доброту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8540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«Жестокость»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r>
              <a:rPr lang="ru-RU" sz="4000" b="1" dirty="0"/>
              <a:t>Качество, характеризующее безжалостного человека. Проявляется в бесчеловечном, грубом, оскорбительном отношении к другим живым существам, причинении им боли и в посягательстве на их жизнь.</a:t>
            </a:r>
          </a:p>
          <a:p>
            <a:r>
              <a:rPr lang="ru-RU" sz="4000" b="1" dirty="0"/>
              <a:t>Безжалостные поступки, стремление причинять другим страдание, получая при этом удовольствие.</a:t>
            </a:r>
          </a:p>
        </p:txBody>
      </p:sp>
    </p:spTree>
    <p:extLst>
      <p:ext uri="{BB962C8B-B14F-4D97-AF65-F5344CB8AC3E}">
        <p14:creationId xmlns:p14="http://schemas.microsoft.com/office/powerpoint/2010/main" val="28290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«Жестокость»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sz="4000" b="1" dirty="0"/>
              <a:t>Жестокость - морально-психологическая черта личности, которая проявляется в бесчеловечном, грубом, оскорбительном отношении к другим людям и животным, в безразличии к их страдании, причинении им боли и даже в посягательстве на их жизнь. </a:t>
            </a:r>
          </a:p>
          <a:p>
            <a:pPr marL="0" lvl="0" indent="0">
              <a:buNone/>
            </a:pPr>
            <a:r>
              <a:rPr lang="ru-RU" sz="4000" b="1" dirty="0"/>
              <a:t>Жестоким по характеру называют человека, который не только проявляет жестокость, но и наслаждаются страданиями других. </a:t>
            </a:r>
          </a:p>
        </p:txBody>
      </p:sp>
    </p:spTree>
    <p:extLst>
      <p:ext uri="{BB962C8B-B14F-4D97-AF65-F5344CB8AC3E}">
        <p14:creationId xmlns:p14="http://schemas.microsoft.com/office/powerpoint/2010/main" val="97021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Направление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«Доброта и жестокость»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85" y="1628800"/>
            <a:ext cx="8620429" cy="46805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«Жестокость»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 smtClean="0"/>
              <a:t>Понятие </a:t>
            </a:r>
            <a:r>
              <a:rPr lang="ru-RU" b="1" dirty="0"/>
              <a:t>жестокости неотделимо от понятий мораль и нравственность, так как в мире животных целенаправленной, осознанной жестокости нет. </a:t>
            </a:r>
          </a:p>
          <a:p>
            <a:pPr marL="0" lvl="0" indent="0">
              <a:buNone/>
            </a:pPr>
            <a:r>
              <a:rPr lang="ru-RU" b="1" dirty="0"/>
              <a:t>Жестокость также может проявляться в излишней прямолинейности, неоправданности и упрямстве, открытом недружелюбии, злой насмешливости, коварстве, в гневе. Всему этому нередко сопутствует раздражительность и нетерпимость к ошибкам и слабостям других. </a:t>
            </a:r>
          </a:p>
        </p:txBody>
      </p:sp>
    </p:spTree>
    <p:extLst>
      <p:ext uri="{BB962C8B-B14F-4D97-AF65-F5344CB8AC3E}">
        <p14:creationId xmlns:p14="http://schemas.microsoft.com/office/powerpoint/2010/main" val="41650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«Жестокость»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sz="4000" b="1" dirty="0" smtClean="0"/>
              <a:t>В </a:t>
            </a:r>
            <a:r>
              <a:rPr lang="ru-RU" sz="4000" b="1" dirty="0"/>
              <a:t>отдельных ситуациях жестокость может проявляться как сила воли, целеустремленность и принципиальность. Чаще же жестокость становится средством проявления бескомпромиссности, авторитарности и прямого диктата. </a:t>
            </a:r>
          </a:p>
          <a:p>
            <a:pPr marL="0" lvl="0" indent="0">
              <a:buNone/>
            </a:pPr>
            <a:r>
              <a:rPr lang="ru-RU" sz="4000" b="1" dirty="0"/>
              <a:t>Но в любых формах жестокость разрушительна, а потому по сути безнравственна, </a:t>
            </a:r>
            <a:r>
              <a:rPr lang="ru-RU" sz="4000" b="1" dirty="0" smtClean="0"/>
              <a:t>ведь она подпитывает </a:t>
            </a:r>
            <a:r>
              <a:rPr lang="ru-RU" sz="4000" b="1" dirty="0" err="1"/>
              <a:t>бездуховность</a:t>
            </a:r>
            <a:r>
              <a:rPr lang="ru-RU" sz="4000" b="1" dirty="0"/>
              <a:t> личности. </a:t>
            </a:r>
          </a:p>
        </p:txBody>
      </p:sp>
    </p:spTree>
    <p:extLst>
      <p:ext uri="{BB962C8B-B14F-4D97-AF65-F5344CB8AC3E}">
        <p14:creationId xmlns:p14="http://schemas.microsoft.com/office/powerpoint/2010/main" val="390837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«Жестокость» </a:t>
            </a:r>
            <a:r>
              <a:rPr lang="ru-RU" b="1" i="1" dirty="0">
                <a:solidFill>
                  <a:srgbClr val="C00000"/>
                </a:solidFill>
              </a:rPr>
              <a:t>(синонимы)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4400" b="1" dirty="0" err="1"/>
              <a:t>антигуманность</a:t>
            </a:r>
            <a:r>
              <a:rPr lang="ru-RU" sz="4400" b="1" dirty="0"/>
              <a:t>, безжалостность, беспощадность, бессердечие, бессердечность, бесчеловечность, варварство, жестокосердие, живодерство, зверство, злобность, изуверство, кровожадность, </a:t>
            </a:r>
            <a:r>
              <a:rPr lang="ru-RU" sz="4400" b="1" dirty="0" smtClean="0"/>
              <a:t>садизм</a:t>
            </a:r>
            <a:r>
              <a:rPr lang="ru-RU" sz="4400" b="1" dirty="0"/>
              <a:t>, </a:t>
            </a:r>
            <a:r>
              <a:rPr lang="ru-RU" sz="4400" b="1" dirty="0" smtClean="0"/>
              <a:t>свирепость 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56872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«Жестокость» </a:t>
            </a:r>
            <a:r>
              <a:rPr lang="ru-RU" b="1" i="1" dirty="0" smtClean="0">
                <a:solidFill>
                  <a:srgbClr val="C00000"/>
                </a:solidFill>
              </a:rPr>
              <a:t>(устойчивые выражения)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400" b="1" dirty="0" smtClean="0"/>
              <a:t>расправляться </a:t>
            </a:r>
            <a:r>
              <a:rPr lang="ru-RU" sz="4400" b="1" dirty="0"/>
              <a:t>с жестокостью, проявлять жестокость, возмущать своей жестокостью, славиться жестокостью, оправдывать жестокость, упрекать в жестокости, </a:t>
            </a:r>
            <a:r>
              <a:rPr lang="ru-RU" sz="4400" b="1" dirty="0" smtClean="0"/>
              <a:t>порождать </a:t>
            </a:r>
            <a:r>
              <a:rPr lang="ru-RU" sz="4400" b="1" dirty="0"/>
              <a:t>жестокость, проявить жестокость, отличаться жестокостью, детская </a:t>
            </a:r>
            <a:r>
              <a:rPr lang="ru-RU" sz="4400" b="1" dirty="0" smtClean="0"/>
              <a:t>жестокость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69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Вариант вступления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500" b="1" dirty="0"/>
              <a:t>Что такое доброта? Это внутреннее состояние души каждого человека. Доброта есть в каждом из нас, независимо от материального положения, статуса и других факторов. Злых, недобрых людей не существует. Многие могут казаться злыми, это всё видимость, зёрна доброты есть и в их сердцах, в их душах и прорастут непременно рано или поздно</a:t>
            </a:r>
            <a:r>
              <a:rPr lang="ru-RU" sz="35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Вариант вступления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3600" dirty="0" smtClean="0"/>
              <a:t>     </a:t>
            </a:r>
            <a:r>
              <a:rPr lang="ru-RU" sz="6800" b="1" dirty="0" smtClean="0"/>
              <a:t>Доброта </a:t>
            </a:r>
            <a:r>
              <a:rPr lang="ru-RU" sz="6800" b="1" dirty="0"/>
              <a:t>– это отзывчивость, душевное расположение к людям, стремление делать добро другим. Добрый человек всегда благожелателен по отношению к окружающим, обладает мягкостью характера. Проявляя милосердие и сострадание, он никогда не пройдёт мимо того, кто нуждается в помощи. </a:t>
            </a:r>
            <a:br>
              <a:rPr lang="ru-RU" sz="6800" b="1" dirty="0"/>
            </a:br>
            <a:r>
              <a:rPr lang="ru-RU" sz="6800" b="1" dirty="0" smtClean="0"/>
              <a:t>     Жесткость </a:t>
            </a:r>
            <a:r>
              <a:rPr lang="ru-RU" sz="6800" b="1" dirty="0"/>
              <a:t>противопоставлена доброте, это крайняя суровость, безжалостность, беспощадность. Жестокого человека не трогают страдания окружающих, напротив, он может сам причинить боль, как физическую, так и нравственную своему ближнему, в нём нет милосердия, сочувствия, сострадания и жалости к другим людям</a:t>
            </a:r>
            <a:r>
              <a:rPr lang="ru-RU" sz="6800" b="1" dirty="0" smtClean="0"/>
              <a:t>.</a:t>
            </a:r>
          </a:p>
          <a:p>
            <a:pPr marL="0" indent="0">
              <a:buNone/>
            </a:pP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11064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Вариант заключения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Итак</a:t>
            </a:r>
            <a:r>
              <a:rPr lang="ru-RU" sz="3600" b="1" dirty="0"/>
              <a:t>, подводя итоги, можно сказать, что доброта есть в сердце каждого человека, даже самого чёрствого и жестокого. И нужно постараться разбудить это чувство в каждом, помочь человеку найти в себе, в своём сердце это прекрасное божественное чувство — чувство доброго отношения к другим. И не только найти, но и сохранить его до конца, и помочь сохранить его другим людям. Это и есть настоящая доброта. </a:t>
            </a:r>
          </a:p>
        </p:txBody>
      </p:sp>
    </p:spTree>
    <p:extLst>
      <p:ext uri="{BB962C8B-B14F-4D97-AF65-F5344CB8AC3E}">
        <p14:creationId xmlns:p14="http://schemas.microsoft.com/office/powerpoint/2010/main" val="354791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Вариант заключения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Подводя </a:t>
            </a:r>
            <a:r>
              <a:rPr lang="ru-RU" sz="3600" b="1" dirty="0"/>
              <a:t>итог, скажем, что доброта, милосердие и сострадание делают и самого человека, и мир вокруг него лучше, чище и благороднее. Жестокость – это отвратительное качество, которое разъединяет людей, разобщает их, ведёт мир к разрушению. Делайте добро и избегайте проявлять жестокость не только к ближнему своему, но и к животным.</a:t>
            </a:r>
          </a:p>
        </p:txBody>
      </p:sp>
    </p:spTree>
    <p:extLst>
      <p:ext uri="{BB962C8B-B14F-4D97-AF65-F5344CB8AC3E}">
        <p14:creationId xmlns:p14="http://schemas.microsoft.com/office/powerpoint/2010/main" val="50331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</a:rPr>
              <a:t>Афоризмы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sz="3600" dirty="0" smtClean="0"/>
              <a:t>     </a:t>
            </a:r>
            <a:r>
              <a:rPr lang="ru-RU" sz="3900" b="1" dirty="0" smtClean="0"/>
              <a:t>Доброта </a:t>
            </a:r>
            <a:r>
              <a:rPr lang="ru-RU" sz="3900" b="1" dirty="0"/>
              <a:t>для души то же, что здоровье для тела: она незаметна, когда владеешь ею, и она дает успех во всяком деле. </a:t>
            </a:r>
            <a:endParaRPr lang="ru-RU" sz="3900" b="1" dirty="0" smtClean="0"/>
          </a:p>
          <a:p>
            <a:pPr marL="0" lvl="0" indent="0" algn="r">
              <a:buNone/>
            </a:pPr>
            <a:r>
              <a:rPr lang="ru-RU" sz="3900" b="1" dirty="0" smtClean="0"/>
              <a:t>Л. </a:t>
            </a:r>
            <a:r>
              <a:rPr lang="ru-RU" sz="3900" b="1" dirty="0"/>
              <a:t>Н. Толстой</a:t>
            </a:r>
          </a:p>
          <a:p>
            <a:pPr marL="0" indent="0" algn="r">
              <a:buNone/>
            </a:pPr>
            <a:r>
              <a:rPr lang="ru-RU" sz="3900" b="1" dirty="0" smtClean="0"/>
              <a:t> </a:t>
            </a:r>
            <a:endParaRPr lang="ru-RU" sz="3900" b="1" dirty="0" smtClean="0"/>
          </a:p>
          <a:p>
            <a:pPr marL="0" lvl="0" indent="0">
              <a:buNone/>
            </a:pPr>
            <a:r>
              <a:rPr lang="ru-RU" sz="3900" b="1" dirty="0" smtClean="0"/>
              <a:t>     Я </a:t>
            </a:r>
            <a:r>
              <a:rPr lang="ru-RU" sz="3900" b="1" dirty="0"/>
              <a:t>думаю, что хуже, чем жестокость сердца, может быть лишь одно качество — мягкость мозгов. </a:t>
            </a:r>
            <a:endParaRPr lang="ru-RU" sz="3900" b="1" dirty="0" smtClean="0"/>
          </a:p>
          <a:p>
            <a:pPr marL="0" lvl="0" indent="0" algn="r">
              <a:buNone/>
            </a:pPr>
            <a:r>
              <a:rPr lang="ru-RU" sz="3900" b="1" dirty="0" smtClean="0"/>
              <a:t>Т</a:t>
            </a:r>
            <a:r>
              <a:rPr lang="ru-RU" sz="3900" b="1" dirty="0"/>
              <a:t>. Рузвельт</a:t>
            </a:r>
          </a:p>
        </p:txBody>
      </p:sp>
    </p:spTree>
    <p:extLst>
      <p:ext uri="{BB962C8B-B14F-4D97-AF65-F5344CB8AC3E}">
        <p14:creationId xmlns:p14="http://schemas.microsoft.com/office/powerpoint/2010/main" val="23308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</a:rPr>
              <a:t>Афоризмы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600" dirty="0" smtClean="0"/>
              <a:t>     </a:t>
            </a:r>
            <a:r>
              <a:rPr lang="ru-RU" sz="4000" b="1" dirty="0" smtClean="0"/>
              <a:t>Добрый </a:t>
            </a:r>
            <a:r>
              <a:rPr lang="ru-RU" sz="4000" b="1" dirty="0"/>
              <a:t>человек не тот, кто умеет делать добро, а тот, кто не умеет делать зла. </a:t>
            </a:r>
            <a:endParaRPr lang="ru-RU" sz="4000" b="1" dirty="0" smtClean="0"/>
          </a:p>
          <a:p>
            <a:pPr marL="0" lvl="0" indent="0" algn="r">
              <a:buNone/>
            </a:pPr>
            <a:r>
              <a:rPr lang="ru-RU" sz="4000" b="1" dirty="0" smtClean="0"/>
              <a:t>В</a:t>
            </a:r>
            <a:r>
              <a:rPr lang="ru-RU" sz="4000" b="1" dirty="0"/>
              <a:t>. Ключевский</a:t>
            </a:r>
          </a:p>
          <a:p>
            <a:pPr marL="0" lvl="0" indent="0">
              <a:buNone/>
            </a:pPr>
            <a:r>
              <a:rPr lang="ru-RU" sz="4000" b="1" dirty="0" smtClean="0"/>
              <a:t>     Всякая </a:t>
            </a:r>
            <a:r>
              <a:rPr lang="ru-RU" sz="4000" b="1" dirty="0"/>
              <a:t>жестокость происходит от немощи. </a:t>
            </a:r>
            <a:endParaRPr lang="ru-RU" sz="4000" b="1" dirty="0" smtClean="0"/>
          </a:p>
          <a:p>
            <a:pPr marL="0" lvl="0" indent="0" algn="r">
              <a:buNone/>
            </a:pPr>
            <a:r>
              <a:rPr lang="ru-RU" sz="4000" b="1" dirty="0" smtClean="0"/>
              <a:t>Сенека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7314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 и жестокость»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      </a:t>
            </a:r>
            <a:r>
              <a:rPr lang="ru-RU" b="1" dirty="0" smtClean="0"/>
              <a:t>Данное </a:t>
            </a:r>
            <a:r>
              <a:rPr lang="ru-RU" b="1" dirty="0"/>
              <a:t>направление нацеливает выпускников на раздумье о нравственных основах отношения к человеку и всему живому, позволяет размышлять, с одной стороны, о гуманистическом стремлении ценить и беречь жизнь, с другой – об антигуманном желании причинять страдание и боль другим и даже самому себе. Понятия «доброта» и «жестокость» принадлежат к «вечным» категориям, во многих произведениях литературы показаны персонажи, тяготеющие к одному из этих полюсов или проходящие путь нравственного перерождения.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149480" cy="571500"/>
          </a:xfrm>
          <a:solidFill>
            <a:schemeClr val="bg2"/>
          </a:solidFill>
        </p:spPr>
        <p:txBody>
          <a:bodyPr/>
          <a:lstStyle/>
          <a:p>
            <a:pPr algn="ctr" eaLnBrk="1" hangingPunct="1"/>
            <a:r>
              <a:rPr lang="ru-RU" sz="2400" b="1" dirty="0">
                <a:solidFill>
                  <a:srgbClr val="B4263A"/>
                </a:solidFill>
                <a:latin typeface="Arial Black" pitchFamily="34" charset="0"/>
              </a:rPr>
              <a:t>Возможные формулировки  тем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501063" cy="5788149"/>
          </a:xfrm>
          <a:solidFill>
            <a:schemeClr val="bg2"/>
          </a:solidFill>
          <a:ln w="76200">
            <a:solidFill>
              <a:srgbClr val="C00000"/>
            </a:solidFill>
          </a:ln>
        </p:spPr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ru-RU" sz="3600" b="1" dirty="0"/>
              <a:t>Чем доброта отличается от милосердия?</a:t>
            </a:r>
          </a:p>
          <a:p>
            <a:pPr lvl="0"/>
            <a:r>
              <a:rPr lang="ru-RU" sz="3600" b="1" dirty="0" smtClean="0"/>
              <a:t>Что </a:t>
            </a:r>
            <a:r>
              <a:rPr lang="ru-RU" sz="3600" b="1" dirty="0"/>
              <a:t>в большей степени управляет человеком: доброта или жестокость?</a:t>
            </a:r>
          </a:p>
          <a:p>
            <a:pPr lvl="0"/>
            <a:r>
              <a:rPr lang="ru-RU" sz="3600" b="1" dirty="0" smtClean="0"/>
              <a:t>Согласны </a:t>
            </a:r>
            <a:r>
              <a:rPr lang="ru-RU" sz="3600" b="1" dirty="0"/>
              <a:t>ли вы с тем, что равнодушие – наивысшая жестокость?</a:t>
            </a:r>
          </a:p>
          <a:p>
            <a:pPr lvl="0"/>
            <a:r>
              <a:rPr lang="ru-RU" sz="3600" b="1" dirty="0"/>
              <a:t>Почему в народе говорят: «Добро должно быть с кулаками»?</a:t>
            </a:r>
          </a:p>
          <a:p>
            <a:pPr lvl="0"/>
            <a:r>
              <a:rPr lang="ru-RU" sz="3600" b="1" dirty="0"/>
              <a:t>Как вы понимаете высказывание М. Монтеня: «Трусость – мать жестокости»?</a:t>
            </a:r>
          </a:p>
        </p:txBody>
      </p:sp>
    </p:spTree>
    <p:extLst>
      <p:ext uri="{BB962C8B-B14F-4D97-AF65-F5344CB8AC3E}">
        <p14:creationId xmlns:p14="http://schemas.microsoft.com/office/powerpoint/2010/main" val="332593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Пример аргумента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400" b="1" dirty="0"/>
              <a:t>А. С. Пушкин «Капитанская дочка»</a:t>
            </a:r>
          </a:p>
          <a:p>
            <a:pPr marL="0" indent="0">
              <a:buNone/>
            </a:pPr>
            <a:r>
              <a:rPr lang="ru-RU" sz="2400" dirty="0" smtClean="0"/>
              <a:t>       </a:t>
            </a:r>
            <a:r>
              <a:rPr lang="ru-RU" sz="2400" b="1" dirty="0" smtClean="0"/>
              <a:t>Доброта </a:t>
            </a:r>
            <a:r>
              <a:rPr lang="ru-RU" sz="2400" b="1" dirty="0"/>
              <a:t>свойственна Петру Гриневу из повести А. С. Пушкина «Капитанская дочка». Попав в пургу, он встречается с незнакомцем, которому безвозмездно отдает свой заячий тулупчик. Иногда Гриневу приходится проявлять жестокость, например, по отношению к Савельевичу в споре за долг </a:t>
            </a:r>
            <a:r>
              <a:rPr lang="ru-RU" sz="2400" b="1" dirty="0" err="1"/>
              <a:t>Зурину</a:t>
            </a:r>
            <a:r>
              <a:rPr lang="ru-RU" sz="2400" b="1" dirty="0"/>
              <a:t>. Но после он смягчается и просит прощение за вспыльчивость. В ответ Савельевич также проявляет доброту и в свое время уговаривает палачей не казнить Гринева. По мнению Пушкина, добро порождает добро.</a:t>
            </a:r>
            <a:br>
              <a:rPr lang="ru-RU" sz="2400" b="1" dirty="0"/>
            </a:br>
            <a:r>
              <a:rPr lang="ru-RU" sz="2400" b="1" dirty="0" smtClean="0"/>
              <a:t>       Жестоким </a:t>
            </a:r>
            <a:r>
              <a:rPr lang="ru-RU" sz="2400" b="1" dirty="0"/>
              <a:t>человеком в повести А. С. Пушкина «Капитанская дочка» показан Емельян Пугачев. Бунтовщик нещадно расправляется с семейством Мироновых и другими обитателями крепости, наносит увечья </a:t>
            </a:r>
            <a:r>
              <a:rPr lang="ru-RU" sz="2400" b="1" dirty="0" err="1"/>
              <a:t>башкирцу</a:t>
            </a:r>
            <a:r>
              <a:rPr lang="ru-RU" sz="2400" b="1" dirty="0"/>
              <a:t>, отрезав язык, нос и уши. Но не лишен разбойник и проявления доброты. Он щадит Гринева, помня былое великодушие офицера, а также по просьбе Петра освобождает Машу Миронову из плена Швабрина. Таким образом, ответная доброта возможна даже в суровых условиях войны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5108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840760" cy="571500"/>
          </a:xfrm>
          <a:solidFill>
            <a:schemeClr val="bg2"/>
          </a:solidFill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B4563C"/>
                </a:solidFill>
                <a:latin typeface="Arial Black" pitchFamily="34" charset="0"/>
              </a:rPr>
              <a:t>Литература в помощь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500687"/>
          </a:xfrm>
          <a:solidFill>
            <a:schemeClr val="bg2"/>
          </a:solidFill>
        </p:spPr>
        <p:txBody>
          <a:bodyPr>
            <a:normAutofit fontScale="92500"/>
          </a:bodyPr>
          <a:lstStyle/>
          <a:p>
            <a:pPr lvl="0"/>
            <a:r>
              <a:rPr lang="ru-RU" sz="2800" b="1" dirty="0"/>
              <a:t>Л.Н. Толстой, «Война и мир»;</a:t>
            </a:r>
          </a:p>
          <a:p>
            <a:pPr lvl="0"/>
            <a:r>
              <a:rPr lang="ru-RU" sz="2800" b="1" dirty="0"/>
              <a:t>Ф.М. Достоевский: «Преступление и наказание», «Идиот»;</a:t>
            </a:r>
          </a:p>
          <a:p>
            <a:pPr lvl="0"/>
            <a:r>
              <a:rPr lang="ru-RU" sz="2800" b="1" dirty="0"/>
              <a:t>И.А. Бунин, «Господин из Сан-Франциско»;</a:t>
            </a:r>
          </a:p>
          <a:p>
            <a:pPr lvl="0"/>
            <a:r>
              <a:rPr lang="ru-RU" sz="2800" b="1" dirty="0"/>
              <a:t>М.А. Булгаков, «Записки юного врача»;</a:t>
            </a:r>
          </a:p>
          <a:p>
            <a:pPr lvl="0"/>
            <a:r>
              <a:rPr lang="ru-RU" sz="2800" b="1" dirty="0"/>
              <a:t>В.П. Астафьев, «</a:t>
            </a:r>
            <a:r>
              <a:rPr lang="ru-RU" sz="2800" b="1" dirty="0" err="1"/>
              <a:t>Людочка</a:t>
            </a:r>
            <a:r>
              <a:rPr lang="ru-RU" sz="2800" b="1" dirty="0"/>
              <a:t>»;</a:t>
            </a:r>
          </a:p>
          <a:p>
            <a:pPr lvl="0"/>
            <a:r>
              <a:rPr lang="ru-RU" sz="2800" b="1" dirty="0"/>
              <a:t>А.И. Солженицын, «</a:t>
            </a:r>
            <a:r>
              <a:rPr lang="ru-RU" sz="2800" b="1" dirty="0" err="1"/>
              <a:t>Матрёнин</a:t>
            </a:r>
            <a:r>
              <a:rPr lang="ru-RU" sz="2800" b="1" dirty="0"/>
              <a:t> двор»;</a:t>
            </a:r>
          </a:p>
          <a:p>
            <a:pPr lvl="0"/>
            <a:r>
              <a:rPr lang="ru-RU" sz="2800" b="1" dirty="0"/>
              <a:t>А.П. Чехов, «Крыжовник»;</a:t>
            </a:r>
          </a:p>
          <a:p>
            <a:pPr lvl="0"/>
            <a:r>
              <a:rPr lang="ru-RU" sz="2800" b="1" dirty="0"/>
              <a:t>В.М. Шукшин, «Чудик»;</a:t>
            </a:r>
          </a:p>
          <a:p>
            <a:pPr lvl="0"/>
            <a:r>
              <a:rPr lang="ru-RU" sz="2800" b="1" dirty="0"/>
              <a:t>К.Г. Паустовский, «Телеграмма»;</a:t>
            </a:r>
          </a:p>
          <a:p>
            <a:pPr lvl="0"/>
            <a:r>
              <a:rPr lang="ru-RU" sz="2800" b="1" dirty="0"/>
              <a:t>Т. </a:t>
            </a:r>
            <a:r>
              <a:rPr lang="ru-RU" sz="2800" b="1" dirty="0" err="1"/>
              <a:t>Кенэлли</a:t>
            </a:r>
            <a:r>
              <a:rPr lang="ru-RU" sz="2800" b="1" dirty="0"/>
              <a:t>, «Список </a:t>
            </a:r>
            <a:r>
              <a:rPr lang="ru-RU" sz="2800" b="1" dirty="0" err="1"/>
              <a:t>Шиндлера</a:t>
            </a:r>
            <a:r>
              <a:rPr lang="ru-RU" sz="2800" b="1" dirty="0"/>
              <a:t>»;</a:t>
            </a:r>
          </a:p>
          <a:p>
            <a:pPr lvl="0"/>
            <a:r>
              <a:rPr lang="ru-RU" sz="2800" b="1" dirty="0"/>
              <a:t>М. Горький «Старуха </a:t>
            </a:r>
            <a:r>
              <a:rPr lang="ru-RU" sz="2800" b="1" dirty="0" err="1"/>
              <a:t>Изергиль</a:t>
            </a:r>
            <a:r>
              <a:rPr lang="ru-RU" sz="2800" b="1" dirty="0" smtClean="0"/>
              <a:t>»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 и жестокость»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 smtClean="0"/>
              <a:t>       </a:t>
            </a:r>
            <a:r>
              <a:rPr lang="ru-RU" sz="4000" b="1" dirty="0" smtClean="0"/>
              <a:t>Доброта </a:t>
            </a:r>
            <a:r>
              <a:rPr lang="ru-RU" sz="4000" b="1" dirty="0"/>
              <a:t>и жестокость как противоположные нравственные качества, присущие человеку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4393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 и жестокость»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</a:t>
            </a:r>
            <a:r>
              <a:rPr lang="ru-RU" sz="4000" b="1" dirty="0" smtClean="0"/>
              <a:t>Доброта </a:t>
            </a:r>
            <a:r>
              <a:rPr lang="ru-RU" sz="4000" b="1" dirty="0"/>
              <a:t>и жестокость как внутренний конфликт и внешний.</a:t>
            </a:r>
          </a:p>
        </p:txBody>
      </p:sp>
    </p:spTree>
    <p:extLst>
      <p:ext uri="{BB962C8B-B14F-4D97-AF65-F5344CB8AC3E}">
        <p14:creationId xmlns:p14="http://schemas.microsoft.com/office/powerpoint/2010/main" val="40807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 и жестокость»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</a:t>
            </a:r>
            <a:r>
              <a:rPr lang="ru-RU" sz="4000" b="1" dirty="0" smtClean="0"/>
              <a:t>Доброта </a:t>
            </a:r>
            <a:r>
              <a:rPr lang="ru-RU" sz="4000" b="1" dirty="0"/>
              <a:t>и жестокость по отношению к окружающим, близким, тем, кто слабее, врагам и т.д.</a:t>
            </a:r>
          </a:p>
        </p:txBody>
      </p:sp>
    </p:spTree>
    <p:extLst>
      <p:ext uri="{BB962C8B-B14F-4D97-AF65-F5344CB8AC3E}">
        <p14:creationId xmlns:p14="http://schemas.microsoft.com/office/powerpoint/2010/main" val="314745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 и жестокость»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4000" b="1" dirty="0"/>
              <a:t> </a:t>
            </a:r>
            <a:r>
              <a:rPr lang="ru-RU" sz="4000" b="1" dirty="0" smtClean="0"/>
              <a:t>      Доброта </a:t>
            </a:r>
            <a:r>
              <a:rPr lang="ru-RU" sz="4000" b="1" dirty="0"/>
              <a:t>и жестокость по отношению к природе, животным и т.д.</a:t>
            </a:r>
          </a:p>
        </p:txBody>
      </p:sp>
    </p:spTree>
    <p:extLst>
      <p:ext uri="{BB962C8B-B14F-4D97-AF65-F5344CB8AC3E}">
        <p14:creationId xmlns:p14="http://schemas.microsoft.com/office/powerpoint/2010/main" val="198672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 и жестокость»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090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b="1" dirty="0" smtClean="0"/>
              <a:t>Доброта </a:t>
            </a:r>
            <a:r>
              <a:rPr lang="ru-RU" b="1" dirty="0"/>
              <a:t>и жестокость по отношению к себе. Самобичевание, жалость к себе и т.д.</a:t>
            </a:r>
          </a:p>
        </p:txBody>
      </p:sp>
    </p:spTree>
    <p:extLst>
      <p:ext uri="{BB962C8B-B14F-4D97-AF65-F5344CB8AC3E}">
        <p14:creationId xmlns:p14="http://schemas.microsoft.com/office/powerpoint/2010/main" val="35185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«Доброта и жестокость»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4000" b="1" dirty="0" smtClean="0"/>
              <a:t> </a:t>
            </a:r>
            <a:r>
              <a:rPr lang="ru-RU" sz="4000" b="1" dirty="0" smtClean="0"/>
              <a:t>     </a:t>
            </a:r>
            <a:r>
              <a:rPr lang="ru-RU" sz="4000" b="1" dirty="0" smtClean="0"/>
              <a:t>Истинная </a:t>
            </a:r>
            <a:r>
              <a:rPr lang="ru-RU" sz="4000" b="1" dirty="0"/>
              <a:t>и ложная доброта.</a:t>
            </a:r>
          </a:p>
          <a:p>
            <a:pPr marL="0" indent="0">
              <a:buNone/>
            </a:pP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127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1403</Words>
  <Application>Microsoft Office PowerPoint</Application>
  <PresentationFormat>Экран (4:3)</PresentationFormat>
  <Paragraphs>94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7" baseType="lpstr">
      <vt:lpstr>Arial</vt:lpstr>
      <vt:lpstr>Arial Black</vt:lpstr>
      <vt:lpstr>Calibri</vt:lpstr>
      <vt:lpstr>Georgia</vt:lpstr>
      <vt:lpstr>Тема Office</vt:lpstr>
      <vt:lpstr>Презентация PowerPoint</vt:lpstr>
      <vt:lpstr>Направление  «Доброта и жестокость»</vt:lpstr>
      <vt:lpstr> «Доброта и жестокость»</vt:lpstr>
      <vt:lpstr> «Доброта и жестокость»</vt:lpstr>
      <vt:lpstr> «Доброта и жестокость»</vt:lpstr>
      <vt:lpstr> «Доброта и жестокость»</vt:lpstr>
      <vt:lpstr> «Доброта и жестокость»</vt:lpstr>
      <vt:lpstr> «Доброта и жестокость»</vt:lpstr>
      <vt:lpstr> «Доброта и жестокость»</vt:lpstr>
      <vt:lpstr> «Доброта и жестокость»</vt:lpstr>
      <vt:lpstr> «Доброта»</vt:lpstr>
      <vt:lpstr> «Доброта»</vt:lpstr>
      <vt:lpstr> «Доброта»</vt:lpstr>
      <vt:lpstr> «Доброта»</vt:lpstr>
      <vt:lpstr> «Доброта»</vt:lpstr>
      <vt:lpstr> «Доброта» (синонимы)</vt:lpstr>
      <vt:lpstr> «Доброта» (устойчивые выражения)</vt:lpstr>
      <vt:lpstr> «Жестокость» </vt:lpstr>
      <vt:lpstr> «Жестокость» </vt:lpstr>
      <vt:lpstr> «Жестокость» </vt:lpstr>
      <vt:lpstr> «Жестокость» </vt:lpstr>
      <vt:lpstr> «Жестокость» (синонимы) </vt:lpstr>
      <vt:lpstr> «Жестокость» (устойчивые выражения) </vt:lpstr>
      <vt:lpstr>Вариант вступления</vt:lpstr>
      <vt:lpstr>Вариант вступления</vt:lpstr>
      <vt:lpstr>Вариант заключения</vt:lpstr>
      <vt:lpstr>Вариант заключения</vt:lpstr>
      <vt:lpstr>Афоризмы</vt:lpstr>
      <vt:lpstr>Афоризмы</vt:lpstr>
      <vt:lpstr>Возможные формулировки  тем </vt:lpstr>
      <vt:lpstr>Пример аргумента</vt:lpstr>
      <vt:lpstr>Литература в помощь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41</cp:revision>
  <dcterms:created xsi:type="dcterms:W3CDTF">2016-09-15T12:59:09Z</dcterms:created>
  <dcterms:modified xsi:type="dcterms:W3CDTF">2018-09-28T17:04:06Z</dcterms:modified>
</cp:coreProperties>
</file>