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290" r:id="rId35"/>
    <p:sldId id="292" r:id="rId36"/>
    <p:sldId id="293" r:id="rId37"/>
    <p:sldId id="256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25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4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73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58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8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5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9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8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30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25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472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406A0-E741-4DBA-994D-696C0F0729FF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D35D5-B0CE-4900-879A-C8F34C5D9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9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pic>
        <p:nvPicPr>
          <p:cNvPr id="8" name="Picture 2" descr="http://gov.spb.ru/static/writable/cache/33/f8/33f88153cc85399827c6278f04976366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5"/>
          <a:stretch/>
        </p:blipFill>
        <p:spPr bwMode="auto">
          <a:xfrm>
            <a:off x="2985434" y="3140968"/>
            <a:ext cx="7717680" cy="3811334"/>
          </a:xfrm>
          <a:prstGeom prst="rect">
            <a:avLst/>
          </a:prstGeom>
          <a:noFill/>
          <a:ln>
            <a:noFill/>
          </a:ln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tatic.diary.ru/userdir/3/3/7/5/337549/65316557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85" y="-112338"/>
            <a:ext cx="7110567" cy="5341538"/>
          </a:xfrm>
          <a:prstGeom prst="rect">
            <a:avLst/>
          </a:prstGeom>
          <a:noFill/>
          <a:effectLst>
            <a:softEdge rad="1104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0260" y="2924944"/>
            <a:ext cx="10441459" cy="20313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72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anose="02040502050405020303" pitchFamily="18" charset="0"/>
              </a:rPr>
              <a:t>Итоговое сочинение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anose="02040502050405020303" pitchFamily="18" charset="0"/>
              </a:rPr>
              <a:t>2018-19 учебный год</a:t>
            </a:r>
            <a:endParaRPr lang="ru-RU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18370" y="5229200"/>
            <a:ext cx="573426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54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anose="02040502050405020303" pitchFamily="18" charset="0"/>
              </a:rPr>
              <a:t>Санкт-Петербург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075054" y="643944"/>
            <a:ext cx="2605117" cy="14553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anose="02040502050405020303" pitchFamily="18" charset="0"/>
              </a:rPr>
              <a:t>Часть </a:t>
            </a:r>
            <a:r>
              <a:rPr lang="ru-RU" sz="48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anose="02040502050405020303" pitchFamily="18" charset="0"/>
              </a:rPr>
              <a:t>1</a:t>
            </a:r>
          </a:p>
          <a:p>
            <a:pPr algn="ctr"/>
            <a:r>
              <a:rPr lang="ru-RU" sz="48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anose="02040502050405020303" pitchFamily="18" charset="0"/>
              </a:rPr>
              <a:t>В</a:t>
            </a:r>
            <a:r>
              <a:rPr lang="ru-RU" sz="48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anose="02040502050405020303" pitchFamily="18" charset="0"/>
              </a:rPr>
              <a:t>водная</a:t>
            </a:r>
            <a:endParaRPr lang="ru-RU" sz="4800" dirty="0">
              <a:ln w="18000">
                <a:solidFill>
                  <a:schemeClr val="bg1"/>
                </a:solidFill>
                <a:prstDash val="solid"/>
                <a:miter lim="800000"/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0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3385" y="2015346"/>
            <a:ext cx="100954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 №5 «ГРАМОТНОСТЬ»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критерий позволяет оценить грамотность выпускника.</a:t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«Незачёт» ставится при условии, если на 100 слов приходится в сумме более пяти ошибок: грамматических, орфографических, пунктуационных.</a:t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710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1471" y="1075038"/>
            <a:ext cx="982362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Итоговое сочинение оценивается зачётом, если: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Получен «зачёт» по Критерию №1.</a:t>
            </a:r>
            <a:b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Получен «зачёт» по Критерию №2.</a:t>
            </a:r>
            <a:b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Получен «зачёт» по одному из Критериев №3-5.</a:t>
            </a:r>
            <a:b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В сочинении не менее 250 слов.</a:t>
            </a:r>
            <a:b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Сочинение не списано.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903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541" y="1396314"/>
            <a:ext cx="10330247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Проверяют сочинения (изложения) Комиссии образовательных организаций или экспертные комиссии, созданные на муниципальном/региональном уровне.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5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556054"/>
            <a:ext cx="1134350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подготовке к сочинению полезно знать следующее: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Результатом итогового сочинения является «зачёт» или «незачёт». К сдаче ЕГЭ допускаются только выпускники, получившие «зачёт».</a:t>
            </a:r>
            <a:b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Рекомендуемый объём сочинения – 350 слов. Если в сочинении менее 250 слов (в подсчёт включаются все слова, в том числе служебные), то ставится незачёт. Максимальное количество слов не устанавливается.</a:t>
            </a:r>
            <a:b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Время написания сочинения – 3 часа 55 минут.</a:t>
            </a:r>
            <a:b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Выпускнику разрешается пользоваться орфографическим словарём, который выдадут в аудитории.</a:t>
            </a:r>
            <a:b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Для каждого из 11-и часовых поясов будут разные темы.</a:t>
            </a:r>
            <a:b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Итоговое сочинение может учитываться при приёме абитуриентов. В этом случае вузы сами оценят сочинение в баллах. Максимально можно получить 10 баллов, которые прибавятся к баллам ЕГЭ.</a:t>
            </a:r>
            <a:b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Темы сочинений объявят выпускникам в день написания сочинения в 9.45 (за 15 минут до начала работы). В это же время темы будут опубликованы на открытых информационных ресурсах (ege.edu.ru, fipi.ru).</a:t>
            </a:r>
            <a:b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Работа выполняется чёрной </a:t>
            </a:r>
            <a:r>
              <a:rPr lang="ru-RU" sz="20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гелевой</a:t>
            </a: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капиллярной или перьевой ручкой.</a:t>
            </a:r>
            <a:b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Сочинение должно быть проверено в течение семи календарных дней.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4523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616" y="365125"/>
            <a:ext cx="10501184" cy="57398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УДЕЛИТЬ ВНИМАНИЕ  СЛЕДУЮЩИМ АСПЕКТАМ ПОДГОТОВКИ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0130" y="1223319"/>
            <a:ext cx="1115815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анализу </a:t>
            </a:r>
            <a:r>
              <a:rPr lang="ru-RU" sz="2400" dirty="0"/>
              <a:t>формулировок тем сочинения, </a:t>
            </a:r>
            <a:r>
              <a:rPr lang="ru-RU" sz="2400" dirty="0" smtClean="0"/>
              <a:t>выявлению </a:t>
            </a:r>
            <a:r>
              <a:rPr lang="ru-RU" sz="2400" dirty="0"/>
              <a:t>ключевых слов темы и способов продуктивного сужения темы;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осмыслению </a:t>
            </a:r>
            <a:r>
              <a:rPr lang="ru-RU" sz="2400" dirty="0"/>
              <a:t>возможной проблематики сочинения, </a:t>
            </a:r>
            <a:r>
              <a:rPr lang="ru-RU" sz="2400" dirty="0" smtClean="0"/>
              <a:t>тренировке </a:t>
            </a:r>
            <a:r>
              <a:rPr lang="ru-RU" sz="2400" dirty="0"/>
              <a:t>в формулировании его главной мысли;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отбору </a:t>
            </a:r>
            <a:r>
              <a:rPr lang="ru-RU" sz="2400" dirty="0"/>
              <a:t>материала, необходимого и достаточного для раскрытия темы сочинения; </a:t>
            </a:r>
            <a:r>
              <a:rPr lang="ru-RU" sz="2400" dirty="0" smtClean="0"/>
              <a:t>включению </a:t>
            </a:r>
            <a:r>
              <a:rPr lang="ru-RU" sz="2400" dirty="0"/>
              <a:t>в сочинение литературного материала, </a:t>
            </a:r>
            <a:r>
              <a:rPr lang="ru-RU" sz="2400" dirty="0" smtClean="0"/>
              <a:t>рассмотрению </a:t>
            </a:r>
            <a:r>
              <a:rPr lang="ru-RU" sz="2400" dirty="0"/>
              <a:t>проблемы с опорой на выбранный материал;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формулировке </a:t>
            </a:r>
            <a:r>
              <a:rPr lang="ru-RU" sz="2400" dirty="0"/>
              <a:t>тезисов сочинения, </a:t>
            </a:r>
            <a:r>
              <a:rPr lang="ru-RU" sz="2400" dirty="0" smtClean="0"/>
              <a:t>умению </a:t>
            </a:r>
            <a:r>
              <a:rPr lang="ru-RU" sz="2400" dirty="0"/>
              <a:t>строить доказательные рассуждения (тезис – доказательства – комментарий – выводы);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продумыванию </a:t>
            </a:r>
            <a:r>
              <a:rPr lang="ru-RU" sz="2400" dirty="0"/>
              <a:t>композиции сочинения, </a:t>
            </a:r>
            <a:r>
              <a:rPr lang="ru-RU" sz="2400" dirty="0" smtClean="0"/>
              <a:t>работе </a:t>
            </a:r>
            <a:r>
              <a:rPr lang="ru-RU" sz="2400" dirty="0"/>
              <a:t>над вступительной и заключительной частью сочинения, </a:t>
            </a:r>
            <a:r>
              <a:rPr lang="ru-RU" sz="2400" dirty="0" smtClean="0"/>
              <a:t>способам </a:t>
            </a:r>
            <a:r>
              <a:rPr lang="ru-RU" sz="2400" dirty="0"/>
              <a:t>аргументации, </a:t>
            </a:r>
            <a:r>
              <a:rPr lang="ru-RU" sz="2400" dirty="0" smtClean="0"/>
              <a:t>логическим связям </a:t>
            </a:r>
            <a:r>
              <a:rPr lang="ru-RU" sz="2400" dirty="0"/>
              <a:t>между частями сочинения, </a:t>
            </a:r>
            <a:r>
              <a:rPr lang="ru-RU" sz="2400" dirty="0" smtClean="0"/>
              <a:t>логике фразы, всего текста;</a:t>
            </a:r>
            <a:endParaRPr lang="ru-RU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речевому оформлению </a:t>
            </a:r>
            <a:r>
              <a:rPr lang="ru-RU" sz="2400" dirty="0"/>
              <a:t>текста;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оптимальным формам </a:t>
            </a:r>
            <a:r>
              <a:rPr lang="ru-RU" sz="2400" dirty="0"/>
              <a:t>работы с черновиком.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312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2017/18 учебном году определены несколько дат проведения итогового сочинения:  </a:t>
            </a:r>
            <a:r>
              <a:rPr lang="ru-RU" dirty="0"/>
              <a:t/>
            </a:r>
            <a:br>
              <a:rPr lang="ru-RU" dirty="0"/>
            </a:b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80022" y="2014151"/>
            <a:ext cx="481913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7200" dirty="0" smtClean="0"/>
              <a:t> 5 </a:t>
            </a:r>
            <a:r>
              <a:rPr lang="ru-RU" sz="7200" dirty="0"/>
              <a:t>декабря </a:t>
            </a:r>
          </a:p>
          <a:p>
            <a:pPr lvl="0"/>
            <a:r>
              <a:rPr lang="ru-RU" sz="7200" dirty="0" smtClean="0"/>
              <a:t> 6 </a:t>
            </a:r>
            <a:r>
              <a:rPr lang="ru-RU" sz="7200" dirty="0"/>
              <a:t>февраля</a:t>
            </a:r>
          </a:p>
          <a:p>
            <a:pPr lvl="0"/>
            <a:r>
              <a:rPr lang="ru-RU" sz="7200" dirty="0" smtClean="0"/>
              <a:t> 8 </a:t>
            </a:r>
            <a:r>
              <a:rPr lang="ru-RU" sz="7200" dirty="0"/>
              <a:t>мая</a:t>
            </a:r>
          </a:p>
        </p:txBody>
      </p:sp>
    </p:spTree>
    <p:extLst>
      <p:ext uri="{BB962C8B-B14F-4D97-AF65-F5344CB8AC3E}">
        <p14:creationId xmlns:p14="http://schemas.microsoft.com/office/powerpoint/2010/main" val="28466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ематические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итогового сочинения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2017-2018-2019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322174" y="2248929"/>
          <a:ext cx="9885404" cy="3891156"/>
        </p:xfrm>
        <a:graphic>
          <a:graphicData uri="http://schemas.openxmlformats.org/drawingml/2006/table">
            <a:tbl>
              <a:tblPr firstRow="1" firstCol="1" bandRow="1"/>
              <a:tblGrid>
                <a:gridCol w="4942173">
                  <a:extLst>
                    <a:ext uri="{9D8B030D-6E8A-4147-A177-3AD203B41FA5}">
                      <a16:colId xmlns:a16="http://schemas.microsoft.com/office/drawing/2014/main" val="3038635690"/>
                    </a:ext>
                  </a:extLst>
                </a:gridCol>
                <a:gridCol w="4943231">
                  <a:extLst>
                    <a:ext uri="{9D8B030D-6E8A-4147-A177-3AD203B41FA5}">
                      <a16:colId xmlns:a16="http://schemas.microsoft.com/office/drawing/2014/main" val="2829778664"/>
                    </a:ext>
                  </a:extLst>
                </a:gridCol>
              </a:tblGrid>
              <a:tr h="472495"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1125"/>
                        </a:spcAft>
                      </a:pPr>
                      <a:endParaRPr lang="ru-RU" sz="2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1125"/>
                        </a:spcAft>
                      </a:pPr>
                      <a:r>
                        <a:rPr lang="ru-RU" sz="2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18/19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1125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1125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2017/18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637953"/>
                  </a:ext>
                </a:extLst>
              </a:tr>
              <a:tr h="337045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Отцы и дети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Мечта и реальность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Месть и великодушие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Искусство и ремесло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Доброта и жестокость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14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Верность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измена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Равнодушие и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отзывчивость</a:t>
                      </a: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Цели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Смелость и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трусость</a:t>
                      </a: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и общество»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275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18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34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Рекомендуемые этапы подготовки к итоговому сочинению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81914" y="1248032"/>
            <a:ext cx="11318789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Диагностирование, </a:t>
            </a:r>
            <a:r>
              <a:rPr lang="ru-RU" sz="2000" dirty="0" err="1" smtClean="0"/>
              <a:t>самодиагностирование</a:t>
            </a:r>
            <a:r>
              <a:rPr lang="ru-RU" sz="2000" dirty="0" smtClean="0"/>
              <a:t> </a:t>
            </a:r>
            <a:r>
              <a:rPr lang="ru-RU" sz="2000" dirty="0"/>
              <a:t>учащихся с целью определения проблемных зон в создании связных текстов сочинений;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по результатам диагностики - повторение и закрепление знаний, обеспечивающих применение навыков, уточнение алгоритмов, терминов, приёмов, необходимых для создания связного текста;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подготовка, отбор материала, проведения блока из 10-12 уроков с целью повторения курса литературы, изученной в 5-11 классах, с ориентацией на предложенные 5 направлений тем итогового сочинения;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err="1"/>
              <a:t>тренинговая</a:t>
            </a:r>
            <a:r>
              <a:rPr lang="ru-RU" sz="2000" dirty="0"/>
              <a:t> отработка, осмысление, анализ каждого из 5  открытых направлений (тем) итогового сочинения;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создание тематических словарей к каждому из направлений;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подбор, толкование цитатного материала;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проведение пробных сочинений;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проверка экспертной комиссией МО пробных сочинений;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анализ результатов;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корректировка проблемных зон, составление алгоритма действий в момент написания итогового сочинения.</a:t>
            </a:r>
          </a:p>
        </p:txBody>
      </p:sp>
    </p:spTree>
    <p:extLst>
      <p:ext uri="{BB962C8B-B14F-4D97-AF65-F5344CB8AC3E}">
        <p14:creationId xmlns:p14="http://schemas.microsoft.com/office/powerpoint/2010/main" val="421628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541" y="345989"/>
            <a:ext cx="10305535" cy="60016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dirty="0"/>
              <a:t>Процесс подготовки к сочинению может иметь проектный характер, полезно стимулировать обмен опытом среди учащихся в сети.  Тогда после этапа диагностики, анализа её результатов может следовать определение задач (общих и индивидуальных), выбор стратегии, определение групповой ответственности, способов презентации и отчёта о проделанной работе и её результатах. В качестве результата проектной деятельности может быть создан и презентован электронный сборник по направлениям с разработанными тренировочными материалами и сочинениями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256907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551" y="365125"/>
            <a:ext cx="11108725" cy="54927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ВАРИАНТ ДИАГНОСТИЧЕСКОГО ОПРОСА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24465" y="1050324"/>
            <a:ext cx="9737124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Как и где сформулирован тезис?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Какие аргументы приведены?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Какой комментарий способствует обоснованию аргументов?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Какова основная  мысль созданного вами текста?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Каковы основные особенности стиля?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Какие типы речи преобладают: описательные, повествовательные, рефлексивные, критические, аналитические?</a:t>
            </a:r>
          </a:p>
        </p:txBody>
      </p:sp>
    </p:spTree>
    <p:extLst>
      <p:ext uri="{BB962C8B-B14F-4D97-AF65-F5344CB8AC3E}">
        <p14:creationId xmlns:p14="http://schemas.microsoft.com/office/powerpoint/2010/main" val="34293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131" y="259493"/>
            <a:ext cx="11195220" cy="6199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sz="3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Экзаменационный </a:t>
            </a:r>
            <a:r>
              <a:rPr lang="ru-RU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комплект включает 5 тем сочинений из закрытого перечня (по одной теме от каждого открытого тематического направления).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sz="3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Сами </a:t>
            </a:r>
            <a:r>
              <a:rPr lang="ru-RU" sz="3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темы сочинений станут известны выпускникам за 15 минут до начала экзамена. Результатом итогового сочинения (изложения) будет «зачет» или «незачет», однако к сдаче единого государственного экзамена и государственного выпускного экзамена допустят только выпускников, получивших «зачет».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748911">
            <a:off x="1549810" y="1459245"/>
            <a:ext cx="9258449" cy="136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4000" b="1" spc="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ЗАДАВАЙТЕ ВОПРОСЫ</a:t>
            </a:r>
            <a:endParaRPr lang="ru-RU" sz="4000" b="1" spc="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78807" y="2099256"/>
            <a:ext cx="6967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latin typeface="Century Schoolbook" panose="02040604050505020304" pitchFamily="18" charset="0"/>
              </a:rPr>
              <a:t>ТЕСТЫ</a:t>
            </a:r>
            <a:endParaRPr lang="ru-RU" sz="9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1375" y="349626"/>
            <a:ext cx="90187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1</a:t>
            </a:r>
            <a:r>
              <a:rPr lang="ru-RU" sz="2800" b="1" dirty="0" smtClean="0">
                <a:latin typeface="Century Schoolbook" panose="02040604050505020304" pitchFamily="18" charset="0"/>
              </a:rPr>
              <a:t>.  Какие критерии обязательны для получения общего зачёта по итоговому сочинению:</a:t>
            </a:r>
          </a:p>
          <a:p>
            <a:endParaRPr lang="ru-RU" sz="2800" dirty="0">
              <a:latin typeface="Century Schoolbook" panose="02040604050505020304" pitchFamily="18" charset="0"/>
            </a:endParaRPr>
          </a:p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а) грамотность</a:t>
            </a:r>
          </a:p>
          <a:p>
            <a:r>
              <a:rPr lang="ru-RU" sz="4000" dirty="0" smtClean="0">
                <a:latin typeface="Century Schoolbook" panose="02040604050505020304" pitchFamily="18" charset="0"/>
              </a:rPr>
              <a:t> б) композиция</a:t>
            </a:r>
          </a:p>
          <a:p>
            <a:r>
              <a:rPr lang="ru-RU" sz="4000" dirty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в) соответствие теме</a:t>
            </a:r>
          </a:p>
          <a:p>
            <a:r>
              <a:rPr lang="ru-RU" sz="4000" dirty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г) аргументация с привлечением литературного материала </a:t>
            </a:r>
          </a:p>
          <a:p>
            <a:r>
              <a:rPr lang="ru-RU" sz="4000" dirty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д) качество речи.</a:t>
            </a:r>
            <a:endParaRPr lang="ru-RU" sz="40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2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2</a:t>
            </a:r>
            <a:r>
              <a:rPr lang="ru-RU" sz="2800" b="1" dirty="0" smtClean="0">
                <a:latin typeface="Century Schoolbook" panose="02040604050505020304" pitchFamily="18" charset="0"/>
              </a:rPr>
              <a:t>.  </a:t>
            </a:r>
            <a:r>
              <a:rPr lang="ru-RU" sz="3600" b="1" dirty="0" smtClean="0">
                <a:latin typeface="Century Schoolbook" panose="02040604050505020304" pitchFamily="18" charset="0"/>
              </a:rPr>
              <a:t>Какой материал можно использовать, чтобы раскрыть тему итогового сочинения? </a:t>
            </a:r>
            <a:endParaRPr lang="ru-RU" sz="3600" dirty="0">
              <a:latin typeface="Century Schoolbook" panose="02040604050505020304" pitchFamily="18" charset="0"/>
            </a:endParaRPr>
          </a:p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>
                <a:latin typeface="Century Schoolbook" panose="02040604050505020304" pitchFamily="18" charset="0"/>
              </a:rPr>
              <a:t>1</a:t>
            </a:r>
            <a:r>
              <a:rPr lang="ru-RU" sz="4000" dirty="0" smtClean="0">
                <a:latin typeface="Century Schoolbook" panose="02040604050505020304" pitchFamily="18" charset="0"/>
              </a:rPr>
              <a:t>) </a:t>
            </a:r>
            <a:r>
              <a:rPr lang="ru-RU" sz="4400" dirty="0" smtClean="0">
                <a:latin typeface="Century Schoolbook" panose="02040604050505020304" pitchFamily="18" charset="0"/>
              </a:rPr>
              <a:t>юридические документы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публицистика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художественные произведения 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4</a:t>
            </a:r>
            <a:r>
              <a:rPr lang="ru-RU" sz="4400" dirty="0" smtClean="0">
                <a:latin typeface="Century Schoolbook" panose="02040604050505020304" pitchFamily="18" charset="0"/>
              </a:rPr>
              <a:t>) дневники 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5) мемуары.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 smtClean="0">
                <a:latin typeface="Century Schoolbook" panose="02040604050505020304" pitchFamily="18" charset="0"/>
              </a:rPr>
              <a:t>3</a:t>
            </a:r>
            <a:r>
              <a:rPr lang="ru-RU" sz="2800" b="1" dirty="0" smtClean="0">
                <a:latin typeface="Century Schoolbook" panose="02040604050505020304" pitchFamily="18" charset="0"/>
              </a:rPr>
              <a:t>. Низкое качество речи (незачёт) определяют: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однообразная лексика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понимание смысла работы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 затруднено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сложные синтаксические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  конструкции 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4) </a:t>
            </a:r>
            <a:r>
              <a:rPr lang="ru-RU" sz="4400" dirty="0">
                <a:latin typeface="Century Schoolbook" panose="02040604050505020304" pitchFamily="18" charset="0"/>
              </a:rPr>
              <a:t>у</a:t>
            </a:r>
            <a:r>
              <a:rPr lang="ru-RU" sz="4400" dirty="0" smtClean="0">
                <a:latin typeface="Century Schoolbook" panose="02040604050505020304" pitchFamily="18" charset="0"/>
              </a:rPr>
              <a:t>потребление терминов.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3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>
                <a:latin typeface="Century Schoolbook" panose="02040604050505020304" pitchFamily="18" charset="0"/>
              </a:rPr>
              <a:t>4</a:t>
            </a:r>
            <a:r>
              <a:rPr lang="ru-RU" sz="2800" b="1" dirty="0" smtClean="0">
                <a:latin typeface="Century Schoolbook" panose="02040604050505020304" pitchFamily="18" charset="0"/>
              </a:rPr>
              <a:t>. Незачёт по критерию «грамм. </a:t>
            </a:r>
            <a:r>
              <a:rPr lang="ru-RU" sz="2800" b="1" dirty="0" err="1" smtClean="0">
                <a:latin typeface="Century Schoolbook" panose="02040604050505020304" pitchFamily="18" charset="0"/>
              </a:rPr>
              <a:t>ош</a:t>
            </a:r>
            <a:r>
              <a:rPr lang="ru-RU" sz="2800" b="1" dirty="0" smtClean="0">
                <a:latin typeface="Century Schoolbook" panose="02040604050505020304" pitchFamily="18" charset="0"/>
              </a:rPr>
              <a:t>» ставится: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за 10 </a:t>
            </a:r>
            <a:r>
              <a:rPr lang="ru-RU" sz="4400" dirty="0" err="1" smtClean="0">
                <a:latin typeface="Century Schoolbook" panose="02040604050505020304" pitchFamily="18" charset="0"/>
              </a:rPr>
              <a:t>реч.ош</a:t>
            </a:r>
            <a:r>
              <a:rPr lang="ru-RU" sz="4400" dirty="0" smtClean="0">
                <a:latin typeface="Century Schoolbook" panose="02040604050505020304" pitchFamily="18" charset="0"/>
              </a:rPr>
              <a:t>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за 10 </a:t>
            </a:r>
            <a:r>
              <a:rPr lang="ru-RU" sz="4400" dirty="0" err="1" smtClean="0">
                <a:latin typeface="Century Schoolbook" panose="02040604050505020304" pitchFamily="18" charset="0"/>
              </a:rPr>
              <a:t>орф.ош</a:t>
            </a:r>
            <a:r>
              <a:rPr lang="ru-RU" sz="4400" dirty="0" smtClean="0">
                <a:latin typeface="Century Schoolbook" panose="02040604050505020304" pitchFamily="18" charset="0"/>
              </a:rPr>
              <a:t>.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за 10 </a:t>
            </a:r>
            <a:r>
              <a:rPr lang="ru-RU" sz="4400" dirty="0" err="1" smtClean="0">
                <a:latin typeface="Century Schoolbook" panose="02040604050505020304" pitchFamily="18" charset="0"/>
              </a:rPr>
              <a:t>синт</a:t>
            </a:r>
            <a:r>
              <a:rPr lang="ru-RU" sz="4400" dirty="0" smtClean="0">
                <a:latin typeface="Century Schoolbook" panose="02040604050505020304" pitchFamily="18" charset="0"/>
              </a:rPr>
              <a:t>. </a:t>
            </a:r>
            <a:r>
              <a:rPr lang="ru-RU" sz="4400" dirty="0" err="1" smtClean="0">
                <a:latin typeface="Century Schoolbook" panose="02040604050505020304" pitchFamily="18" charset="0"/>
              </a:rPr>
              <a:t>ош</a:t>
            </a:r>
            <a:r>
              <a:rPr lang="ru-RU" sz="4400" dirty="0" smtClean="0">
                <a:latin typeface="Century Schoolbook" panose="02040604050505020304" pitchFamily="18" charset="0"/>
              </a:rPr>
              <a:t>. 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4) Когда на 100 слов в сумме </a:t>
            </a:r>
            <a:r>
              <a:rPr lang="en-US" sz="4400" dirty="0" smtClean="0">
                <a:latin typeface="Century Schoolbook" panose="02040604050505020304" pitchFamily="18" charset="0"/>
              </a:rPr>
              <a:t>&gt; </a:t>
            </a:r>
            <a:endParaRPr lang="ru-RU" sz="4400" dirty="0" smtClean="0">
              <a:latin typeface="Century Schoolbook" panose="02040604050505020304" pitchFamily="18" charset="0"/>
            </a:endParaRP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</a:t>
            </a:r>
            <a:r>
              <a:rPr lang="en-US" sz="4400" dirty="0" smtClean="0">
                <a:latin typeface="Century Schoolbook" panose="02040604050505020304" pitchFamily="18" charset="0"/>
              </a:rPr>
              <a:t>5</a:t>
            </a:r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r>
              <a:rPr lang="ru-RU" sz="4400" dirty="0" err="1" smtClean="0">
                <a:latin typeface="Century Schoolbook" panose="02040604050505020304" pitchFamily="18" charset="0"/>
              </a:rPr>
              <a:t>ош</a:t>
            </a:r>
            <a:r>
              <a:rPr lang="ru-RU" sz="4400" dirty="0" smtClean="0">
                <a:latin typeface="Century Schoolbook" panose="02040604050505020304" pitchFamily="18" charset="0"/>
              </a:rPr>
              <a:t>. (грамм., </a:t>
            </a:r>
            <a:r>
              <a:rPr lang="ru-RU" sz="4400" dirty="0" err="1" smtClean="0">
                <a:latin typeface="Century Schoolbook" panose="02040604050505020304" pitchFamily="18" charset="0"/>
              </a:rPr>
              <a:t>орф</a:t>
            </a:r>
            <a:r>
              <a:rPr lang="ru-RU" sz="4400" dirty="0" smtClean="0">
                <a:latin typeface="Century Schoolbook" panose="02040604050505020304" pitchFamily="18" charset="0"/>
              </a:rPr>
              <a:t>., </a:t>
            </a:r>
            <a:r>
              <a:rPr lang="ru-RU" sz="4400" dirty="0" err="1" smtClean="0">
                <a:latin typeface="Century Schoolbook" panose="02040604050505020304" pitchFamily="18" charset="0"/>
              </a:rPr>
              <a:t>синт</a:t>
            </a:r>
            <a:r>
              <a:rPr lang="ru-RU" sz="4400" dirty="0" smtClean="0">
                <a:latin typeface="Century Schoolbook" panose="02040604050505020304" pitchFamily="18" charset="0"/>
              </a:rPr>
              <a:t>.)</a:t>
            </a:r>
            <a:r>
              <a:rPr lang="en-US" sz="4400" dirty="0" smtClean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 smtClean="0">
                <a:latin typeface="Century Schoolbook" panose="02040604050505020304" pitchFamily="18" charset="0"/>
              </a:rPr>
              <a:t>5</a:t>
            </a:r>
            <a:r>
              <a:rPr lang="ru-RU" sz="2800" b="1" dirty="0" smtClean="0">
                <a:latin typeface="Century Schoolbook" panose="02040604050505020304" pitchFamily="18" charset="0"/>
              </a:rPr>
              <a:t>. Сколько зачётных позиций необходимо получить для общего зачёта: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две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три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четыре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4) пять.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>
                <a:latin typeface="Century Schoolbook" panose="02040604050505020304" pitchFamily="18" charset="0"/>
              </a:rPr>
              <a:t>6</a:t>
            </a:r>
            <a:r>
              <a:rPr lang="ru-RU" sz="2800" b="1" dirty="0" smtClean="0">
                <a:latin typeface="Century Schoolbook" panose="02040604050505020304" pitchFamily="18" charset="0"/>
              </a:rPr>
              <a:t>. Результат </a:t>
            </a:r>
            <a:r>
              <a:rPr lang="ru-RU" sz="2800" b="1" dirty="0" err="1" smtClean="0">
                <a:latin typeface="Century Schoolbook" panose="02040604050505020304" pitchFamily="18" charset="0"/>
              </a:rPr>
              <a:t>несдачи</a:t>
            </a:r>
            <a:r>
              <a:rPr lang="ru-RU" sz="2800" b="1" dirty="0" smtClean="0">
                <a:latin typeface="Century Schoolbook" panose="02040604050505020304" pitchFamily="18" charset="0"/>
              </a:rPr>
              <a:t> итогового сочинения – это: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err="1" smtClean="0">
                <a:latin typeface="Century Schoolbook" panose="02040604050505020304" pitchFamily="18" charset="0"/>
              </a:rPr>
              <a:t>недопуск</a:t>
            </a:r>
            <a:r>
              <a:rPr lang="ru-RU" sz="4400" dirty="0" smtClean="0">
                <a:latin typeface="Century Schoolbook" panose="02040604050505020304" pitchFamily="18" charset="0"/>
              </a:rPr>
              <a:t> к ЕГЭ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пересдача во 2-ой срок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допуск к ЕГЭ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4) пересдача во 3-ий срок.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4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 smtClean="0">
                <a:latin typeface="Century Schoolbook" panose="02040604050505020304" pitchFamily="18" charset="0"/>
              </a:rPr>
              <a:t>7</a:t>
            </a:r>
            <a:r>
              <a:rPr lang="ru-RU" sz="2800" b="1" dirty="0" smtClean="0">
                <a:latin typeface="Century Schoolbook" panose="02040604050505020304" pitchFamily="18" charset="0"/>
              </a:rPr>
              <a:t>. Итоговое сочинение не может быть объёмом менее: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150 слов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200 слов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250 слов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4) 350 слов.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 smtClean="0">
                <a:latin typeface="Century Schoolbook" panose="02040604050505020304" pitchFamily="18" charset="0"/>
              </a:rPr>
              <a:t>7</a:t>
            </a:r>
            <a:r>
              <a:rPr lang="ru-RU" sz="2800" b="1" dirty="0" smtClean="0">
                <a:latin typeface="Century Schoolbook" panose="02040604050505020304" pitchFamily="18" charset="0"/>
              </a:rPr>
              <a:t>. Как последовательно анализировать формулировку темы сочинения: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сформулировать тезис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растолковать необходимые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 понятия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выявить ключевые слова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4) отобрать произведение(я) для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 аргументации.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7000"/>
              </a:lnSpc>
              <a:spcAft>
                <a:spcPts val="144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ОБЩАЯ ИНФОРМАЦИЯ:</a:t>
            </a:r>
            <a:endParaRPr lang="ru-RU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1405" y="1519881"/>
            <a:ext cx="10700951" cy="519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Итоговое сочинение (изложение) как допуск к ЕГЭ выпускников образовательных организаций, реализующих программы среднего общего образования, впервые введено в 2014-2015 учебном году во исполнение поручения Президента Российской Федерации с целью выявления у обучающихся умения мыслить, анализировать и доказывать свою позицию с опорой на самостоятельно выбранные произведения отечественной и мировой литературы</a:t>
            </a:r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dirty="0"/>
              <a:t>Итоговое сочинение по желанию могут писать и выпускники прошлых лет для представления его результатов при поступлении в вузы.</a:t>
            </a:r>
          </a:p>
          <a:p>
            <a:pPr algn="just">
              <a:lnSpc>
                <a:spcPct val="107000"/>
              </a:lnSpc>
              <a:spcAft>
                <a:spcPts val="1440"/>
              </a:spcAft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>
                <a:latin typeface="Century Schoolbook" panose="02040604050505020304" pitchFamily="18" charset="0"/>
              </a:rPr>
              <a:t>8</a:t>
            </a:r>
            <a:r>
              <a:rPr lang="ru-RU" sz="2800" b="1" dirty="0" smtClean="0">
                <a:latin typeface="Century Schoolbook" panose="02040604050505020304" pitchFamily="18" charset="0"/>
              </a:rPr>
              <a:t>. Самое трудное для раскрытия темы: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осмысление композиционного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 замысла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формулирование тезиса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выявить ключевые слова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4) комментарий личностный и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 литературный.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3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 smtClean="0">
                <a:latin typeface="Century Schoolbook" panose="02040604050505020304" pitchFamily="18" charset="0"/>
              </a:rPr>
              <a:t>9</a:t>
            </a:r>
            <a:r>
              <a:rPr lang="ru-RU" sz="2800" b="1" dirty="0" smtClean="0">
                <a:latin typeface="Century Schoolbook" panose="02040604050505020304" pitchFamily="18" charset="0"/>
              </a:rPr>
              <a:t>. Как работать с черновиком: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сразу писать начисто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делать краткие черновые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 записи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писать черновик полностью и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 проверять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4) писать стихи.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5162" y="349626"/>
            <a:ext cx="96001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 smtClean="0">
                <a:latin typeface="Century Schoolbook" panose="02040604050505020304" pitchFamily="18" charset="0"/>
              </a:rPr>
              <a:t>10</a:t>
            </a:r>
            <a:r>
              <a:rPr lang="ru-RU" sz="2800" b="1" dirty="0" smtClean="0">
                <a:latin typeface="Century Schoolbook" panose="02040604050505020304" pitchFamily="18" charset="0"/>
              </a:rPr>
              <a:t>. Уберите лишнюю дату написания итогового сочинения: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5 декабря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7 декабря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6 февраля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4) 8 мая.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тематические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итогового сочинения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2017-2018-2019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951554"/>
              </p:ext>
            </p:extLst>
          </p:nvPr>
        </p:nvGraphicFramePr>
        <p:xfrm>
          <a:off x="1322174" y="2248929"/>
          <a:ext cx="9885404" cy="3891156"/>
        </p:xfrm>
        <a:graphic>
          <a:graphicData uri="http://schemas.openxmlformats.org/drawingml/2006/table">
            <a:tbl>
              <a:tblPr firstRow="1" firstCol="1" bandRow="1"/>
              <a:tblGrid>
                <a:gridCol w="4942173">
                  <a:extLst>
                    <a:ext uri="{9D8B030D-6E8A-4147-A177-3AD203B41FA5}">
                      <a16:colId xmlns:a16="http://schemas.microsoft.com/office/drawing/2014/main" val="3038635690"/>
                    </a:ext>
                  </a:extLst>
                </a:gridCol>
                <a:gridCol w="4943231">
                  <a:extLst>
                    <a:ext uri="{9D8B030D-6E8A-4147-A177-3AD203B41FA5}">
                      <a16:colId xmlns:a16="http://schemas.microsoft.com/office/drawing/2014/main" val="2829778664"/>
                    </a:ext>
                  </a:extLst>
                </a:gridCol>
              </a:tblGrid>
              <a:tr h="47249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1125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1125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500"/>
                        </a:lnSpc>
                        <a:spcAft>
                          <a:spcPts val="1125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  <a:spcAft>
                          <a:spcPts val="1125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637953"/>
                  </a:ext>
                </a:extLst>
              </a:tr>
              <a:tr h="337045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Отцы и дети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Мечта и реальность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Месть и великодушие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Искусство и ремесло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Доброта и жестокость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14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Верность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измена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Равнодушие и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отзывчивость</a:t>
                      </a: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Цели 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Смелость и 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трусость</a:t>
                      </a: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ts val="15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и общество»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275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2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975" y="0"/>
            <a:ext cx="10792495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 smtClean="0">
                <a:latin typeface="Century Schoolbook" panose="02040604050505020304" pitchFamily="18" charset="0"/>
              </a:rPr>
              <a:t>13</a:t>
            </a:r>
            <a:r>
              <a:rPr lang="ru-RU" sz="2800" b="1" dirty="0" smtClean="0">
                <a:latin typeface="Century Schoolbook" panose="02040604050505020304" pitchFamily="18" charset="0"/>
              </a:rPr>
              <a:t>. Как придать подготовке к итоговому сочинению проектный характер: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обмен сочинениями  между собой, школами в </a:t>
            </a:r>
            <a:r>
              <a:rPr lang="ru-RU" sz="4400" dirty="0" smtClean="0">
                <a:latin typeface="Century Schoolbook" panose="02040604050505020304" pitchFamily="18" charset="0"/>
              </a:rPr>
              <a:t>сети</a:t>
            </a:r>
            <a:endParaRPr lang="ru-RU" sz="4400" dirty="0" smtClean="0">
              <a:latin typeface="Century Schoolbook" panose="02040604050505020304" pitchFamily="18" charset="0"/>
            </a:endParaRP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разделение на 5 групп по тематическим направлениям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определение стратегии работы группы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4) презентация итога (</a:t>
            </a:r>
            <a:r>
              <a:rPr lang="ru-RU" sz="4400" dirty="0" err="1" smtClean="0">
                <a:latin typeface="Century Schoolbook" panose="02040604050505020304" pitchFamily="18" charset="0"/>
              </a:rPr>
              <a:t>эл.сборник</a:t>
            </a:r>
            <a:r>
              <a:rPr lang="ru-RU" sz="4400" dirty="0" smtClean="0">
                <a:latin typeface="Century Schoolbook" panose="02040604050505020304" pitchFamily="18" charset="0"/>
              </a:rPr>
              <a:t> сочинений, </a:t>
            </a:r>
            <a:r>
              <a:rPr lang="ru-RU" sz="4400" dirty="0" err="1" smtClean="0">
                <a:latin typeface="Century Schoolbook" panose="02040604050505020304" pitchFamily="18" charset="0"/>
              </a:rPr>
              <a:t>тренинговый</a:t>
            </a:r>
            <a:r>
              <a:rPr lang="ru-RU" sz="4400" dirty="0" smtClean="0">
                <a:latin typeface="Century Schoolbook" panose="02040604050505020304" pitchFamily="18" charset="0"/>
              </a:rPr>
              <a:t> материал).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4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8885" y="349625"/>
            <a:ext cx="9961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5459" y="218941"/>
            <a:ext cx="10505257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Schoolbook" panose="02040604050505020304" pitchFamily="18" charset="0"/>
              </a:rPr>
              <a:t> </a:t>
            </a:r>
            <a:r>
              <a:rPr lang="ru-RU" sz="3600" dirty="0" smtClean="0">
                <a:latin typeface="Century Schoolbook" panose="02040604050505020304" pitchFamily="18" charset="0"/>
              </a:rPr>
              <a:t>14</a:t>
            </a:r>
            <a:r>
              <a:rPr lang="ru-RU" sz="2800" b="1" dirty="0" smtClean="0">
                <a:latin typeface="Century Schoolbook" panose="02040604050505020304" pitchFamily="18" charset="0"/>
              </a:rPr>
              <a:t>. Рекомендуемые этапы подготовки к итоговому сочинению: </a:t>
            </a:r>
          </a:p>
          <a:p>
            <a:r>
              <a:rPr lang="ru-RU" sz="28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dirty="0" smtClean="0">
                <a:latin typeface="Century Schoolbook" panose="02040604050505020304" pitchFamily="18" charset="0"/>
              </a:rPr>
              <a:t>1) </a:t>
            </a:r>
            <a:r>
              <a:rPr lang="ru-RU" sz="4400" dirty="0" smtClean="0">
                <a:latin typeface="Century Schoolbook" panose="02040604050505020304" pitchFamily="18" charset="0"/>
              </a:rPr>
              <a:t>проверка работ экспертной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  комиссией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2) диагностирование, 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</a:t>
            </a:r>
            <a:r>
              <a:rPr lang="ru-RU" sz="4400" dirty="0" smtClean="0">
                <a:latin typeface="Century Schoolbook" panose="02040604050505020304" pitchFamily="18" charset="0"/>
              </a:rPr>
              <a:t>  </a:t>
            </a:r>
            <a:r>
              <a:rPr lang="ru-RU" sz="4400" dirty="0" err="1" smtClean="0">
                <a:latin typeface="Century Schoolbook" panose="02040604050505020304" pitchFamily="18" charset="0"/>
              </a:rPr>
              <a:t>самодиагностирование</a:t>
            </a:r>
            <a:r>
              <a:rPr lang="ru-RU" sz="4400" dirty="0" smtClean="0">
                <a:latin typeface="Century Schoolbook" panose="02040604050505020304" pitchFamily="18" charset="0"/>
              </a:rPr>
              <a:t> учащихся</a:t>
            </a:r>
          </a:p>
          <a:p>
            <a:r>
              <a:rPr lang="ru-RU" sz="4400" dirty="0">
                <a:latin typeface="Century Schoolbook" panose="02040604050505020304" pitchFamily="18" charset="0"/>
              </a:rPr>
              <a:t> 3</a:t>
            </a:r>
            <a:r>
              <a:rPr lang="ru-RU" sz="4400" dirty="0" smtClean="0">
                <a:latin typeface="Century Schoolbook" panose="02040604050505020304" pitchFamily="18" charset="0"/>
              </a:rPr>
              <a:t>) уроки повторения (10-12) с ориентацией на 5 предложенных направлений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4) проведение тренировочных работ.</a:t>
            </a:r>
          </a:p>
          <a:p>
            <a:r>
              <a:rPr lang="ru-RU" sz="4400" dirty="0" smtClean="0">
                <a:latin typeface="Century Schoolbook" panose="02040604050505020304" pitchFamily="18" charset="0"/>
              </a:rPr>
              <a:t> </a:t>
            </a:r>
            <a:endParaRPr lang="ru-RU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8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128"/>
            <a:ext cx="9156171" cy="6867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748911">
            <a:off x="1549810" y="1459245"/>
            <a:ext cx="9258449" cy="136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spc="6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4000" b="1" spc="60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ЗАДАЙТЕ </a:t>
            </a:r>
            <a:r>
              <a:rPr lang="ru-RU" sz="4000" b="1" spc="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ВОПРОСЫ</a:t>
            </a:r>
            <a:endParaRPr lang="ru-RU" sz="4000" b="1" spc="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7248128" y="4509121"/>
            <a:ext cx="2962672" cy="844203"/>
          </a:xfrm>
        </p:spPr>
        <p:txBody>
          <a:bodyPr/>
          <a:lstStyle/>
          <a:p>
            <a:pPr algn="ctr"/>
            <a:fld id="{92107897-198D-4E50-A9FE-81650A4817DE}" type="datetime10">
              <a:rPr lang="ru-RU" sz="44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pPr algn="ctr"/>
              <a:t>12:02</a:t>
            </a:fld>
            <a:endParaRPr lang="ru-RU" sz="4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38" y="4797152"/>
            <a:ext cx="127254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4335" y="494270"/>
            <a:ext cx="10700951" cy="6389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и в предыдущие годы, итоговое сочинение является 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допуском выпускников к государственной итоговой аттестации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При этом обучающиеся с ограниченными возможностями здоровья вправе выбрать написание изложения. В рамках открытых направлений тем итогового сочинения разрабатываются конкретные </a:t>
            </a: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темы итогового сочинения (подбираются тексты изложений) для каждого часового пояса отдельно. 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Конкретные темы итогового сочинения (тексты изложений) доставляются в органы управления образованием на местах в день проведения итогового сочинения (изложения).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989" y="210065"/>
            <a:ext cx="11504141" cy="6109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440"/>
              </a:spcAft>
            </a:pP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Сочинение оценивается по пяти критериям: </a:t>
            </a:r>
            <a:endParaRPr lang="ru-RU" sz="36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1)соответствие </a:t>
            </a: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теме; </a:t>
            </a:r>
            <a:endParaRPr lang="ru-RU" sz="4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440"/>
              </a:spcAft>
            </a:pPr>
            <a:r>
              <a:rPr lang="ru-RU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2)аргументация</a:t>
            </a: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</a:t>
            </a:r>
          </a:p>
          <a:p>
            <a:pPr>
              <a:lnSpc>
                <a:spcPct val="107000"/>
              </a:lnSpc>
              <a:spcAft>
                <a:spcPts val="1440"/>
              </a:spcAft>
            </a:pPr>
            <a:r>
              <a:rPr lang="ru-RU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литературного </a:t>
            </a: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материала; </a:t>
            </a:r>
            <a:endParaRPr lang="ru-RU" sz="4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3)композиция</a:t>
            </a: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4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4)качество </a:t>
            </a: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речи; </a:t>
            </a:r>
            <a:endParaRPr lang="ru-RU" sz="4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440"/>
              </a:spcAft>
            </a:pPr>
            <a:r>
              <a:rPr lang="ru-RU" sz="4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5)грамотность</a:t>
            </a:r>
            <a:r>
              <a:rPr lang="ru-RU" sz="4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4908" y="1166843"/>
            <a:ext cx="1107165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Сочинение проверяется по следующим новым критериям: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 №1 «СООТВЕТСТВИЕ ТЕМЕ»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критерий нацеливает на проверку содержания сочинения.</a:t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должен 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рассуждать на предложенную тему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выбрав путь её раскрытия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(например, отвечает на вопрос, поставленный в теме, или размышляет над предложенной проблемой и т.п</a:t>
            </a:r>
            <a:r>
              <a:rPr lang="ru-RU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.).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(Поиск тезиса, формулировка тезиса по заявленной теме. Увидеть в теме </a:t>
            </a:r>
            <a:r>
              <a:rPr lang="ru-RU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проблемность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Поиск ключевых слов. Понять, о чём спрашивают)</a:t>
            </a: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«Незачёт» ставится только в случае, если сочинение не соответствует теме или в нём не прослеживается конкретной цели высказывания, то есть коммуникативного замысла. Во всех остальных случаях выставляется «зачёт».</a:t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6958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995" y="86497"/>
            <a:ext cx="11788345" cy="700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 №2 «АРГУМЕНТАЦИЯ. ПРИВЛЕЧЕНИЕ ЛИТЕРАТУРНОГО МАТЕРИАЛА»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критерий нацеливает на проверку </a:t>
            </a:r>
            <a: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умения использовать литературный материал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(художественные произведения, дневники, мемуары, публицистику, произведения устного народного творчества (за исключением малых жанров), другие литературные источники) для аргументации своей позиции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(Плохое знание произведений, поверхностный пересказ. Совет: перечитать несколько произведений, повторить основы анализа).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должен </a:t>
            </a:r>
            <a: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строить рассуждение, привлекая для аргументации не менее одного произведения отечественной или мировой литературы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избирая свой путь использования литературного материала; при этом он может показать разный уровень осмысления художественного текста: </a:t>
            </a:r>
            <a: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элементов смыслового анализа (например, тематика, проблематика, сюжет, характеры и т.п.) до комплексного анализа произведения в единстве формы и содержания и его интерпретации в аспекте выбранной темы.</a:t>
            </a:r>
            <a:br>
              <a:rPr lang="ru-RU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Незачёт» ставится при условии, если сочинение написано без привлечения литературного материала или в нём существенно искажено содержание произведения, или литературные произведения лишь упоминаются в работе, не становясь опорой для аргументации. Во всех остальных случаях выставляется «зачёт».</a:t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326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778" y="185351"/>
            <a:ext cx="1146707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 №3 «КОМПОЗИЦИЯ И ЛОГИКА РАССУЖДЕНИЯ»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критерий нацеливает </a:t>
            </a: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проверку умения логично выстраивать рассуждение на предложенную тему. 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должен выдерживать </a:t>
            </a:r>
            <a:r>
              <a:rPr lang="ru-RU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соотношение между тезисом и доказательствами</a:t>
            </a:r>
            <a:r>
              <a:rPr lang="ru-RU" sz="32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(Выдвинутый тезис не подтверждён доказательствами. Не прослеживается композиция (переходы с помощью ТАКЖЕ), слабое </a:t>
            </a:r>
            <a:r>
              <a:rPr lang="ru-RU" sz="14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абзацирование</a:t>
            </a: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отсутствие продуманной стратегии перед написанием текста) Раскрытию темы способствует композиция, выбранная логика.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«Незачёт» ставится при условии, если грубые логические нарушения мешают пониманию смысла сказанного или отсутствует </a:t>
            </a:r>
            <a:r>
              <a:rPr lang="ru-RU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тезисно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-доказательная часть. Во всех остальных случаях выставляется «зачёт».</a:t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3039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03" y="197709"/>
            <a:ext cx="11442355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КРИТЕРИЙ №4 «КАЧЕСТВО ПИСЬМЕННОЙ РЕЧИ»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критерий нацеливает на проверку речевого оформления текста сочинения.</a:t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должен точно выражать мысли, используя разнообразную лексику и различные грамматические конструкции, при необходимости уместно употреблять термины.</a:t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«Незачёт» ставится при условии, если низкое качество речи (в том числе речевые ошибки) существенно затрудняет понимание смысла сочинения. Во всех остальных случаях выставляется «зачёт».</a:t>
            </a:r>
            <a:b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2721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1344</Words>
  <Application>Microsoft Office PowerPoint</Application>
  <PresentationFormat>Широкоэкранный</PresentationFormat>
  <Paragraphs>238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Century Schoolbook</vt:lpstr>
      <vt:lpstr>Georgia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ОБЩАЯ ИНФОРМАЦИЯ: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УДЕЛИТЬ ВНИМАНИЕ  СЛЕДУЮЩИМ АСПЕКТАМ ПОДГОТОВКИ</vt:lpstr>
      <vt:lpstr>В 2017/18 учебном году определены несколько дат проведения итогового сочинения:   </vt:lpstr>
      <vt:lpstr>Тематические направления итогового сочинения  в 2017-2018-2019 году. </vt:lpstr>
      <vt:lpstr>Рекомендуемые этапы подготовки к итоговому сочинению</vt:lpstr>
      <vt:lpstr>Презентация PowerPoint</vt:lpstr>
      <vt:lpstr>ВАРИАНТ ДИАГНОСТИЧЕСКОГО ОПРОСА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Определите тематические направления итогового сочинения  в 2017-2018-2019 году.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2018-09-22T15:46:12Z</dcterms:created>
  <dcterms:modified xsi:type="dcterms:W3CDTF">2018-10-16T09:07:03Z</dcterms:modified>
</cp:coreProperties>
</file>