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60" r:id="rId1"/>
  </p:sldMasterIdLst>
  <p:notesMasterIdLst>
    <p:notesMasterId r:id="rId37"/>
  </p:notesMasterIdLst>
  <p:sldIdLst>
    <p:sldId id="256" r:id="rId2"/>
    <p:sldId id="282" r:id="rId3"/>
    <p:sldId id="257" r:id="rId4"/>
    <p:sldId id="259" r:id="rId5"/>
    <p:sldId id="281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289" r:id="rId18"/>
    <p:sldId id="312" r:id="rId19"/>
    <p:sldId id="313" r:id="rId20"/>
    <p:sldId id="290" r:id="rId21"/>
    <p:sldId id="306" r:id="rId22"/>
    <p:sldId id="307" r:id="rId23"/>
    <p:sldId id="308" r:id="rId24"/>
    <p:sldId id="293" r:id="rId25"/>
    <p:sldId id="285" r:id="rId26"/>
    <p:sldId id="286" r:id="rId27"/>
    <p:sldId id="287" r:id="rId28"/>
    <p:sldId id="288" r:id="rId29"/>
    <p:sldId id="283" r:id="rId30"/>
    <p:sldId id="284" r:id="rId31"/>
    <p:sldId id="291" r:id="rId32"/>
    <p:sldId id="292" r:id="rId33"/>
    <p:sldId id="309" r:id="rId34"/>
    <p:sldId id="310" r:id="rId35"/>
    <p:sldId id="311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17C35-5E02-45FB-B98C-B8E2AD5C2D87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0DDDF-FD1B-44F6-B540-AD04663CCE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4786322"/>
            <a:ext cx="7406640" cy="1472184"/>
          </a:xfrm>
        </p:spPr>
        <p:txBody>
          <a:bodyPr>
            <a:noAutofit/>
          </a:bodyPr>
          <a:lstStyle/>
          <a:p>
            <a:pPr algn="r"/>
            <a:r>
              <a:rPr lang="ru-RU" sz="6000" b="1" dirty="0"/>
              <a:t>Итоги ДКР </a:t>
            </a:r>
            <a:br>
              <a:rPr lang="ru-RU" sz="6000" b="1" dirty="0"/>
            </a:br>
            <a:r>
              <a:rPr lang="ru-RU" sz="6000" b="1" dirty="0"/>
              <a:t>по русскому языку </a:t>
            </a:r>
            <a:br>
              <a:rPr lang="ru-RU" sz="6000" b="1" dirty="0"/>
            </a:br>
            <a:r>
              <a:rPr lang="ru-RU" sz="6000" b="1" dirty="0"/>
              <a:t>9 класс</a:t>
            </a:r>
            <a:br>
              <a:rPr lang="ru-RU" sz="6000" b="1" dirty="0"/>
            </a:br>
            <a:r>
              <a:rPr lang="ru-RU" sz="6000" b="1" dirty="0"/>
              <a:t>(2016 – 2017 </a:t>
            </a:r>
            <a:r>
              <a:rPr lang="ru-RU" sz="6000" b="1" dirty="0" err="1"/>
              <a:t>уч.г</a:t>
            </a:r>
            <a:r>
              <a:rPr lang="ru-RU" sz="6000" b="1" dirty="0"/>
              <a:t>.)</a:t>
            </a:r>
            <a:br>
              <a:rPr lang="ru-RU" sz="6000" b="1" dirty="0"/>
            </a:br>
            <a:r>
              <a:rPr lang="ru-RU" sz="3600" b="1" dirty="0">
                <a:solidFill>
                  <a:schemeClr val="tx1"/>
                </a:solidFill>
              </a:rPr>
              <a:t>Подготовила</a:t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 err="1">
                <a:solidFill>
                  <a:schemeClr val="tx1"/>
                </a:solidFill>
              </a:rPr>
              <a:t>Бенедиктова</a:t>
            </a:r>
            <a:r>
              <a:rPr lang="ru-RU" sz="3600" b="1" dirty="0">
                <a:solidFill>
                  <a:schemeClr val="tx1"/>
                </a:solidFill>
              </a:rPr>
              <a:t> Т.Ю., </a:t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>
                <a:solidFill>
                  <a:schemeClr val="tx1"/>
                </a:solidFill>
              </a:rPr>
              <a:t>методист ИМЦ</a:t>
            </a:r>
            <a:r>
              <a:rPr lang="ru-RU" sz="6000" b="1" dirty="0"/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9208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Комментарии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3600" dirty="0">
                <a:latin typeface="Arial Black" panose="020B0A04020102020204" pitchFamily="34" charset="0"/>
              </a:rPr>
              <a:t>25% учащихся не нашли метафору, которая передаёт состояние человека или особенности деятельности;</a:t>
            </a:r>
          </a:p>
          <a:p>
            <a:pPr lvl="1"/>
            <a:r>
              <a:rPr lang="ru-RU" sz="3600" b="1" dirty="0">
                <a:latin typeface="Arial Black" panose="020B0A04020102020204" pitchFamily="34" charset="0"/>
              </a:rPr>
              <a:t>учащиеся не понимают роль средств выразительности в текстах</a:t>
            </a:r>
            <a:endParaRPr lang="ru-RU" sz="6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716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92088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Комментарии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3600" dirty="0">
                <a:latin typeface="Arial Black" panose="020B0A04020102020204" pitchFamily="34" charset="0"/>
              </a:rPr>
              <a:t>34% учащихся не нашли лексических антонимов, что является косвенным свидетельством бедности словарного запаса</a:t>
            </a:r>
            <a:endParaRPr lang="ru-RU" sz="6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738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92088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Комментарии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3600" dirty="0">
                <a:latin typeface="Arial Black" panose="020B0A04020102020204" pitchFamily="34" charset="0"/>
              </a:rPr>
              <a:t>39,5% учащихся не смогли выписать словосочетания, имеющие значения «действие и его цель», «признак признака»</a:t>
            </a:r>
            <a:endParaRPr lang="ru-RU" sz="6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862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92088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Комментарии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3600" dirty="0">
                <a:latin typeface="Arial Black" panose="020B0A04020102020204" pitchFamily="34" charset="0"/>
              </a:rPr>
              <a:t>48% учащихся не смогли выписать грамматическую основу (с составным именным сказуемым)</a:t>
            </a:r>
            <a:endParaRPr lang="ru-RU" sz="6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22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92088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Комментарии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3600" dirty="0">
                <a:latin typeface="Arial Black" panose="020B0A04020102020204" pitchFamily="34" charset="0"/>
              </a:rPr>
              <a:t>47% учащихся выписали слова с чередующимися гласными;</a:t>
            </a:r>
          </a:p>
          <a:p>
            <a:pPr lvl="1"/>
            <a:r>
              <a:rPr lang="ru-RU" sz="3600" b="1" dirty="0">
                <a:latin typeface="Arial Black" panose="020B0A04020102020204" pitchFamily="34" charset="0"/>
              </a:rPr>
              <a:t>28% учащихся не смогли найти исключения</a:t>
            </a:r>
            <a:endParaRPr lang="ru-RU" sz="6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112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9208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Комментарии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3600" dirty="0">
                <a:latin typeface="Arial Black" panose="020B0A04020102020204" pitchFamily="34" charset="0"/>
              </a:rPr>
              <a:t>38,3% учащихся получили максимальный балл за орфографический критерий;</a:t>
            </a:r>
          </a:p>
          <a:p>
            <a:pPr lvl="1"/>
            <a:r>
              <a:rPr lang="ru-RU" sz="3600" b="1" dirty="0">
                <a:latin typeface="Arial Black" panose="020B0A04020102020204" pitchFamily="34" charset="0"/>
              </a:rPr>
              <a:t>26% учащихся </a:t>
            </a:r>
            <a:r>
              <a:rPr lang="ru-RU" sz="3600" dirty="0">
                <a:latin typeface="Arial Black" panose="020B0A04020102020204" pitchFamily="34" charset="0"/>
              </a:rPr>
              <a:t>получили </a:t>
            </a:r>
          </a:p>
          <a:p>
            <a:pPr lvl="1"/>
            <a:r>
              <a:rPr lang="ru-RU" sz="3600" dirty="0">
                <a:latin typeface="Arial Black" panose="020B0A04020102020204" pitchFamily="34" charset="0"/>
              </a:rPr>
              <a:t>0 баллов за орфографический критерий</a:t>
            </a:r>
            <a:endParaRPr lang="ru-RU" sz="6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762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92088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Комментарии проверки работы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3600" dirty="0">
                <a:latin typeface="Arial Black" panose="020B0A04020102020204" pitchFamily="34" charset="0"/>
              </a:rPr>
              <a:t>смешение речевых и грамматических ошибок;</a:t>
            </a:r>
          </a:p>
          <a:p>
            <a:pPr lvl="1"/>
            <a:r>
              <a:rPr lang="ru-RU" sz="3600" b="1" dirty="0">
                <a:latin typeface="Arial Black" panose="020B0A04020102020204" pitchFamily="34" charset="0"/>
              </a:rPr>
              <a:t>пропуск пунктуационных ошибок</a:t>
            </a:r>
            <a:endParaRPr lang="ru-RU" sz="6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339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122" y="188640"/>
            <a:ext cx="792088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на выбор «лишнего слова» и объяснение выбора 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стение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подр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..стать, р..сток,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выр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..щенный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вец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пл..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вчиха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попл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вок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рить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утв..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рь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рец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89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122" y="188640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на выбор орфограммы 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больно ударился 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вск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чил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(2)жал вдоль по (3)врагу,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(4)таясь за что попало; сзади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щали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кусты.</a:t>
            </a:r>
          </a:p>
          <a:p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937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122" y="188640"/>
            <a:ext cx="792088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на выбор орфограммы 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7B00CFB-E766-4754-A937-D1CF6A77C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764888"/>
              </p:ext>
            </p:extLst>
          </p:nvPr>
        </p:nvGraphicFramePr>
        <p:xfrm>
          <a:off x="1214122" y="1052736"/>
          <a:ext cx="7678358" cy="53623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3033">
                  <a:extLst>
                    <a:ext uri="{9D8B030D-6E8A-4147-A177-3AD203B41FA5}">
                      <a16:colId xmlns:a16="http://schemas.microsoft.com/office/drawing/2014/main" val="1080188663"/>
                    </a:ext>
                  </a:extLst>
                </a:gridCol>
                <a:gridCol w="2189940">
                  <a:extLst>
                    <a:ext uri="{9D8B030D-6E8A-4147-A177-3AD203B41FA5}">
                      <a16:colId xmlns:a16="http://schemas.microsoft.com/office/drawing/2014/main" val="3431769166"/>
                    </a:ext>
                  </a:extLst>
                </a:gridCol>
                <a:gridCol w="2381156">
                  <a:extLst>
                    <a:ext uri="{9D8B030D-6E8A-4147-A177-3AD203B41FA5}">
                      <a16:colId xmlns:a16="http://schemas.microsoft.com/office/drawing/2014/main" val="351574147"/>
                    </a:ext>
                  </a:extLst>
                </a:gridCol>
                <a:gridCol w="2014229">
                  <a:extLst>
                    <a:ext uri="{9D8B030D-6E8A-4147-A177-3AD203B41FA5}">
                      <a16:colId xmlns:a16="http://schemas.microsoft.com/office/drawing/2014/main" val="1360169947"/>
                    </a:ext>
                  </a:extLst>
                </a:gridCol>
              </a:tblGrid>
              <a:tr h="5476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</a:rPr>
                        <a:t> </a:t>
                      </a:r>
                      <a:endParaRPr lang="ru-RU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проверяемые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непроверяемые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корни с чередованием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5299528"/>
                  </a:ext>
                </a:extLst>
              </a:tr>
              <a:tr h="5476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1</a:t>
                      </a:r>
                      <a:endParaRPr lang="ru-RU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4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5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4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5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400" dirty="0">
                          <a:effectLst/>
                          <a:latin typeface="Arial Black" panose="020B0A04020102020204" pitchFamily="34" charset="0"/>
                        </a:rPr>
                        <a:t>О</a:t>
                      </a:r>
                      <a:endParaRPr lang="ru-RU" sz="5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0351420"/>
                  </a:ext>
                </a:extLst>
              </a:tr>
              <a:tr h="5476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2</a:t>
                      </a:r>
                      <a:endParaRPr lang="ru-RU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effectLst/>
                          <a:latin typeface="Arial Black" panose="020B0A04020102020204" pitchFamily="34" charset="0"/>
                        </a:rPr>
                        <a:t>Е</a:t>
                      </a:r>
                      <a:endParaRPr lang="ru-RU" sz="5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5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4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5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9078258"/>
                  </a:ext>
                </a:extLst>
              </a:tr>
              <a:tr h="5476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3</a:t>
                      </a:r>
                      <a:endParaRPr lang="ru-RU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5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effectLst/>
                          <a:latin typeface="Arial Black" panose="020B0A04020102020204" pitchFamily="34" charset="0"/>
                        </a:rPr>
                        <a:t>О</a:t>
                      </a:r>
                      <a:endParaRPr lang="ru-RU" sz="5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4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5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9093089"/>
                  </a:ext>
                </a:extLst>
              </a:tr>
              <a:tr h="5476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4</a:t>
                      </a:r>
                      <a:endParaRPr lang="ru-RU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effectLst/>
                          <a:latin typeface="Arial Black" panose="020B0A04020102020204" pitchFamily="34" charset="0"/>
                        </a:rPr>
                        <a:t>А</a:t>
                      </a:r>
                      <a:endParaRPr lang="ru-RU" sz="5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5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4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5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0478417"/>
                  </a:ext>
                </a:extLst>
              </a:tr>
              <a:tr h="5476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5</a:t>
                      </a:r>
                      <a:endParaRPr lang="ru-RU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effectLst/>
                          <a:latin typeface="Arial Black" panose="020B0A04020102020204" pitchFamily="34" charset="0"/>
                        </a:rPr>
                        <a:t>Е</a:t>
                      </a:r>
                      <a:endParaRPr lang="ru-RU" sz="5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4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5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4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5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5605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510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188640"/>
            <a:ext cx="7704856" cy="59988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Проведение РДР имело следующие содержательные цели: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Оценить </a:t>
            </a: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уровень готовности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обучающихся 9-х классов к ОГЭ; выявить направления, по которым необходима </a:t>
            </a: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корректировка подготовки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девятиклассников по русскому языку.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Оценить </a:t>
            </a: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готовность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обучающихся 9-х классов </a:t>
            </a: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создавать аргументированное высказывание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в жанре рассуждения на основе текста нравственно-философской проблематики.</a:t>
            </a:r>
          </a:p>
        </p:txBody>
      </p:sp>
    </p:spTree>
    <p:extLst>
      <p:ext uri="{BB962C8B-B14F-4D97-AF65-F5344CB8AC3E}">
        <p14:creationId xmlns:p14="http://schemas.microsoft.com/office/powerpoint/2010/main" val="32650473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122" y="188640"/>
            <a:ext cx="79208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на выбор «лишнего слова» и объяснение выбора 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Полотн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серебр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кож..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стекл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Безветр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мужеств..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ветр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Беше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нагруже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скоше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оторва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ый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89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122" y="188640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на поиск однокоренных слов (являются ли однокоренными) и объяснение выбора 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макать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чернильницу</a:t>
            </a:r>
          </a:p>
          <a:p>
            <a:r>
              <a:rPr lang="ru-RU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непромокаемый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плащ</a:t>
            </a:r>
          </a:p>
          <a:p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641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122" y="188640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на поиск однокоренных слов (являются ли однокоренными) и объяснение выбора 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коснуться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кисточкой листа</a:t>
            </a:r>
          </a:p>
          <a:p>
            <a:r>
              <a:rPr lang="ru-RU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косить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траву</a:t>
            </a:r>
          </a:p>
          <a:p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028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122" y="188640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на поиск однокоренных слов (являются ли однокоренными) и объяснение выбора 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роспись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дереву</a:t>
            </a:r>
          </a:p>
          <a:p>
            <a:r>
              <a:rPr lang="ru-RU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выросли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огорода</a:t>
            </a:r>
          </a:p>
          <a:p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8939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92088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на выбор синонима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Утром к дому прилетела ( стая, стайка ) воробьев. Они уселись на крыше и весело ( пели, щебетали, чирикали ). Мы насыпали хлебных крошек. Воробьи быстро ( сползли, слетели, слезли, спустились ) с крыши. Они ( бегали, ходили, прыгали, скакали ) и ( глотали, ели, клевали ) крошки.</a:t>
            </a:r>
          </a:p>
        </p:txBody>
      </p:sp>
    </p:spTree>
    <p:extLst>
      <p:ext uri="{BB962C8B-B14F-4D97-AF65-F5344CB8AC3E}">
        <p14:creationId xmlns:p14="http://schemas.microsoft.com/office/powerpoint/2010/main" val="3288922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92088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на выбор синонима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Небо (закрыло, заволокло) тучами.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Разведчики внимательно (смотрели, наблюдали) за противоположным берегом реки.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Олени (спокойно, безразлично, равнодушно) паслись на поляне.</a:t>
            </a:r>
          </a:p>
        </p:txBody>
      </p:sp>
    </p:spTree>
    <p:extLst>
      <p:ext uri="{BB962C8B-B14F-4D97-AF65-F5344CB8AC3E}">
        <p14:creationId xmlns:p14="http://schemas.microsoft.com/office/powerpoint/2010/main" val="896552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122" y="188640"/>
            <a:ext cx="79208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на выбор синонима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Проследить, как нарастает сила гнева: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гнев, злость, раздражение, бешенство, ярость.</a:t>
            </a:r>
          </a:p>
          <a:p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данного ряда расположить по степени убывания признака: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огромный, гигантский, большой, крохотный, маленький.</a:t>
            </a:r>
          </a:p>
        </p:txBody>
      </p:sp>
    </p:spTree>
    <p:extLst>
      <p:ext uri="{BB962C8B-B14F-4D97-AF65-F5344CB8AC3E}">
        <p14:creationId xmlns:p14="http://schemas.microsoft.com/office/powerpoint/2010/main" val="2101895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60648"/>
            <a:ext cx="806489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фразеологизмами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них всё было шито-крыто белыми нитками.</a:t>
            </a: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волнения у нашего певца язык ушёл в пятки.</a:t>
            </a:r>
          </a:p>
          <a:p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4452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60648"/>
            <a:ext cx="806489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фразеологизмами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Чего там есть? Хлеба-то кот поплакал.</a:t>
            </a: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Коммерческих магазинов сейчас прудом пруди.</a:t>
            </a:r>
          </a:p>
          <a:p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8304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92088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со словосочетаниями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рубашка</a:t>
            </a: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полотняная рубашка</a:t>
            </a: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папина рубашка</a:t>
            </a: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красная рубашка </a:t>
            </a: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(надеть, одеть) рубашку</a:t>
            </a: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рубашка навыпуск</a:t>
            </a: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2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14" y="285732"/>
          <a:ext cx="7715303" cy="6138959"/>
        </p:xfrm>
        <a:graphic>
          <a:graphicData uri="http://schemas.openxmlformats.org/drawingml/2006/table">
            <a:tbl>
              <a:tblPr/>
              <a:tblGrid>
                <a:gridCol w="3500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5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4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45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0128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</a:rPr>
                        <a:t>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Среднее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</a:rPr>
                        <a:t>Медиана</a:t>
                      </a:r>
                      <a:endParaRPr lang="ru-RU" sz="20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</a:rPr>
                        <a:t>Стандартное отклонение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14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Адмиралтейский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19,5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20,0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14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Выборгский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22,6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23,0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6,1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14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Калининский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22,0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22,0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Кировский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19,9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21,0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14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Красносельский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21,6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22,0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14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Кронштадтский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19,9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21,0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14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Курортный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19,4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20,0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414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Московский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21,5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22,0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08284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ОО городского подчинения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25,6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26,0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5"/>
                          </a:solidFill>
                          <a:latin typeface="Times New Roman"/>
                          <a:ea typeface="Calibri"/>
                        </a:rPr>
                        <a:t>Санкт-Петербург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5"/>
                          </a:solidFill>
                          <a:latin typeface="Times New Roman"/>
                          <a:ea typeface="Calibri"/>
                        </a:rPr>
                        <a:t>21,5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5"/>
                          </a:solidFill>
                          <a:latin typeface="Times New Roman"/>
                          <a:ea typeface="Calibri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5"/>
                          </a:solidFill>
                          <a:latin typeface="Times New Roman"/>
                          <a:ea typeface="Calibri"/>
                        </a:rPr>
                        <a:t>6,6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60648"/>
            <a:ext cx="806489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со словом, словосочетаниями и предложениями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</a:t>
            </a: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жилой дом</a:t>
            </a: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 жилой.</a:t>
            </a: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жилой дом – напротив.</a:t>
            </a:r>
          </a:p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Жилой дом стоит напротив школы.</a:t>
            </a:r>
          </a:p>
          <a:p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3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60648"/>
            <a:ext cx="806489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предложениями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Снег падал и </a:t>
            </a:r>
            <a:r>
              <a:rPr lang="ru-RU" sz="4800" b="1" dirty="0" err="1">
                <a:latin typeface="Times New Roman" pitchFamily="18" charset="0"/>
                <a:cs typeface="Times New Roman" pitchFamily="18" charset="0"/>
              </a:rPr>
              <a:t>медле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….о,</a:t>
            </a:r>
            <a:r>
              <a:rPr lang="ru-RU" sz="4800" b="1" baseline="30000" dirty="0"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и очень важно,</a:t>
            </a:r>
            <a:r>
              <a:rPr lang="ru-RU" sz="4800" b="1" baseline="30000" dirty="0"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и хлопья его были такие большие,</a:t>
            </a:r>
            <a:r>
              <a:rPr lang="ru-RU" sz="4800" b="1" baseline="30000" dirty="0"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что,</a:t>
            </a:r>
            <a:r>
              <a:rPr lang="ru-RU" sz="4800" b="1" baseline="30000" dirty="0">
                <a:latin typeface="Times New Roman" pitchFamily="18" charset="0"/>
                <a:cs typeface="Times New Roman" pitchFamily="18" charset="0"/>
              </a:rPr>
              <a:t>(4) 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к…</a:t>
            </a:r>
            <a:r>
              <a:rPr lang="ru-RU" sz="4800" b="1" dirty="0" err="1">
                <a:latin typeface="Times New Roman" pitchFamily="18" charset="0"/>
                <a:cs typeface="Times New Roman" pitchFamily="18" charset="0"/>
              </a:rPr>
              <a:t>залось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800" b="1" baseline="30000" dirty="0">
                <a:latin typeface="Times New Roman" pitchFamily="18" charset="0"/>
                <a:cs typeface="Times New Roman" pitchFamily="18" charset="0"/>
              </a:rPr>
              <a:t>(5) 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с неба слетают на город лёгкие белые цветы.</a:t>
            </a: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393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60648"/>
            <a:ext cx="806489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предложениями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Снег казалось будет идти всю ночь.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Озеро казалось мрачным и таинственным.</a:t>
            </a: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393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60648"/>
            <a:ext cx="806489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СПП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Древовидные пионы (1) листья которых облетают на зиму (2) со временем превращаются в пышные кусты.</a:t>
            </a: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027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60648"/>
            <a:ext cx="806489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СПП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Оглядываясь на прошлое (1) я могу сказать (2) что всегда страдал при виде тех бедствий (3) которые наблюдал в мире.</a:t>
            </a: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3645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60648"/>
            <a:ext cx="806489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СПП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Тот путь (1) каким вошла в моё сердце заповедь (2) запрещающая нам убивать (3) стал величайшим переживанием моих детских лет и моей юности.</a:t>
            </a: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64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1538" y="285730"/>
          <a:ext cx="7858179" cy="6159140"/>
        </p:xfrm>
        <a:graphic>
          <a:graphicData uri="http://schemas.openxmlformats.org/drawingml/2006/table">
            <a:tbl>
              <a:tblPr/>
              <a:tblGrid>
                <a:gridCol w="2571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9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816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</a:rPr>
                        <a:t>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</a:rPr>
                        <a:t>Максимальный балл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</a:rPr>
                        <a:t>Процент набравших менее 13 баллов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</a:rPr>
                        <a:t>Процент набравших более 30 баллов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807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Адмиралтейский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35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16,49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3,95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Кировский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35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16,68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4,57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03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Колпинский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35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12,81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4,71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807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Кронштадтский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34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14,71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2,10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03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Курортный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34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15,08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3,07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124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Петроградский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35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15,28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11,66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903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СПО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33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</a:rPr>
                        <a:t>61,98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</a:rPr>
                        <a:t>0,40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8078"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Санкт-Петербург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35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9,73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6,68</a:t>
                      </a:r>
                    </a:p>
                  </a:txBody>
                  <a:tcPr marL="68580" marR="450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9208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проблемы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4000" b="1" dirty="0">
                <a:latin typeface="Arial Black" panose="020B0A04020102020204" pitchFamily="34" charset="0"/>
              </a:rPr>
              <a:t>проблема глубины понимания текста;</a:t>
            </a:r>
          </a:p>
          <a:p>
            <a:pPr lvl="1"/>
            <a:endParaRPr lang="ru-RU" sz="4000" b="1" dirty="0">
              <a:latin typeface="Arial Black" panose="020B0A04020102020204" pitchFamily="34" charset="0"/>
            </a:endParaRPr>
          </a:p>
          <a:p>
            <a:pPr lvl="1"/>
            <a:r>
              <a:rPr lang="ru-RU" sz="4000" b="1" dirty="0">
                <a:latin typeface="Arial Black" panose="020B0A04020102020204" pitchFamily="34" charset="0"/>
              </a:rPr>
              <a:t>проблема понимания смысла высказывания </a:t>
            </a:r>
          </a:p>
          <a:p>
            <a:pPr lvl="1"/>
            <a:r>
              <a:rPr lang="ru-RU" sz="4000" b="1" dirty="0">
                <a:latin typeface="Arial Black" panose="020B0A04020102020204" pitchFamily="34" charset="0"/>
              </a:rPr>
              <a:t>и аргументации собственного высказывания;</a:t>
            </a:r>
          </a:p>
        </p:txBody>
      </p:sp>
    </p:spTree>
    <p:extLst>
      <p:ext uri="{BB962C8B-B14F-4D97-AF65-F5344CB8AC3E}">
        <p14:creationId xmlns:p14="http://schemas.microsoft.com/office/powerpoint/2010/main" val="3390573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92088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проблемы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4000" b="1" dirty="0">
                <a:latin typeface="Arial Black" panose="020B0A04020102020204" pitchFamily="34" charset="0"/>
              </a:rPr>
              <a:t>проблема словарного запаса учащихся;</a:t>
            </a:r>
          </a:p>
          <a:p>
            <a:pPr lvl="1"/>
            <a:r>
              <a:rPr lang="ru-RU" sz="4000" b="1" dirty="0">
                <a:latin typeface="Arial Black" panose="020B0A04020102020204" pitchFamily="34" charset="0"/>
              </a:rPr>
              <a:t>проблема осознанного применения орфографических и пунктуационных норм учащимися, «орфографической зоркости».</a:t>
            </a:r>
          </a:p>
        </p:txBody>
      </p:sp>
    </p:spTree>
    <p:extLst>
      <p:ext uri="{BB962C8B-B14F-4D97-AF65-F5344CB8AC3E}">
        <p14:creationId xmlns:p14="http://schemas.microsoft.com/office/powerpoint/2010/main" val="3584197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92088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(организация работы)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4000" b="1" dirty="0">
                <a:latin typeface="Arial Black" panose="020B0A04020102020204" pitchFamily="34" charset="0"/>
              </a:rPr>
              <a:t>разговоры учащихся;</a:t>
            </a:r>
          </a:p>
          <a:p>
            <a:pPr lvl="1"/>
            <a:r>
              <a:rPr lang="ru-RU" sz="4000" b="1" dirty="0">
                <a:latin typeface="Arial Black" panose="020B0A04020102020204" pitchFamily="34" charset="0"/>
              </a:rPr>
              <a:t>неправильно оформлены бланки;</a:t>
            </a:r>
          </a:p>
          <a:p>
            <a:pPr lvl="1"/>
            <a:r>
              <a:rPr lang="ru-RU" sz="4000" b="1" dirty="0">
                <a:latin typeface="Arial Black" panose="020B0A04020102020204" pitchFamily="34" charset="0"/>
              </a:rPr>
              <a:t>наличие телефонов на партах у учащихся;</a:t>
            </a:r>
          </a:p>
          <a:p>
            <a:pPr lvl="1"/>
            <a:r>
              <a:rPr lang="ru-RU" sz="4000" b="1" dirty="0">
                <a:latin typeface="Arial Black" panose="020B0A04020102020204" pitchFamily="34" charset="0"/>
              </a:rPr>
              <a:t>перепутаны варианты работы при выдаче</a:t>
            </a:r>
          </a:p>
        </p:txBody>
      </p:sp>
    </p:spTree>
    <p:extLst>
      <p:ext uri="{BB962C8B-B14F-4D97-AF65-F5344CB8AC3E}">
        <p14:creationId xmlns:p14="http://schemas.microsoft.com/office/powerpoint/2010/main" val="576974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9208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Комментарии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3600" dirty="0">
                <a:latin typeface="Arial Black" panose="020B0A04020102020204" pitchFamily="34" charset="0"/>
              </a:rPr>
              <a:t>тексты были понятны большинству обучающихся; </a:t>
            </a:r>
          </a:p>
          <a:p>
            <a:pPr lvl="1"/>
            <a:r>
              <a:rPr lang="ru-RU" sz="3600" dirty="0">
                <a:latin typeface="Arial Black" panose="020B0A04020102020204" pitchFamily="34" charset="0"/>
              </a:rPr>
              <a:t>не справились с заданием (назвать высказывания, соответствующие смыслу текста) всего 8,8% выполнявших работу;</a:t>
            </a:r>
          </a:p>
        </p:txBody>
      </p:sp>
    </p:spTree>
    <p:extLst>
      <p:ext uri="{BB962C8B-B14F-4D97-AF65-F5344CB8AC3E}">
        <p14:creationId xmlns:p14="http://schemas.microsoft.com/office/powerpoint/2010/main" val="1634740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92088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Комментарии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3600" dirty="0">
                <a:latin typeface="Arial Black" panose="020B0A04020102020204" pitchFamily="34" charset="0"/>
              </a:rPr>
              <a:t>понимание текстов учащимися неглубокое;</a:t>
            </a:r>
          </a:p>
          <a:p>
            <a:pPr lvl="1"/>
            <a:r>
              <a:rPr lang="ru-RU" sz="3600" dirty="0">
                <a:latin typeface="Arial Black" panose="020B0A04020102020204" pitchFamily="34" charset="0"/>
              </a:rPr>
              <a:t>в сочинении 15% не аргументировали свою позицию и почти 50% использовали аргументы из жизненного опыта</a:t>
            </a:r>
            <a:endParaRPr lang="ru-RU" sz="6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680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288</TotalTime>
  <Words>948</Words>
  <Application>Microsoft Office PowerPoint</Application>
  <PresentationFormat>Экран (4:3)</PresentationFormat>
  <Paragraphs>237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3" baseType="lpstr">
      <vt:lpstr>Arial Black</vt:lpstr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Итоги ДКР  по русскому языку  9 класс (2016 – 2017 уч.г.) Подготовила Бенедиктова Т.Ю.,  методист ИМЦ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ДКР  по русскому языку  9 класс Кировский район</dc:title>
  <cp:lastModifiedBy>809360</cp:lastModifiedBy>
  <cp:revision>33</cp:revision>
  <dcterms:modified xsi:type="dcterms:W3CDTF">2017-10-09T09:40:32Z</dcterms:modified>
</cp:coreProperties>
</file>