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AE681-11CC-41F6-8D62-85CE30B1F36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897F1-A15C-451A-B98F-38AEBE1EC4F2}">
      <dgm:prSet phldrT="[Текст]" custT="1"/>
      <dgm:spPr/>
      <dgm:t>
        <a:bodyPr/>
        <a:lstStyle/>
        <a:p>
          <a:r>
            <a:rPr lang="ru-RU" sz="3200" dirty="0" smtClean="0"/>
            <a:t>Предметные результаты</a:t>
          </a:r>
          <a:endParaRPr lang="ru-RU" sz="3200" dirty="0"/>
        </a:p>
      </dgm:t>
    </dgm:pt>
    <dgm:pt modelId="{8493DA76-5109-406B-8632-E3D2DD0B0D68}" type="parTrans" cxnId="{DE1606A6-3B0C-404C-8BB5-DED0C9842EA7}">
      <dgm:prSet/>
      <dgm:spPr/>
      <dgm:t>
        <a:bodyPr/>
        <a:lstStyle/>
        <a:p>
          <a:endParaRPr lang="ru-RU"/>
        </a:p>
      </dgm:t>
    </dgm:pt>
    <dgm:pt modelId="{B7E6D122-2211-4952-94F8-48FEEBA0F255}" type="sibTrans" cxnId="{DE1606A6-3B0C-404C-8BB5-DED0C9842EA7}">
      <dgm:prSet/>
      <dgm:spPr/>
      <dgm:t>
        <a:bodyPr/>
        <a:lstStyle/>
        <a:p>
          <a:endParaRPr lang="ru-RU"/>
        </a:p>
      </dgm:t>
    </dgm:pt>
    <dgm:pt modelId="{EF685391-6F17-4260-B6BB-1FDB0EAD9896}">
      <dgm:prSet phldrT="[Текст]" custT="1"/>
      <dgm:spPr/>
      <dgm:t>
        <a:bodyPr/>
        <a:lstStyle/>
        <a:p>
          <a:r>
            <a:rPr lang="ru-RU" sz="2800" b="1" dirty="0" smtClean="0"/>
            <a:t>Знания, умения и навыки конкретных предметов в соответствии с примерными предметными программами. </a:t>
          </a:r>
          <a:endParaRPr lang="ru-RU" sz="2800" b="1" dirty="0"/>
        </a:p>
      </dgm:t>
    </dgm:pt>
    <dgm:pt modelId="{DCE40D8B-E4BC-447E-AC07-021012BB3551}" type="parTrans" cxnId="{A7FA89EE-FA6E-4359-945E-F2A608EE0B90}">
      <dgm:prSet/>
      <dgm:spPr/>
      <dgm:t>
        <a:bodyPr/>
        <a:lstStyle/>
        <a:p>
          <a:endParaRPr lang="ru-RU"/>
        </a:p>
      </dgm:t>
    </dgm:pt>
    <dgm:pt modelId="{CD26E40A-1511-4662-B44C-BE765742599B}" type="sibTrans" cxnId="{A7FA89EE-FA6E-4359-945E-F2A608EE0B90}">
      <dgm:prSet/>
      <dgm:spPr/>
      <dgm:t>
        <a:bodyPr/>
        <a:lstStyle/>
        <a:p>
          <a:endParaRPr lang="ru-RU"/>
        </a:p>
      </dgm:t>
    </dgm:pt>
    <dgm:pt modelId="{9D60DA09-B53A-431C-BEFC-C78CCD706DF7}">
      <dgm:prSet phldrT="[Текст]" custT="1"/>
      <dgm:spPr/>
      <dgm:t>
        <a:bodyPr/>
        <a:lstStyle/>
        <a:p>
          <a:r>
            <a:rPr lang="ru-RU" sz="2800" b="1" dirty="0" smtClean="0"/>
            <a:t>Виды деятельности по получению нового знания в рамках учебного предмета; преобразование и применение нового знания в учебных, учебно-проектных и социально-проектных ситуациях; формирование научного типа мышления.</a:t>
          </a:r>
        </a:p>
      </dgm:t>
    </dgm:pt>
    <dgm:pt modelId="{6FC470A8-4882-4BD4-93BA-743729F41BEF}" type="parTrans" cxnId="{F1B16C8E-FD6C-4074-91EF-5558C835A863}">
      <dgm:prSet/>
      <dgm:spPr/>
      <dgm:t>
        <a:bodyPr/>
        <a:lstStyle/>
        <a:p>
          <a:endParaRPr lang="ru-RU"/>
        </a:p>
      </dgm:t>
    </dgm:pt>
    <dgm:pt modelId="{911705BC-7E44-4089-9916-EAD57D408DD2}" type="sibTrans" cxnId="{F1B16C8E-FD6C-4074-91EF-5558C835A863}">
      <dgm:prSet/>
      <dgm:spPr/>
      <dgm:t>
        <a:bodyPr/>
        <a:lstStyle/>
        <a:p>
          <a:endParaRPr lang="ru-RU"/>
        </a:p>
      </dgm:t>
    </dgm:pt>
    <dgm:pt modelId="{9D797FB4-7849-448C-84B8-EF8518ABD61D}" type="pres">
      <dgm:prSet presAssocID="{C6BAE681-11CC-41F6-8D62-85CE30B1F3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F84855-49A9-4D10-ABE6-66870C9396E6}" type="pres">
      <dgm:prSet presAssocID="{F21897F1-A15C-451A-B98F-38AEBE1EC4F2}" presName="root" presStyleCnt="0"/>
      <dgm:spPr/>
    </dgm:pt>
    <dgm:pt modelId="{F26E6414-46B5-49AA-9354-F58B24254E53}" type="pres">
      <dgm:prSet presAssocID="{F21897F1-A15C-451A-B98F-38AEBE1EC4F2}" presName="rootComposite" presStyleCnt="0"/>
      <dgm:spPr/>
    </dgm:pt>
    <dgm:pt modelId="{49266E2A-28E0-45C8-A052-54B9997B80F9}" type="pres">
      <dgm:prSet presAssocID="{F21897F1-A15C-451A-B98F-38AEBE1EC4F2}" presName="rootText" presStyleLbl="node1" presStyleIdx="0" presStyleCnt="1" custScaleX="387145" custScaleY="93569" custLinFactY="-13993" custLinFactNeighborX="687" custLinFactNeighborY="-100000"/>
      <dgm:spPr/>
      <dgm:t>
        <a:bodyPr/>
        <a:lstStyle/>
        <a:p>
          <a:endParaRPr lang="ru-RU"/>
        </a:p>
      </dgm:t>
    </dgm:pt>
    <dgm:pt modelId="{C5DADD50-5693-4F29-914D-2342CF4D86FE}" type="pres">
      <dgm:prSet presAssocID="{F21897F1-A15C-451A-B98F-38AEBE1EC4F2}" presName="rootConnector" presStyleLbl="node1" presStyleIdx="0" presStyleCnt="1"/>
      <dgm:spPr/>
    </dgm:pt>
    <dgm:pt modelId="{AC1E90FA-3D76-44B7-B1C9-D5AB8D6AFC93}" type="pres">
      <dgm:prSet presAssocID="{F21897F1-A15C-451A-B98F-38AEBE1EC4F2}" presName="childShape" presStyleCnt="0"/>
      <dgm:spPr/>
    </dgm:pt>
    <dgm:pt modelId="{271E1F10-8C0A-4CE6-8072-5F527D0709D5}" type="pres">
      <dgm:prSet presAssocID="{DCE40D8B-E4BC-447E-AC07-021012BB3551}" presName="Name13" presStyleLbl="parChTrans1D2" presStyleIdx="0" presStyleCnt="2"/>
      <dgm:spPr/>
    </dgm:pt>
    <dgm:pt modelId="{26F41423-9549-4816-8B0B-A0FE50C49C30}" type="pres">
      <dgm:prSet presAssocID="{EF685391-6F17-4260-B6BB-1FDB0EAD9896}" presName="childText" presStyleLbl="bgAcc1" presStyleIdx="0" presStyleCnt="2" custScaleX="976075" custScaleY="276142" custLinFactX="18513" custLinFactNeighborX="100000" custLinFactNeighborY="-80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BF14B-2926-46B5-823B-F0FA70BF0390}" type="pres">
      <dgm:prSet presAssocID="{6FC470A8-4882-4BD4-93BA-743729F41BEF}" presName="Name13" presStyleLbl="parChTrans1D2" presStyleIdx="1" presStyleCnt="2"/>
      <dgm:spPr/>
    </dgm:pt>
    <dgm:pt modelId="{FF96D913-8B54-42E6-933F-D4515FA62844}" type="pres">
      <dgm:prSet presAssocID="{9D60DA09-B53A-431C-BEFC-C78CCD706DF7}" presName="childText" presStyleLbl="bgAcc1" presStyleIdx="1" presStyleCnt="2" custScaleX="997445" custScaleY="288948" custLinFactNeighborX="-5346" custLinFactNeighborY="-1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A89EE-FA6E-4359-945E-F2A608EE0B90}" srcId="{F21897F1-A15C-451A-B98F-38AEBE1EC4F2}" destId="{EF685391-6F17-4260-B6BB-1FDB0EAD9896}" srcOrd="0" destOrd="0" parTransId="{DCE40D8B-E4BC-447E-AC07-021012BB3551}" sibTransId="{CD26E40A-1511-4662-B44C-BE765742599B}"/>
    <dgm:cxn modelId="{F9C78177-B3A0-49A5-AF98-ABCBF9ADBF71}" type="presOf" srcId="{DCE40D8B-E4BC-447E-AC07-021012BB3551}" destId="{271E1F10-8C0A-4CE6-8072-5F527D0709D5}" srcOrd="0" destOrd="0" presId="urn:microsoft.com/office/officeart/2005/8/layout/hierarchy3"/>
    <dgm:cxn modelId="{DE1606A6-3B0C-404C-8BB5-DED0C9842EA7}" srcId="{C6BAE681-11CC-41F6-8D62-85CE30B1F361}" destId="{F21897F1-A15C-451A-B98F-38AEBE1EC4F2}" srcOrd="0" destOrd="0" parTransId="{8493DA76-5109-406B-8632-E3D2DD0B0D68}" sibTransId="{B7E6D122-2211-4952-94F8-48FEEBA0F255}"/>
    <dgm:cxn modelId="{DCCA9146-F793-431C-B73D-B23A19E6E5A8}" type="presOf" srcId="{C6BAE681-11CC-41F6-8D62-85CE30B1F361}" destId="{9D797FB4-7849-448C-84B8-EF8518ABD61D}" srcOrd="0" destOrd="0" presId="urn:microsoft.com/office/officeart/2005/8/layout/hierarchy3"/>
    <dgm:cxn modelId="{F1B16C8E-FD6C-4074-91EF-5558C835A863}" srcId="{F21897F1-A15C-451A-B98F-38AEBE1EC4F2}" destId="{9D60DA09-B53A-431C-BEFC-C78CCD706DF7}" srcOrd="1" destOrd="0" parTransId="{6FC470A8-4882-4BD4-93BA-743729F41BEF}" sibTransId="{911705BC-7E44-4089-9916-EAD57D408DD2}"/>
    <dgm:cxn modelId="{59DCB957-D991-43CB-BED2-5BE5D12C5FA9}" type="presOf" srcId="{9D60DA09-B53A-431C-BEFC-C78CCD706DF7}" destId="{FF96D913-8B54-42E6-933F-D4515FA62844}" srcOrd="0" destOrd="0" presId="urn:microsoft.com/office/officeart/2005/8/layout/hierarchy3"/>
    <dgm:cxn modelId="{CADEF7C1-D281-49D8-9ED1-7EB8A8B6166C}" type="presOf" srcId="{EF685391-6F17-4260-B6BB-1FDB0EAD9896}" destId="{26F41423-9549-4816-8B0B-A0FE50C49C30}" srcOrd="0" destOrd="0" presId="urn:microsoft.com/office/officeart/2005/8/layout/hierarchy3"/>
    <dgm:cxn modelId="{E1C6A8A5-AD0A-4128-A931-3A79171CBD1D}" type="presOf" srcId="{6FC470A8-4882-4BD4-93BA-743729F41BEF}" destId="{840BF14B-2926-46B5-823B-F0FA70BF0390}" srcOrd="0" destOrd="0" presId="urn:microsoft.com/office/officeart/2005/8/layout/hierarchy3"/>
    <dgm:cxn modelId="{EFB8C4F8-D1B7-4872-9584-FE2DE479A00B}" type="presOf" srcId="{F21897F1-A15C-451A-B98F-38AEBE1EC4F2}" destId="{C5DADD50-5693-4F29-914D-2342CF4D86FE}" srcOrd="1" destOrd="0" presId="urn:microsoft.com/office/officeart/2005/8/layout/hierarchy3"/>
    <dgm:cxn modelId="{BF58D146-C27D-4E93-9861-5D041E53C4A2}" type="presOf" srcId="{F21897F1-A15C-451A-B98F-38AEBE1EC4F2}" destId="{49266E2A-28E0-45C8-A052-54B9997B80F9}" srcOrd="0" destOrd="0" presId="urn:microsoft.com/office/officeart/2005/8/layout/hierarchy3"/>
    <dgm:cxn modelId="{DF1656D6-7438-4652-ADD2-9F08DA7B6F27}" type="presParOf" srcId="{9D797FB4-7849-448C-84B8-EF8518ABD61D}" destId="{16F84855-49A9-4D10-ABE6-66870C9396E6}" srcOrd="0" destOrd="0" presId="urn:microsoft.com/office/officeart/2005/8/layout/hierarchy3"/>
    <dgm:cxn modelId="{6B588FDD-9360-4CC3-B6B2-16C8968608AB}" type="presParOf" srcId="{16F84855-49A9-4D10-ABE6-66870C9396E6}" destId="{F26E6414-46B5-49AA-9354-F58B24254E53}" srcOrd="0" destOrd="0" presId="urn:microsoft.com/office/officeart/2005/8/layout/hierarchy3"/>
    <dgm:cxn modelId="{FE9D965B-256E-4602-B876-7F544E2893BE}" type="presParOf" srcId="{F26E6414-46B5-49AA-9354-F58B24254E53}" destId="{49266E2A-28E0-45C8-A052-54B9997B80F9}" srcOrd="0" destOrd="0" presId="urn:microsoft.com/office/officeart/2005/8/layout/hierarchy3"/>
    <dgm:cxn modelId="{9D1D2F57-7C5F-4DD5-9130-F510DB2C2029}" type="presParOf" srcId="{F26E6414-46B5-49AA-9354-F58B24254E53}" destId="{C5DADD50-5693-4F29-914D-2342CF4D86FE}" srcOrd="1" destOrd="0" presId="urn:microsoft.com/office/officeart/2005/8/layout/hierarchy3"/>
    <dgm:cxn modelId="{DB1E06F9-62F2-4D59-9903-1C8058E48CCC}" type="presParOf" srcId="{16F84855-49A9-4D10-ABE6-66870C9396E6}" destId="{AC1E90FA-3D76-44B7-B1C9-D5AB8D6AFC93}" srcOrd="1" destOrd="0" presId="urn:microsoft.com/office/officeart/2005/8/layout/hierarchy3"/>
    <dgm:cxn modelId="{32214EC4-C310-4F44-845C-FD13CB69190D}" type="presParOf" srcId="{AC1E90FA-3D76-44B7-B1C9-D5AB8D6AFC93}" destId="{271E1F10-8C0A-4CE6-8072-5F527D0709D5}" srcOrd="0" destOrd="0" presId="urn:microsoft.com/office/officeart/2005/8/layout/hierarchy3"/>
    <dgm:cxn modelId="{E85C5C87-6B37-46A1-9E15-974444531B17}" type="presParOf" srcId="{AC1E90FA-3D76-44B7-B1C9-D5AB8D6AFC93}" destId="{26F41423-9549-4816-8B0B-A0FE50C49C30}" srcOrd="1" destOrd="0" presId="urn:microsoft.com/office/officeart/2005/8/layout/hierarchy3"/>
    <dgm:cxn modelId="{00F9A6E5-9A0D-4E65-84D9-1D7C3D4C40C8}" type="presParOf" srcId="{AC1E90FA-3D76-44B7-B1C9-D5AB8D6AFC93}" destId="{840BF14B-2926-46B5-823B-F0FA70BF0390}" srcOrd="2" destOrd="0" presId="urn:microsoft.com/office/officeart/2005/8/layout/hierarchy3"/>
    <dgm:cxn modelId="{12BF3E03-CD5B-46C0-BD1C-EEF201D99BC3}" type="presParOf" srcId="{AC1E90FA-3D76-44B7-B1C9-D5AB8D6AFC93}" destId="{FF96D913-8B54-42E6-933F-D4515FA6284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66E2A-28E0-45C8-A052-54B9997B80F9}">
      <dsp:nvSpPr>
        <dsp:cNvPr id="0" name=""/>
        <dsp:cNvSpPr/>
      </dsp:nvSpPr>
      <dsp:spPr>
        <a:xfrm>
          <a:off x="12873" y="117360"/>
          <a:ext cx="4660764" cy="5632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Предметные результаты</a:t>
          </a:r>
          <a:endParaRPr lang="ru-RU" sz="3200" kern="1200" dirty="0"/>
        </a:p>
      </dsp:txBody>
      <dsp:txXfrm>
        <a:off x="29369" y="133856"/>
        <a:ext cx="4627772" cy="530237"/>
      </dsp:txXfrm>
    </dsp:sp>
    <dsp:sp modelId="{271E1F10-8C0A-4CE6-8072-5F527D0709D5}">
      <dsp:nvSpPr>
        <dsp:cNvPr id="0" name=""/>
        <dsp:cNvSpPr/>
      </dsp:nvSpPr>
      <dsp:spPr>
        <a:xfrm>
          <a:off x="478950" y="680589"/>
          <a:ext cx="668224" cy="118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405"/>
              </a:lnTo>
              <a:lnTo>
                <a:pt x="668224" y="11804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41423-9549-4816-8B0B-A0FE50C49C30}">
      <dsp:nvSpPr>
        <dsp:cNvPr id="0" name=""/>
        <dsp:cNvSpPr/>
      </dsp:nvSpPr>
      <dsp:spPr>
        <a:xfrm>
          <a:off x="1147174" y="1029889"/>
          <a:ext cx="9400623" cy="1662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Знания, умения и навыки конкретных предметов в соответствии с примерными предметными программами. </a:t>
          </a:r>
          <a:endParaRPr lang="ru-RU" sz="2800" b="1" kern="1200" dirty="0"/>
        </a:p>
      </dsp:txBody>
      <dsp:txXfrm>
        <a:off x="1195858" y="1078573"/>
        <a:ext cx="9303255" cy="1564842"/>
      </dsp:txXfrm>
    </dsp:sp>
    <dsp:sp modelId="{840BF14B-2926-46B5-823B-F0FA70BF0390}">
      <dsp:nvSpPr>
        <dsp:cNvPr id="0" name=""/>
        <dsp:cNvSpPr/>
      </dsp:nvSpPr>
      <dsp:spPr>
        <a:xfrm>
          <a:off x="478950" y="680589"/>
          <a:ext cx="406318" cy="351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413"/>
              </a:lnTo>
              <a:lnTo>
                <a:pt x="406318" y="35104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6D913-8B54-42E6-933F-D4515FA62844}">
      <dsp:nvSpPr>
        <dsp:cNvPr id="0" name=""/>
        <dsp:cNvSpPr/>
      </dsp:nvSpPr>
      <dsp:spPr>
        <a:xfrm>
          <a:off x="885268" y="3321356"/>
          <a:ext cx="9606438" cy="1739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Виды деятельности по получению нового знания в рамках учебного предмета; преобразование и применение нового знания в учебных, учебно-проектных и социально-проектных ситуациях; формирование научного типа мышления.</a:t>
          </a:r>
        </a:p>
      </dsp:txBody>
      <dsp:txXfrm>
        <a:off x="936210" y="3372298"/>
        <a:ext cx="9504554" cy="1637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772" y="2552101"/>
            <a:ext cx="7907627" cy="2985815"/>
          </a:xfrm>
        </p:spPr>
        <p:txBody>
          <a:bodyPr/>
          <a:lstStyle/>
          <a:p>
            <a:r>
              <a:rPr lang="ru-RU" sz="9600" b="1" dirty="0" smtClean="0"/>
              <a:t>Оценка предметных результатов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552" y="656823"/>
            <a:ext cx="10238705" cy="6697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Лист достижений (русский язык) 5-а класс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905041"/>
              </p:ext>
            </p:extLst>
          </p:nvPr>
        </p:nvGraphicFramePr>
        <p:xfrm>
          <a:off x="914396" y="1326524"/>
          <a:ext cx="10328860" cy="472217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70494"/>
                <a:gridCol w="553792"/>
                <a:gridCol w="579549"/>
                <a:gridCol w="579549"/>
                <a:gridCol w="566671"/>
                <a:gridCol w="566670"/>
                <a:gridCol w="566671"/>
                <a:gridCol w="528033"/>
                <a:gridCol w="553792"/>
                <a:gridCol w="463639"/>
              </a:tblGrid>
              <a:tr h="1133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Антипова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Балакирева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Гринько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Завьялов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Корнейчук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54668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Тема: Лексикология</a:t>
                      </a:r>
                      <a:endParaRPr lang="ru-RU" sz="4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688">
                <a:tc gridSpan="10">
                  <a:txBody>
                    <a:bodyPr/>
                    <a:lstStyle/>
                    <a:p>
                      <a:r>
                        <a:rPr lang="ru-RU" sz="2800" b="1" dirty="0" smtClean="0"/>
                        <a:t>Базовый уровень (обучающийся</a:t>
                      </a:r>
                      <a:r>
                        <a:rPr lang="ru-RU" sz="2800" b="1" baseline="0" dirty="0" smtClean="0"/>
                        <a:t> научился)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6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Проводит лексический анализ слова.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6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Находит эпитеты, метафоры, олицетворения.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466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Применяет правило правописания суффиксов ЧИК, ЩИК.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66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Находит в тексте изученные орфограммы.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2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552" y="656823"/>
            <a:ext cx="10238705" cy="6697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Лист достижений (русский язык) 5-а класс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350485"/>
              </p:ext>
            </p:extLst>
          </p:nvPr>
        </p:nvGraphicFramePr>
        <p:xfrm>
          <a:off x="888643" y="1442434"/>
          <a:ext cx="10354614" cy="480346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83884"/>
                <a:gridCol w="555173"/>
                <a:gridCol w="580994"/>
                <a:gridCol w="580994"/>
                <a:gridCol w="568084"/>
                <a:gridCol w="568083"/>
                <a:gridCol w="568084"/>
                <a:gridCol w="529350"/>
                <a:gridCol w="555173"/>
                <a:gridCol w="464795"/>
              </a:tblGrid>
              <a:tr h="9916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Антипова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Балакирева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Гринько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Завьялов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Корнейчук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69841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Тема: Лексикология</a:t>
                      </a:r>
                      <a:endParaRPr lang="ru-RU" sz="4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6039">
                <a:tc gridSpan="10">
                  <a:txBody>
                    <a:bodyPr/>
                    <a:lstStyle/>
                    <a:p>
                      <a:r>
                        <a:rPr lang="ru-RU" sz="2800" b="1" dirty="0" smtClean="0"/>
                        <a:t>Повышенный уровень (обучающийся</a:t>
                      </a:r>
                      <a:r>
                        <a:rPr lang="ru-RU" sz="2800" b="1" baseline="0" dirty="0" smtClean="0"/>
                        <a:t> получил возможность научиться)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3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Определяет роль средств</a:t>
                      </a:r>
                      <a:r>
                        <a:rPr lang="ru-RU" b="1" baseline="0" dirty="0" smtClean="0"/>
                        <a:t> выразительности.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66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Различает лексическое и грамматическое значение</a:t>
                      </a:r>
                      <a:r>
                        <a:rPr lang="ru-RU" b="1" baseline="0" dirty="0" smtClean="0"/>
                        <a:t> слов (аргументированно).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66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Извлекает необходимую информацию из словарей.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37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552" y="656823"/>
            <a:ext cx="10238705" cy="6697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Лист достижений (русский язык) 5-а класс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742636"/>
              </p:ext>
            </p:extLst>
          </p:nvPr>
        </p:nvGraphicFramePr>
        <p:xfrm>
          <a:off x="888643" y="1442434"/>
          <a:ext cx="10354614" cy="426992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83884"/>
                <a:gridCol w="555173"/>
                <a:gridCol w="580994"/>
                <a:gridCol w="580994"/>
                <a:gridCol w="568084"/>
                <a:gridCol w="568083"/>
                <a:gridCol w="568084"/>
                <a:gridCol w="529350"/>
                <a:gridCol w="555173"/>
                <a:gridCol w="464795"/>
              </a:tblGrid>
              <a:tr h="9916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Антипова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Балакирева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Гринько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Завьялов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Корнейчук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Кузин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698418">
                <a:tc gridSpan="10"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Тема: Лексикология</a:t>
                      </a:r>
                      <a:endParaRPr lang="ru-RU" sz="4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008">
                <a:tc gridSpan="10">
                  <a:txBody>
                    <a:bodyPr/>
                    <a:lstStyle/>
                    <a:p>
                      <a:r>
                        <a:rPr lang="ru-RU" sz="2800" b="1" dirty="0" smtClean="0"/>
                        <a:t>Проверочные и контрольные работы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3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Фразеология.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66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Орфограмма «Чередование о // а»</a:t>
                      </a:r>
                      <a:r>
                        <a:rPr lang="ru-RU" b="1" baseline="0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66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Орфографический</a:t>
                      </a:r>
                      <a:r>
                        <a:rPr lang="ru-RU" b="1" baseline="0" dirty="0" smtClean="0"/>
                        <a:t> анализ текста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3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Контрольная работа по теме «Лексика».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6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452992"/>
              </p:ext>
            </p:extLst>
          </p:nvPr>
        </p:nvGraphicFramePr>
        <p:xfrm>
          <a:off x="875763" y="425003"/>
          <a:ext cx="10547798" cy="587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9854" y="526891"/>
            <a:ext cx="107538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Оценка предметных результатов предусматривает выявление уровня достижения обучающимися планируемых результатов по отдельным предметам с учётом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400" b="1" dirty="0" smtClean="0"/>
              <a:t>предметных знаний,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400" b="1" dirty="0"/>
              <a:t>д</a:t>
            </a:r>
            <a:r>
              <a:rPr lang="ru-RU" sz="4400" b="1" dirty="0" smtClean="0"/>
              <a:t>ействий с предметным содержанием.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984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8490" y="1120462"/>
            <a:ext cx="107152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Объектом оценки предметных результатов служит способность обучающимися решать </a:t>
            </a:r>
            <a:endParaRPr lang="ru-RU" sz="44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b="1" dirty="0" smtClean="0"/>
              <a:t>учебно-познавательные,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b="1" dirty="0" smtClean="0"/>
              <a:t>учебно-практические </a:t>
            </a:r>
            <a:r>
              <a:rPr lang="ru-RU" sz="4400" b="1" dirty="0" smtClean="0"/>
              <a:t>задачи.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6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459" y="553791"/>
            <a:ext cx="107152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Оценка достижения предметных результатов ведётся в ходе </a:t>
            </a:r>
            <a:endParaRPr lang="ru-RU" sz="44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b="1" dirty="0" smtClean="0"/>
              <a:t>текущего оценивания,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b="1" dirty="0" smtClean="0"/>
              <a:t>промежуточного </a:t>
            </a:r>
            <a:r>
              <a:rPr lang="ru-RU" sz="4400" b="1" dirty="0" smtClean="0"/>
              <a:t>оценивания, </a:t>
            </a:r>
            <a:endParaRPr lang="ru-RU" sz="44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b="1" dirty="0" smtClean="0"/>
              <a:t>выполнения </a:t>
            </a:r>
            <a:r>
              <a:rPr lang="ru-RU" sz="4400" b="1" dirty="0" smtClean="0"/>
              <a:t>итоговых проверочных работ.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621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732" y="682580"/>
            <a:ext cx="107409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Результаты оценки фиксируются в листе достижений. По мере проведения текущего контроля (наблюдение, проверочные работы, практические задания, проблемные ситуации, контрольные работы и т.д.) заполняются ячейки таблицы.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00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21" y="476518"/>
            <a:ext cx="105477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основу листа достижений положены: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редметные результаты </a:t>
            </a:r>
            <a:r>
              <a:rPr lang="ru-RU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освоения выпускниками основной школы программы </a:t>
            </a:r>
            <a:r>
              <a:rPr lang="ru-RU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 ………. (предмету)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b="1" dirty="0"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cs typeface="Times New Roman" panose="02020603050405020304" pitchFamily="18" charset="0"/>
              </a:rPr>
              <a:t>ланируемые результаты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b="1" dirty="0">
                <a:cs typeface="Times New Roman" panose="02020603050405020304" pitchFamily="18" charset="0"/>
              </a:rPr>
              <a:t>у</a:t>
            </a:r>
            <a:r>
              <a:rPr lang="ru-RU" sz="4000" b="1" dirty="0" smtClean="0">
                <a:cs typeface="Times New Roman" panose="02020603050405020304" pitchFamily="18" charset="0"/>
              </a:rPr>
              <a:t>чебно-тематический план (деятельность обучающихся)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4000" b="1" dirty="0">
                <a:cs typeface="Times New Roman" panose="02020603050405020304" pitchFamily="18" charset="0"/>
              </a:rPr>
              <a:t>к</a:t>
            </a:r>
            <a:r>
              <a:rPr lang="ru-RU" sz="4000" b="1" dirty="0" smtClean="0">
                <a:cs typeface="Times New Roman" panose="02020603050405020304" pitchFamily="18" charset="0"/>
              </a:rPr>
              <a:t>алендарно-тематическое планирование</a:t>
            </a:r>
            <a:endParaRPr lang="ru-RU" sz="4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7127" y="463639"/>
            <a:ext cx="106508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Оценивание ведётся по следующей шкале:</a:t>
            </a:r>
          </a:p>
          <a:p>
            <a:pPr algn="just"/>
            <a:r>
              <a:rPr lang="ru-RU" sz="4800" b="1" dirty="0" smtClean="0"/>
              <a:t>0б.</a:t>
            </a:r>
            <a:r>
              <a:rPr lang="ru-RU" sz="4400" b="1" dirty="0" smtClean="0"/>
              <a:t> – не научился (не проявил данное умение)</a:t>
            </a:r>
          </a:p>
          <a:p>
            <a:pPr algn="just"/>
            <a:r>
              <a:rPr lang="ru-RU" sz="4800" b="1" dirty="0" smtClean="0"/>
              <a:t>1б.</a:t>
            </a:r>
            <a:r>
              <a:rPr lang="ru-RU" sz="4400" b="1" dirty="0" smtClean="0"/>
              <a:t> – частично научился (допускаются ошибки при проявлении умений)</a:t>
            </a:r>
          </a:p>
          <a:p>
            <a:pPr algn="just"/>
            <a:r>
              <a:rPr lang="ru-RU" sz="4400" b="1" dirty="0" smtClean="0"/>
              <a:t>2б. – в полной мере научился (ярко проявляет данное умение)</a:t>
            </a:r>
          </a:p>
          <a:p>
            <a:pPr algn="just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170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1369" y="1146220"/>
            <a:ext cx="106508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Чтобы результаты были объективны и была видна динамика формирования предметных умений, контроль надо проводить 2 – 3 раза.</a:t>
            </a:r>
          </a:p>
        </p:txBody>
      </p:sp>
    </p:spTree>
    <p:extLst>
      <p:ext uri="{BB962C8B-B14F-4D97-AF65-F5344CB8AC3E}">
        <p14:creationId xmlns:p14="http://schemas.microsoft.com/office/powerpoint/2010/main" val="34720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380</Words>
  <Application>Microsoft Office PowerPoint</Application>
  <PresentationFormat>Широкоэкранный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Оценка предметных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 достижений (русский язык) 5-а класс</vt:lpstr>
      <vt:lpstr>Лист достижений (русский язык) 5-а класс</vt:lpstr>
      <vt:lpstr>Лист достижений (русский язык) 5-а класс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предметных результатов</dc:title>
  <dc:creator>User</dc:creator>
  <cp:lastModifiedBy>User</cp:lastModifiedBy>
  <cp:revision>10</cp:revision>
  <dcterms:created xsi:type="dcterms:W3CDTF">2015-11-04T08:24:00Z</dcterms:created>
  <dcterms:modified xsi:type="dcterms:W3CDTF">2015-11-04T14:35:54Z</dcterms:modified>
</cp:coreProperties>
</file>