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78" r:id="rId3"/>
    <p:sldId id="277" r:id="rId4"/>
    <p:sldId id="279" r:id="rId5"/>
    <p:sldId id="280" r:id="rId6"/>
    <p:sldId id="282" r:id="rId7"/>
    <p:sldId id="281" r:id="rId8"/>
    <p:sldId id="28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9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20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45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85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30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04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67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64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49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41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51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>
                <a:alpha val="16000"/>
              </a:srgbClr>
            </a:gs>
            <a:gs pos="3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D6F02-FA50-4EC5-B7E0-FC744A0D7362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056CB-357D-48E9-85C9-EFB0A77CD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58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>
                <a:latin typeface="Franklin Gothic Medium" pitchFamily="34" charset="0"/>
              </a:rPr>
              <a:t>Итоги ГИА (Кировский район)</a:t>
            </a:r>
          </a:p>
        </p:txBody>
      </p:sp>
    </p:spTree>
    <p:extLst>
      <p:ext uri="{BB962C8B-B14F-4D97-AF65-F5344CB8AC3E}">
        <p14:creationId xmlns:p14="http://schemas.microsoft.com/office/powerpoint/2010/main" val="358567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0" b="1" dirty="0">
              <a:latin typeface="Franklin Gothic Medium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9623" y="249276"/>
            <a:ext cx="4100803" cy="6585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100-балльники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855095"/>
              </p:ext>
            </p:extLst>
          </p:nvPr>
        </p:nvGraphicFramePr>
        <p:xfrm>
          <a:off x="395536" y="1052735"/>
          <a:ext cx="8640958" cy="4650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3564">
                  <a:extLst>
                    <a:ext uri="{9D8B030D-6E8A-4147-A177-3AD203B41FA5}">
                      <a16:colId xmlns:a16="http://schemas.microsoft.com/office/drawing/2014/main" val="3686595123"/>
                    </a:ext>
                  </a:extLst>
                </a:gridCol>
                <a:gridCol w="3118883">
                  <a:extLst>
                    <a:ext uri="{9D8B030D-6E8A-4147-A177-3AD203B41FA5}">
                      <a16:colId xmlns:a16="http://schemas.microsoft.com/office/drawing/2014/main" val="3045059639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128584077"/>
                    </a:ext>
                  </a:extLst>
                </a:gridCol>
                <a:gridCol w="2592287">
                  <a:extLst>
                    <a:ext uri="{9D8B030D-6E8A-4147-A177-3AD203B41FA5}">
                      <a16:colId xmlns:a16="http://schemas.microsoft.com/office/drawing/2014/main" val="3303001136"/>
                    </a:ext>
                  </a:extLst>
                </a:gridCol>
              </a:tblGrid>
              <a:tr h="5040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Фамилия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предмет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учитель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9524596"/>
                  </a:ext>
                </a:extLst>
              </a:tr>
              <a:tr h="396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248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Arial Black" panose="020B0A04020102020204" pitchFamily="34" charset="0"/>
                        </a:rPr>
                        <a:t>Асикритова</a:t>
                      </a: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 Ксения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литература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Пономаренко С.М.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473822"/>
                  </a:ext>
                </a:extLst>
              </a:tr>
              <a:tr h="3057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248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Arial Black" panose="020B0A04020102020204" pitchFamily="34" charset="0"/>
                        </a:rPr>
                        <a:t>Бармасова</a:t>
                      </a: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 Галина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русский язык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Пономаренко С.М.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1281732"/>
                  </a:ext>
                </a:extLst>
              </a:tr>
              <a:tr h="395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250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Трушкина Светлана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русский язык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Соковых Н.Н.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2442335"/>
                  </a:ext>
                </a:extLst>
              </a:tr>
              <a:tr h="395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254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Гаубшайте Дарья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русский язык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Рожко О.В.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0441040"/>
                  </a:ext>
                </a:extLst>
              </a:tr>
              <a:tr h="395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254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Пятова Дарья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русский язык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Рожко О.В.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9820632"/>
                  </a:ext>
                </a:extLst>
              </a:tr>
              <a:tr h="395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261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Шершнев Иван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русский язык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Завьялова Т.В.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6343290"/>
                  </a:ext>
                </a:extLst>
              </a:tr>
              <a:tr h="395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389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Андреева Анастасия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русский язык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Дьякова Е.С.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2282513"/>
                  </a:ext>
                </a:extLst>
              </a:tr>
              <a:tr h="395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393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Завгородняя Екатерина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русский язык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Arial Black" panose="020B0A04020102020204" pitchFamily="34" charset="0"/>
                        </a:rPr>
                        <a:t>Синякова</a:t>
                      </a: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 С.М.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211748"/>
                  </a:ext>
                </a:extLst>
              </a:tr>
              <a:tr h="395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393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Мигачёва Юлия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русский язык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Arial Black" panose="020B0A04020102020204" pitchFamily="34" charset="0"/>
                        </a:rPr>
                        <a:t>Синякова</a:t>
                      </a: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 С.М.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1698738"/>
                  </a:ext>
                </a:extLst>
              </a:tr>
              <a:tr h="395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504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Arial Black" panose="020B0A04020102020204" pitchFamily="34" charset="0"/>
                        </a:rPr>
                        <a:t>Завражнова</a:t>
                      </a: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 Алина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 Black" panose="020B0A04020102020204" pitchFamily="34" charset="0"/>
                        </a:rPr>
                        <a:t>русский язык</a:t>
                      </a:r>
                      <a:endParaRPr lang="ru-RU" sz="12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Arial Black" panose="020B0A04020102020204" pitchFamily="34" charset="0"/>
                        </a:rPr>
                        <a:t>Мацюк</a:t>
                      </a:r>
                      <a:r>
                        <a:rPr lang="ru-RU" sz="1800" b="1" dirty="0">
                          <a:effectLst/>
                          <a:latin typeface="Arial Black" panose="020B0A04020102020204" pitchFamily="34" charset="0"/>
                        </a:rPr>
                        <a:t> Н.А.</a:t>
                      </a:r>
                      <a:endParaRPr lang="ru-RU" sz="12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6657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08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/>
              <a:t>Средний балл ЕГЭ по русскому языку </a:t>
            </a:r>
          </a:p>
          <a:p>
            <a:pPr algn="ctr"/>
            <a:r>
              <a:rPr lang="ru-RU" sz="8000" b="1" dirty="0"/>
              <a:t>в районе –</a:t>
            </a:r>
            <a:r>
              <a:rPr lang="ru-RU" sz="8800" b="1" dirty="0"/>
              <a:t> </a:t>
            </a:r>
          </a:p>
          <a:p>
            <a:pPr algn="ctr"/>
            <a:r>
              <a:rPr lang="ru-RU" sz="13800" b="1" dirty="0"/>
              <a:t>72,28</a:t>
            </a:r>
          </a:p>
        </p:txBody>
      </p:sp>
    </p:spTree>
    <p:extLst>
      <p:ext uri="{BB962C8B-B14F-4D97-AF65-F5344CB8AC3E}">
        <p14:creationId xmlns:p14="http://schemas.microsoft.com/office/powerpoint/2010/main" val="49676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594813"/>
              </p:ext>
            </p:extLst>
          </p:nvPr>
        </p:nvGraphicFramePr>
        <p:xfrm>
          <a:off x="395536" y="116623"/>
          <a:ext cx="8424935" cy="6644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7737">
                  <a:extLst>
                    <a:ext uri="{9D8B030D-6E8A-4147-A177-3AD203B41FA5}">
                      <a16:colId xmlns:a16="http://schemas.microsoft.com/office/drawing/2014/main" val="3116844553"/>
                    </a:ext>
                  </a:extLst>
                </a:gridCol>
                <a:gridCol w="1253644">
                  <a:extLst>
                    <a:ext uri="{9D8B030D-6E8A-4147-A177-3AD203B41FA5}">
                      <a16:colId xmlns:a16="http://schemas.microsoft.com/office/drawing/2014/main" val="3838660591"/>
                    </a:ext>
                  </a:extLst>
                </a:gridCol>
                <a:gridCol w="2721777">
                  <a:extLst>
                    <a:ext uri="{9D8B030D-6E8A-4147-A177-3AD203B41FA5}">
                      <a16:colId xmlns:a16="http://schemas.microsoft.com/office/drawing/2014/main" val="244334007"/>
                    </a:ext>
                  </a:extLst>
                </a:gridCol>
                <a:gridCol w="2721777">
                  <a:extLst>
                    <a:ext uri="{9D8B030D-6E8A-4147-A177-3AD203B41FA5}">
                      <a16:colId xmlns:a16="http://schemas.microsoft.com/office/drawing/2014/main" val="2086185762"/>
                    </a:ext>
                  </a:extLst>
                </a:gridCol>
              </a:tblGrid>
              <a:tr h="1107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Средний балл по различным видам ОУ в 2016 году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ОУ с высокими показателями среднего балла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ФИО учителей, подготовивших обучающихся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1166156"/>
                  </a:ext>
                </a:extLst>
              </a:tr>
              <a:tr h="358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Кировский район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№ ОУ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Значение среднего балла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905436"/>
                  </a:ext>
                </a:extLst>
              </a:tr>
              <a:tr h="35819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Гимназии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227183"/>
                  </a:ext>
                </a:extLst>
              </a:tr>
              <a:tr h="358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79,02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248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85,92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Пономаренко С.М.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4629097"/>
                  </a:ext>
                </a:extLst>
              </a:tr>
              <a:tr h="358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261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84,26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Завьялова Т.В.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6424643"/>
                  </a:ext>
                </a:extLst>
              </a:tr>
              <a:tr h="35819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Лицеи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265287"/>
                  </a:ext>
                </a:extLst>
              </a:tr>
              <a:tr h="35819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77,87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389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81,76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Дьякова Е.С.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8761988"/>
                  </a:ext>
                </a:extLst>
              </a:tr>
              <a:tr h="358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244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80,98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Максимова Н.А.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7264426"/>
                  </a:ext>
                </a:extLst>
              </a:tr>
              <a:tr h="35819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ОУ с углублённым изучением предметов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233470"/>
                  </a:ext>
                </a:extLst>
              </a:tr>
              <a:tr h="35819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74,42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254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82,68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Рожко О.В.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747853"/>
                  </a:ext>
                </a:extLst>
              </a:tr>
              <a:tr h="358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Взмах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79,73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Епишова</a:t>
                      </a:r>
                      <a:r>
                        <a:rPr lang="ru-RU" sz="1600" b="1" dirty="0">
                          <a:effectLst/>
                        </a:rPr>
                        <a:t> С.Ф.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6446798"/>
                  </a:ext>
                </a:extLst>
              </a:tr>
              <a:tr h="35819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Общеобразовательные ОУ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305635"/>
                  </a:ext>
                </a:extLst>
              </a:tr>
              <a:tr h="358198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67,30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377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79,57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Тарасова Н.А.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7820398"/>
                  </a:ext>
                </a:extLst>
              </a:tr>
              <a:tr h="358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 интернат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79,29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Селезнева Д.М.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1101747"/>
                  </a:ext>
                </a:extLst>
              </a:tr>
              <a:tr h="358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551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75,62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Борышнева</a:t>
                      </a:r>
                      <a:r>
                        <a:rPr lang="ru-RU" sz="1600" b="1" dirty="0">
                          <a:effectLst/>
                        </a:rPr>
                        <a:t> М.Б., Игнатова Е.Н.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1736714"/>
                  </a:ext>
                </a:extLst>
              </a:tr>
              <a:tr h="358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654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73,70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Казакова Ю.В.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041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85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7904" y="188640"/>
            <a:ext cx="2325445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Литература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448579"/>
              </p:ext>
            </p:extLst>
          </p:nvPr>
        </p:nvGraphicFramePr>
        <p:xfrm>
          <a:off x="971600" y="1268760"/>
          <a:ext cx="7920880" cy="3489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4368">
                  <a:extLst>
                    <a:ext uri="{9D8B030D-6E8A-4147-A177-3AD203B41FA5}">
                      <a16:colId xmlns:a16="http://schemas.microsoft.com/office/drawing/2014/main" val="2144422782"/>
                    </a:ext>
                  </a:extLst>
                </a:gridCol>
                <a:gridCol w="1178640">
                  <a:extLst>
                    <a:ext uri="{9D8B030D-6E8A-4147-A177-3AD203B41FA5}">
                      <a16:colId xmlns:a16="http://schemas.microsoft.com/office/drawing/2014/main" val="1920234511"/>
                    </a:ext>
                  </a:extLst>
                </a:gridCol>
                <a:gridCol w="2165544">
                  <a:extLst>
                    <a:ext uri="{9D8B030D-6E8A-4147-A177-3AD203B41FA5}">
                      <a16:colId xmlns:a16="http://schemas.microsoft.com/office/drawing/2014/main" val="280650379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662048804"/>
                    </a:ext>
                  </a:extLst>
                </a:gridCol>
              </a:tblGrid>
              <a:tr h="243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2016 район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балл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учитель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759237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</a:rPr>
                        <a:t>55,90</a:t>
                      </a:r>
                      <a:endParaRPr lang="ru-RU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Arial Black" panose="020B0A04020102020204" pitchFamily="34" charset="0"/>
                        </a:rPr>
                        <a:t>248</a:t>
                      </a:r>
                      <a:endParaRPr lang="ru-RU" sz="28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Arial Black" panose="020B0A04020102020204" pitchFamily="34" charset="0"/>
                        </a:rPr>
                        <a:t>75,80</a:t>
                      </a:r>
                      <a:endParaRPr lang="ru-RU" sz="28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Пономаренко С.М.</a:t>
                      </a:r>
                      <a:endParaRPr lang="ru-RU" sz="28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00809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Arial Black" panose="020B0A04020102020204" pitchFamily="34" charset="0"/>
                        </a:rPr>
                        <a:t>261</a:t>
                      </a:r>
                      <a:endParaRPr lang="ru-RU" sz="28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Arial Black" panose="020B0A04020102020204" pitchFamily="34" charset="0"/>
                        </a:rPr>
                        <a:t>65,57</a:t>
                      </a:r>
                      <a:endParaRPr lang="ru-RU" sz="28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Arial Black" panose="020B0A04020102020204" pitchFamily="34" charset="0"/>
                        </a:rPr>
                        <a:t>Завьялова Т.В.</a:t>
                      </a:r>
                      <a:endParaRPr lang="ru-RU" sz="28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79968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254</a:t>
                      </a:r>
                      <a:endParaRPr lang="ru-RU" sz="28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Arial Black" panose="020B0A04020102020204" pitchFamily="34" charset="0"/>
                        </a:rPr>
                        <a:t>63,55</a:t>
                      </a:r>
                      <a:endParaRPr lang="ru-RU" sz="28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Arial Black" panose="020B0A04020102020204" pitchFamily="34" charset="0"/>
                        </a:rPr>
                        <a:t>Рожко О.В.</a:t>
                      </a:r>
                      <a:endParaRPr lang="ru-RU" sz="28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11810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282</a:t>
                      </a:r>
                      <a:endParaRPr lang="ru-RU" sz="28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61,50</a:t>
                      </a:r>
                      <a:endParaRPr lang="ru-RU" sz="2800" b="1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Arial Black" panose="020B0A04020102020204" pitchFamily="34" charset="0"/>
                        </a:rPr>
                        <a:t>Янышевская</a:t>
                      </a:r>
                      <a:r>
                        <a:rPr lang="ru-RU" sz="2800" b="1" dirty="0">
                          <a:effectLst/>
                          <a:latin typeface="Arial Black" panose="020B0A04020102020204" pitchFamily="34" charset="0"/>
                        </a:rPr>
                        <a:t> Е.А.</a:t>
                      </a:r>
                      <a:endParaRPr lang="ru-RU" sz="28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5012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87624" y="5085184"/>
            <a:ext cx="7632848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145 человек успешно сдали 96,5%</a:t>
            </a:r>
          </a:p>
        </p:txBody>
      </p:sp>
    </p:spTree>
    <p:extLst>
      <p:ext uri="{BB962C8B-B14F-4D97-AF65-F5344CB8AC3E}">
        <p14:creationId xmlns:p14="http://schemas.microsoft.com/office/powerpoint/2010/main" val="1919484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/>
              <a:t>Средний балл ОГЭ по русскому языку </a:t>
            </a:r>
          </a:p>
          <a:p>
            <a:pPr algn="ctr"/>
            <a:r>
              <a:rPr lang="ru-RU" sz="8000" b="1" dirty="0"/>
              <a:t>в районе –</a:t>
            </a:r>
            <a:r>
              <a:rPr lang="ru-RU" sz="8800" b="1" dirty="0"/>
              <a:t> </a:t>
            </a:r>
          </a:p>
          <a:p>
            <a:pPr algn="ctr"/>
            <a:r>
              <a:rPr lang="ru-RU" sz="13800" b="1" dirty="0"/>
              <a:t>4,03</a:t>
            </a:r>
          </a:p>
        </p:txBody>
      </p:sp>
    </p:spTree>
    <p:extLst>
      <p:ext uri="{BB962C8B-B14F-4D97-AF65-F5344CB8AC3E}">
        <p14:creationId xmlns:p14="http://schemas.microsoft.com/office/powerpoint/2010/main" val="478252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148654"/>
              </p:ext>
            </p:extLst>
          </p:nvPr>
        </p:nvGraphicFramePr>
        <p:xfrm>
          <a:off x="251520" y="260644"/>
          <a:ext cx="8496943" cy="6502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2504">
                  <a:extLst>
                    <a:ext uri="{9D8B030D-6E8A-4147-A177-3AD203B41FA5}">
                      <a16:colId xmlns:a16="http://schemas.microsoft.com/office/drawing/2014/main" val="4162440285"/>
                    </a:ext>
                  </a:extLst>
                </a:gridCol>
                <a:gridCol w="1264359">
                  <a:extLst>
                    <a:ext uri="{9D8B030D-6E8A-4147-A177-3AD203B41FA5}">
                      <a16:colId xmlns:a16="http://schemas.microsoft.com/office/drawing/2014/main" val="2282322458"/>
                    </a:ext>
                  </a:extLst>
                </a:gridCol>
                <a:gridCol w="2745040">
                  <a:extLst>
                    <a:ext uri="{9D8B030D-6E8A-4147-A177-3AD203B41FA5}">
                      <a16:colId xmlns:a16="http://schemas.microsoft.com/office/drawing/2014/main" val="841900006"/>
                    </a:ext>
                  </a:extLst>
                </a:gridCol>
                <a:gridCol w="2745040">
                  <a:extLst>
                    <a:ext uri="{9D8B030D-6E8A-4147-A177-3AD203B41FA5}">
                      <a16:colId xmlns:a16="http://schemas.microsoft.com/office/drawing/2014/main" val="4015608307"/>
                    </a:ext>
                  </a:extLst>
                </a:gridCol>
              </a:tblGrid>
              <a:tr h="948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Средний балл по различным видам ОУ в 2016 году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ОУ с высокими показателями среднего балла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ФИО учителей, подготовивших обучающихся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8376717"/>
                  </a:ext>
                </a:extLst>
              </a:tr>
              <a:tr h="3068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Кировский район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№ ОУ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Значение среднего балла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692692"/>
                  </a:ext>
                </a:extLst>
              </a:tr>
              <a:tr h="30680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Гимназии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552463"/>
                  </a:ext>
                </a:extLst>
              </a:tr>
              <a:tr h="62776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4,49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261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4,83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Лужинская</a:t>
                      </a:r>
                      <a:r>
                        <a:rPr lang="ru-RU" sz="1600" b="1" dirty="0">
                          <a:effectLst/>
                        </a:rPr>
                        <a:t> В.В., Селиверстова Н.В.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1008329"/>
                  </a:ext>
                </a:extLst>
              </a:tr>
              <a:tr h="306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248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4,58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Яковлева И.К.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5205212"/>
                  </a:ext>
                </a:extLst>
              </a:tr>
              <a:tr h="30680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Лицеи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864460"/>
                  </a:ext>
                </a:extLst>
              </a:tr>
              <a:tr h="30680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4,34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393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4,53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Зайцева М.В., </a:t>
                      </a:r>
                      <a:r>
                        <a:rPr lang="ru-RU" sz="1600" b="1" dirty="0" err="1">
                          <a:effectLst/>
                        </a:rPr>
                        <a:t>Синякова</a:t>
                      </a:r>
                      <a:r>
                        <a:rPr lang="ru-RU" sz="1600" b="1" dirty="0">
                          <a:effectLst/>
                        </a:rPr>
                        <a:t> С.М.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2573005"/>
                  </a:ext>
                </a:extLst>
              </a:tr>
              <a:tr h="306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378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4,46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Артеменко С.В.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2758015"/>
                  </a:ext>
                </a:extLst>
              </a:tr>
              <a:tr h="30680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ОУ с углублённым изучением предметов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676131"/>
                  </a:ext>
                </a:extLst>
              </a:tr>
              <a:tr h="627768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4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4,23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254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4,53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Писарева М.А., </a:t>
                      </a:r>
                      <a:r>
                        <a:rPr lang="ru-RU" sz="1600" b="1" dirty="0" err="1">
                          <a:effectLst/>
                        </a:rPr>
                        <a:t>Стрижкова</a:t>
                      </a:r>
                      <a:r>
                        <a:rPr lang="ru-RU" sz="1600" b="1" dirty="0">
                          <a:effectLst/>
                        </a:rPr>
                        <a:t> Е.В., </a:t>
                      </a:r>
                      <a:r>
                        <a:rPr lang="ru-RU" sz="1600" b="1" dirty="0" err="1">
                          <a:effectLst/>
                        </a:rPr>
                        <a:t>Музырева</a:t>
                      </a:r>
                      <a:r>
                        <a:rPr lang="ru-RU" sz="1600" b="1" dirty="0">
                          <a:effectLst/>
                        </a:rPr>
                        <a:t> Н.Б.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7607666"/>
                  </a:ext>
                </a:extLst>
              </a:tr>
              <a:tr h="306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481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4,45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Кольцова Ю.Н., </a:t>
                      </a:r>
                      <a:r>
                        <a:rPr lang="ru-RU" sz="1600" b="1" dirty="0" err="1">
                          <a:effectLst/>
                        </a:rPr>
                        <a:t>Сторонкина</a:t>
                      </a:r>
                      <a:r>
                        <a:rPr lang="ru-RU" sz="1600" b="1" dirty="0">
                          <a:effectLst/>
                        </a:rPr>
                        <a:t> Т.Н.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8501212"/>
                  </a:ext>
                </a:extLst>
              </a:tr>
              <a:tr h="306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654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4,43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Казакова Ю.В.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3051192"/>
                  </a:ext>
                </a:extLst>
              </a:tr>
              <a:tr h="306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504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4,36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Дулькина</a:t>
                      </a:r>
                      <a:r>
                        <a:rPr lang="ru-RU" sz="1600" b="1" dirty="0">
                          <a:effectLst/>
                        </a:rPr>
                        <a:t> О.Л.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1060456"/>
                  </a:ext>
                </a:extLst>
              </a:tr>
              <a:tr h="30680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Общеобразовательные ОУ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34434"/>
                  </a:ext>
                </a:extLst>
              </a:tr>
              <a:tr h="30680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3,95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 интернат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4,55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Селезнева Д.М.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194050"/>
                  </a:ext>
                </a:extLst>
              </a:tr>
              <a:tr h="306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551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4,25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Косырева</a:t>
                      </a:r>
                      <a:r>
                        <a:rPr lang="ru-RU" sz="1600" b="1" dirty="0">
                          <a:effectLst/>
                        </a:rPr>
                        <a:t> Н.А.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0262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14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067" y="188640"/>
            <a:ext cx="2592633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Литература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999576"/>
              </p:ext>
            </p:extLst>
          </p:nvPr>
        </p:nvGraphicFramePr>
        <p:xfrm>
          <a:off x="321915" y="847475"/>
          <a:ext cx="8424935" cy="4985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3255">
                  <a:extLst>
                    <a:ext uri="{9D8B030D-6E8A-4147-A177-3AD203B41FA5}">
                      <a16:colId xmlns:a16="http://schemas.microsoft.com/office/drawing/2014/main" val="1699180686"/>
                    </a:ext>
                  </a:extLst>
                </a:gridCol>
                <a:gridCol w="1275074">
                  <a:extLst>
                    <a:ext uri="{9D8B030D-6E8A-4147-A177-3AD203B41FA5}">
                      <a16:colId xmlns:a16="http://schemas.microsoft.com/office/drawing/2014/main" val="2728756229"/>
                    </a:ext>
                  </a:extLst>
                </a:gridCol>
                <a:gridCol w="1937820">
                  <a:extLst>
                    <a:ext uri="{9D8B030D-6E8A-4147-A177-3AD203B41FA5}">
                      <a16:colId xmlns:a16="http://schemas.microsoft.com/office/drawing/2014/main" val="1992299134"/>
                    </a:ext>
                  </a:extLst>
                </a:gridCol>
                <a:gridCol w="3598786">
                  <a:extLst>
                    <a:ext uri="{9D8B030D-6E8A-4147-A177-3AD203B41FA5}">
                      <a16:colId xmlns:a16="http://schemas.microsoft.com/office/drawing/2014/main" val="1980077566"/>
                    </a:ext>
                  </a:extLst>
                </a:gridCol>
              </a:tblGrid>
              <a:tr h="945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2016 район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ОУ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балл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учитель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4361839"/>
                  </a:ext>
                </a:extLst>
              </a:tr>
              <a:tr h="737892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3,87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378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4,6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Артеменко С.В.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914427"/>
                  </a:ext>
                </a:extLst>
              </a:tr>
              <a:tr h="737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248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4,4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Яковлева И.К.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1565000"/>
                  </a:ext>
                </a:extLst>
              </a:tr>
              <a:tr h="8632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254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4,4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Писарева М.А., </a:t>
                      </a:r>
                      <a:r>
                        <a:rPr lang="ru-RU" sz="2800" b="1" dirty="0" err="1">
                          <a:effectLst/>
                        </a:rPr>
                        <a:t>Стрижкова</a:t>
                      </a:r>
                      <a:r>
                        <a:rPr lang="ru-RU" sz="2800" b="1" dirty="0">
                          <a:effectLst/>
                        </a:rPr>
                        <a:t> Е.В.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35667"/>
                  </a:ext>
                </a:extLst>
              </a:tr>
              <a:tr h="8632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261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4,25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</a:rPr>
                        <a:t>Лужинская</a:t>
                      </a:r>
                      <a:r>
                        <a:rPr lang="ru-RU" sz="2800" b="1" dirty="0">
                          <a:effectLst/>
                        </a:rPr>
                        <a:t> В.В., Селиверстова Н.В.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254826"/>
                  </a:ext>
                </a:extLst>
              </a:tr>
              <a:tr h="737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504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4,25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</a:rPr>
                        <a:t>Дулькина</a:t>
                      </a:r>
                      <a:r>
                        <a:rPr lang="ru-RU" sz="2800" b="1" dirty="0">
                          <a:effectLst/>
                        </a:rPr>
                        <a:t> О.Л.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0775234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15616" y="5877272"/>
            <a:ext cx="7631234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107 человек успешно сдали 98,1%</a:t>
            </a:r>
          </a:p>
        </p:txBody>
      </p:sp>
    </p:spTree>
    <p:extLst>
      <p:ext uri="{BB962C8B-B14F-4D97-AF65-F5344CB8AC3E}">
        <p14:creationId xmlns:p14="http://schemas.microsoft.com/office/powerpoint/2010/main" val="3475244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375</Words>
  <Application>Microsoft Office PowerPoint</Application>
  <PresentationFormat>Экран (4:3)</PresentationFormat>
  <Paragraphs>189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Franklin Gothic Medium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</dc:title>
  <dc:creator>Татьяна</dc:creator>
  <cp:lastModifiedBy>809360</cp:lastModifiedBy>
  <cp:revision>19</cp:revision>
  <dcterms:created xsi:type="dcterms:W3CDTF">2012-11-07T13:12:15Z</dcterms:created>
  <dcterms:modified xsi:type="dcterms:W3CDTF">2016-10-25T04:03:39Z</dcterms:modified>
</cp:coreProperties>
</file>