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sldIdLst>
    <p:sldId id="406" r:id="rId2"/>
    <p:sldId id="410" r:id="rId3"/>
    <p:sldId id="409" r:id="rId4"/>
    <p:sldId id="416" r:id="rId5"/>
    <p:sldId id="415" r:id="rId6"/>
    <p:sldId id="417" r:id="rId7"/>
    <p:sldId id="418" r:id="rId8"/>
    <p:sldId id="420" r:id="rId9"/>
    <p:sldId id="421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5" r:id="rId30"/>
    <p:sldId id="444" r:id="rId31"/>
    <p:sldId id="446" r:id="rId32"/>
    <p:sldId id="447" r:id="rId33"/>
    <p:sldId id="449" r:id="rId34"/>
    <p:sldId id="448" r:id="rId35"/>
    <p:sldId id="450" r:id="rId36"/>
    <p:sldId id="455" r:id="rId37"/>
    <p:sldId id="451" r:id="rId38"/>
    <p:sldId id="452" r:id="rId39"/>
    <p:sldId id="454" r:id="rId40"/>
    <p:sldId id="40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963" autoAdjust="0"/>
  </p:normalViewPr>
  <p:slideViewPr>
    <p:cSldViewPr>
      <p:cViewPr varScale="1">
        <p:scale>
          <a:sx n="88" d="100"/>
          <a:sy n="88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РАЙОННЫЙ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РЕГИОНАЛЬНЫЙ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ОБЩЕРОССИЙСКИЙ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BFD09DAB-2615-4B3B-9D8F-F0CD934F81D9}">
      <dgm:prSet/>
      <dgm:spPr/>
      <dgm:t>
        <a:bodyPr/>
        <a:lstStyle/>
        <a:p>
          <a:r>
            <a:rPr lang="ru-RU" dirty="0" smtClean="0"/>
            <a:t>УЧРЕЖДЕНИЕ</a:t>
          </a:r>
          <a:endParaRPr lang="ru-RU" dirty="0"/>
        </a:p>
      </dgm:t>
    </dgm:pt>
    <dgm:pt modelId="{BFB10096-479D-4826-9A32-47CA91120690}" type="parTrans" cxnId="{D4F8DD58-7517-420E-94AB-D777AC85BCD4}">
      <dgm:prSet/>
      <dgm:spPr/>
      <dgm:t>
        <a:bodyPr/>
        <a:lstStyle/>
        <a:p>
          <a:endParaRPr lang="ru-RU"/>
        </a:p>
      </dgm:t>
    </dgm:pt>
    <dgm:pt modelId="{563BA992-3218-4764-BDDF-42589608D30A}" type="sibTrans" cxnId="{D4F8DD58-7517-420E-94AB-D777AC85BCD4}">
      <dgm:prSet/>
      <dgm:spPr/>
      <dgm:t>
        <a:bodyPr/>
        <a:lstStyle/>
        <a:p>
          <a:endParaRPr lang="ru-RU"/>
        </a:p>
      </dgm:t>
    </dgm:pt>
    <dgm:pt modelId="{7922780D-0F13-4900-B637-E9AC98DE6990}">
      <dgm:prSet/>
      <dgm:spPr/>
      <dgm:t>
        <a:bodyPr/>
        <a:lstStyle/>
        <a:p>
          <a:r>
            <a:rPr lang="ru-RU" dirty="0" smtClean="0"/>
            <a:t>КЛАСС</a:t>
          </a:r>
          <a:endParaRPr lang="ru-RU" dirty="0"/>
        </a:p>
      </dgm:t>
    </dgm:pt>
    <dgm:pt modelId="{B40E943A-1B85-4BCE-9BCA-DDF1E715404E}" type="parTrans" cxnId="{FB30F380-2A79-4650-80A6-122E7424DB9D}">
      <dgm:prSet/>
      <dgm:spPr/>
      <dgm:t>
        <a:bodyPr/>
        <a:lstStyle/>
        <a:p>
          <a:endParaRPr lang="ru-RU"/>
        </a:p>
      </dgm:t>
    </dgm:pt>
    <dgm:pt modelId="{A8F09DB3-FD8E-4ED3-A50B-3EE561326EA0}" type="sibTrans" cxnId="{FB30F380-2A79-4650-80A6-122E7424DB9D}">
      <dgm:prSet/>
      <dgm:spPr/>
      <dgm:t>
        <a:bodyPr/>
        <a:lstStyle/>
        <a:p>
          <a:endParaRPr lang="ru-RU"/>
        </a:p>
      </dgm:t>
    </dgm:pt>
    <dgm:pt modelId="{85487B23-795C-47F9-AFDC-CCCD24811A2C}">
      <dgm:prSet/>
      <dgm:spPr/>
      <dgm:t>
        <a:bodyPr/>
        <a:lstStyle/>
        <a:p>
          <a:r>
            <a:rPr lang="ru-RU" dirty="0" smtClean="0"/>
            <a:t>УЧАЩИЙСЯ</a:t>
          </a:r>
          <a:endParaRPr lang="ru-RU" dirty="0"/>
        </a:p>
      </dgm:t>
    </dgm:pt>
    <dgm:pt modelId="{86DABA2D-8870-444A-A098-02CA89E8A758}" type="parTrans" cxnId="{D3E130D6-96BB-4D8D-895D-4AB43A8DD588}">
      <dgm:prSet/>
      <dgm:spPr/>
      <dgm:t>
        <a:bodyPr/>
        <a:lstStyle/>
        <a:p>
          <a:endParaRPr lang="ru-RU"/>
        </a:p>
      </dgm:t>
    </dgm:pt>
    <dgm:pt modelId="{66849694-301A-407D-88C1-DD6B39D26D2F}" type="sibTrans" cxnId="{D3E130D6-96BB-4D8D-895D-4AB43A8DD588}">
      <dgm:prSet/>
      <dgm:spPr/>
      <dgm:t>
        <a:bodyPr/>
        <a:lstStyle/>
        <a:p>
          <a:endParaRPr lang="ru-RU"/>
        </a:p>
      </dgm:t>
    </dgm:pt>
    <dgm:pt modelId="{F6D3D7AC-5F6E-482B-A31A-7B113FF3FFEA}" type="pres">
      <dgm:prSet presAssocID="{89E25F2B-DC5C-44AB-9597-0BDBFBFA5FC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757D6A0-D71F-4233-BAB2-E2AE56A19404}" type="pres">
      <dgm:prSet presAssocID="{89E25F2B-DC5C-44AB-9597-0BDBFBFA5FC6}" presName="pyramid" presStyleLbl="node1" presStyleIdx="0" presStyleCnt="1" custScaleX="145579"/>
      <dgm:spPr/>
    </dgm:pt>
    <dgm:pt modelId="{DF49C280-02DC-4380-A70F-CADD5711DACA}" type="pres">
      <dgm:prSet presAssocID="{89E25F2B-DC5C-44AB-9597-0BDBFBFA5FC6}" presName="theList" presStyleCnt="0"/>
      <dgm:spPr/>
    </dgm:pt>
    <dgm:pt modelId="{B2604693-F764-48E0-A4B0-78350057BA9D}" type="pres">
      <dgm:prSet presAssocID="{3A235437-09D5-4043-A789-D254AC4293D7}" presName="aNode" presStyleLbl="fgAcc1" presStyleIdx="0" presStyleCnt="6" custLinFactY="355166" custLinFactNeighborX="8075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C5430-4340-4E13-9346-DC5D5FDFBB2F}" type="pres">
      <dgm:prSet presAssocID="{3A235437-09D5-4043-A789-D254AC4293D7}" presName="aSpace" presStyleCnt="0"/>
      <dgm:spPr/>
    </dgm:pt>
    <dgm:pt modelId="{A3E966D0-DC48-4FC2-88DE-1959706B26B9}" type="pres">
      <dgm:prSet presAssocID="{BFD09DAB-2615-4B3B-9D8F-F0CD934F81D9}" presName="aNode" presStyleLbl="fgAcc1" presStyleIdx="1" presStyleCnt="6" custLinFactY="143494" custLinFactNeighborX="8075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57EA0-7346-4222-9A10-4C79F3756AFE}" type="pres">
      <dgm:prSet presAssocID="{BFD09DAB-2615-4B3B-9D8F-F0CD934F81D9}" presName="aSpace" presStyleCnt="0"/>
      <dgm:spPr/>
    </dgm:pt>
    <dgm:pt modelId="{C1211D08-F393-4AA4-A8BE-FDE029666F58}" type="pres">
      <dgm:prSet presAssocID="{7922780D-0F13-4900-B637-E9AC98DE6990}" presName="aNode" presStyleLbl="fgAcc1" presStyleIdx="2" presStyleCnt="6" custLinFactY="-55678" custLinFactNeighborX="80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5F00E-B322-43CC-A972-D850E7D2CC64}" type="pres">
      <dgm:prSet presAssocID="{7922780D-0F13-4900-B637-E9AC98DE6990}" presName="aSpace" presStyleCnt="0"/>
      <dgm:spPr/>
    </dgm:pt>
    <dgm:pt modelId="{1955302B-E576-4F57-854E-D58A6F525CCE}" type="pres">
      <dgm:prSet presAssocID="{85487B23-795C-47F9-AFDC-CCCD24811A2C}" presName="aNode" presStyleLbl="fgAcc1" presStyleIdx="3" presStyleCnt="6" custLinFactY="-267350" custLinFactNeighborX="8075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7436B-5FDE-4F12-8B53-77289BAAD194}" type="pres">
      <dgm:prSet presAssocID="{85487B23-795C-47F9-AFDC-CCCD24811A2C}" presName="aSpace" presStyleCnt="0"/>
      <dgm:spPr/>
    </dgm:pt>
    <dgm:pt modelId="{4F048CA2-4695-47CA-B84C-0C09BA7BE367}" type="pres">
      <dgm:prSet presAssocID="{0D52DC94-EF75-4BA9-B3EB-11A82DE45ECA}" presName="aNode" presStyleLbl="fgAcc1" presStyleIdx="4" presStyleCnt="6" custLinFactY="61407" custLinFactNeighborX="80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1CAC4-2E94-45AD-AEBF-275B86F516FF}" type="pres">
      <dgm:prSet presAssocID="{0D52DC94-EF75-4BA9-B3EB-11A82DE45ECA}" presName="aSpace" presStyleCnt="0"/>
      <dgm:spPr/>
    </dgm:pt>
    <dgm:pt modelId="{F422C1C0-954A-4C86-BF3A-0B73B558CBC9}" type="pres">
      <dgm:prSet presAssocID="{01048537-1D03-430E-B9DB-235FFFA57F07}" presName="aNode" presStyleLbl="fgAcc1" presStyleIdx="5" presStyleCnt="6" custLinFactY="67036" custLinFactNeighborX="80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ED1A9-8231-49C3-B9DE-A21817A23DFF}" type="pres">
      <dgm:prSet presAssocID="{01048537-1D03-430E-B9DB-235FFFA57F07}" presName="aSpace" presStyleCnt="0"/>
      <dgm:spPr/>
    </dgm:pt>
  </dgm:ptLst>
  <dgm:cxnLst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F625CC5E-DC32-4D86-A960-A1601180F4D4}" type="presOf" srcId="{7922780D-0F13-4900-B637-E9AC98DE6990}" destId="{C1211D08-F393-4AA4-A8BE-FDE029666F58}" srcOrd="0" destOrd="0" presId="urn:microsoft.com/office/officeart/2005/8/layout/pyramid2"/>
    <dgm:cxn modelId="{FB30F380-2A79-4650-80A6-122E7424DB9D}" srcId="{89E25F2B-DC5C-44AB-9597-0BDBFBFA5FC6}" destId="{7922780D-0F13-4900-B637-E9AC98DE6990}" srcOrd="2" destOrd="0" parTransId="{B40E943A-1B85-4BCE-9BCA-DDF1E715404E}" sibTransId="{A8F09DB3-FD8E-4ED3-A50B-3EE561326EA0}"/>
    <dgm:cxn modelId="{47926DA2-99B2-48D4-B7EE-D291FE79C03F}" type="presOf" srcId="{0D52DC94-EF75-4BA9-B3EB-11A82DE45ECA}" destId="{4F048CA2-4695-47CA-B84C-0C09BA7BE367}" srcOrd="0" destOrd="0" presId="urn:microsoft.com/office/officeart/2005/8/layout/pyramid2"/>
    <dgm:cxn modelId="{7028991A-8569-4A49-B1A2-41F6BDF4738F}" type="presOf" srcId="{BFD09DAB-2615-4B3B-9D8F-F0CD934F81D9}" destId="{A3E966D0-DC48-4FC2-88DE-1959706B26B9}" srcOrd="0" destOrd="0" presId="urn:microsoft.com/office/officeart/2005/8/layout/pyramid2"/>
    <dgm:cxn modelId="{D4F8DD58-7517-420E-94AB-D777AC85BCD4}" srcId="{89E25F2B-DC5C-44AB-9597-0BDBFBFA5FC6}" destId="{BFD09DAB-2615-4B3B-9D8F-F0CD934F81D9}" srcOrd="1" destOrd="0" parTransId="{BFB10096-479D-4826-9A32-47CA91120690}" sibTransId="{563BA992-3218-4764-BDDF-42589608D30A}"/>
    <dgm:cxn modelId="{8DAECBDE-8648-4FB5-BCE0-50057DF911B2}" srcId="{89E25F2B-DC5C-44AB-9597-0BDBFBFA5FC6}" destId="{0D52DC94-EF75-4BA9-B3EB-11A82DE45ECA}" srcOrd="4" destOrd="0" parTransId="{B1F44203-A064-4F1F-9B83-97F25FFB6EBF}" sibTransId="{1420A051-F4B2-4DB1-AA60-B907FF1A3BF5}"/>
    <dgm:cxn modelId="{D3E130D6-96BB-4D8D-895D-4AB43A8DD588}" srcId="{89E25F2B-DC5C-44AB-9597-0BDBFBFA5FC6}" destId="{85487B23-795C-47F9-AFDC-CCCD24811A2C}" srcOrd="3" destOrd="0" parTransId="{86DABA2D-8870-444A-A098-02CA89E8A758}" sibTransId="{66849694-301A-407D-88C1-DD6B39D26D2F}"/>
    <dgm:cxn modelId="{D7B77DB3-4B0D-4DF4-8F86-23BD683DEF55}" srcId="{89E25F2B-DC5C-44AB-9597-0BDBFBFA5FC6}" destId="{01048537-1D03-430E-B9DB-235FFFA57F07}" srcOrd="5" destOrd="0" parTransId="{881DEB57-BA3B-4CDE-9465-2B2858DCCAE3}" sibTransId="{F03F2514-F15C-4B7C-9C6D-D36D5C0C0485}"/>
    <dgm:cxn modelId="{5CDCBE3C-177B-48F6-9FF5-8867BC960D29}" type="presOf" srcId="{89E25F2B-DC5C-44AB-9597-0BDBFBFA5FC6}" destId="{F6D3D7AC-5F6E-482B-A31A-7B113FF3FFEA}" srcOrd="0" destOrd="0" presId="urn:microsoft.com/office/officeart/2005/8/layout/pyramid2"/>
    <dgm:cxn modelId="{3915D4C4-5327-45C3-B7EC-9137B337E26D}" type="presOf" srcId="{01048537-1D03-430E-B9DB-235FFFA57F07}" destId="{F422C1C0-954A-4C86-BF3A-0B73B558CBC9}" srcOrd="0" destOrd="0" presId="urn:microsoft.com/office/officeart/2005/8/layout/pyramid2"/>
    <dgm:cxn modelId="{641947DC-8F3A-47DA-97AC-85919BD841CF}" type="presOf" srcId="{3A235437-09D5-4043-A789-D254AC4293D7}" destId="{B2604693-F764-48E0-A4B0-78350057BA9D}" srcOrd="0" destOrd="0" presId="urn:microsoft.com/office/officeart/2005/8/layout/pyramid2"/>
    <dgm:cxn modelId="{2CD6BEB3-DACC-47BB-B3FB-57C9BDB21FFF}" type="presOf" srcId="{85487B23-795C-47F9-AFDC-CCCD24811A2C}" destId="{1955302B-E576-4F57-854E-D58A6F525CCE}" srcOrd="0" destOrd="0" presId="urn:microsoft.com/office/officeart/2005/8/layout/pyramid2"/>
    <dgm:cxn modelId="{A74C9AD1-E6B1-41F8-AE4E-02C1F2F98FD0}" type="presParOf" srcId="{F6D3D7AC-5F6E-482B-A31A-7B113FF3FFEA}" destId="{B757D6A0-D71F-4233-BAB2-E2AE56A19404}" srcOrd="0" destOrd="0" presId="urn:microsoft.com/office/officeart/2005/8/layout/pyramid2"/>
    <dgm:cxn modelId="{7A15C76C-A95B-4917-9358-1D4DC17B0C28}" type="presParOf" srcId="{F6D3D7AC-5F6E-482B-A31A-7B113FF3FFEA}" destId="{DF49C280-02DC-4380-A70F-CADD5711DACA}" srcOrd="1" destOrd="0" presId="urn:microsoft.com/office/officeart/2005/8/layout/pyramid2"/>
    <dgm:cxn modelId="{AABDA658-8882-489D-8A17-4C6B44075ADB}" type="presParOf" srcId="{DF49C280-02DC-4380-A70F-CADD5711DACA}" destId="{B2604693-F764-48E0-A4B0-78350057BA9D}" srcOrd="0" destOrd="0" presId="urn:microsoft.com/office/officeart/2005/8/layout/pyramid2"/>
    <dgm:cxn modelId="{F7F30993-DEA9-4391-A4FF-321D29D69C42}" type="presParOf" srcId="{DF49C280-02DC-4380-A70F-CADD5711DACA}" destId="{27FC5430-4340-4E13-9346-DC5D5FDFBB2F}" srcOrd="1" destOrd="0" presId="urn:microsoft.com/office/officeart/2005/8/layout/pyramid2"/>
    <dgm:cxn modelId="{A035EF93-F2BB-4955-BFD3-DF9F292B8C04}" type="presParOf" srcId="{DF49C280-02DC-4380-A70F-CADD5711DACA}" destId="{A3E966D0-DC48-4FC2-88DE-1959706B26B9}" srcOrd="2" destOrd="0" presId="urn:microsoft.com/office/officeart/2005/8/layout/pyramid2"/>
    <dgm:cxn modelId="{43CFA10C-1EE0-470B-AC45-10128B52028D}" type="presParOf" srcId="{DF49C280-02DC-4380-A70F-CADD5711DACA}" destId="{62357EA0-7346-4222-9A10-4C79F3756AFE}" srcOrd="3" destOrd="0" presId="urn:microsoft.com/office/officeart/2005/8/layout/pyramid2"/>
    <dgm:cxn modelId="{9A3F4497-3ADE-40AC-94D0-5A50A0C6AB80}" type="presParOf" srcId="{DF49C280-02DC-4380-A70F-CADD5711DACA}" destId="{C1211D08-F393-4AA4-A8BE-FDE029666F58}" srcOrd="4" destOrd="0" presId="urn:microsoft.com/office/officeart/2005/8/layout/pyramid2"/>
    <dgm:cxn modelId="{05D3D123-DCF9-481A-989D-63DD98665321}" type="presParOf" srcId="{DF49C280-02DC-4380-A70F-CADD5711DACA}" destId="{E225F00E-B322-43CC-A972-D850E7D2CC64}" srcOrd="5" destOrd="0" presId="urn:microsoft.com/office/officeart/2005/8/layout/pyramid2"/>
    <dgm:cxn modelId="{E980C4AE-0715-41B7-898C-06B544B2802B}" type="presParOf" srcId="{DF49C280-02DC-4380-A70F-CADD5711DACA}" destId="{1955302B-E576-4F57-854E-D58A6F525CCE}" srcOrd="6" destOrd="0" presId="urn:microsoft.com/office/officeart/2005/8/layout/pyramid2"/>
    <dgm:cxn modelId="{DC97DCAB-5288-44A8-9F1D-3E0EA06D7C4D}" type="presParOf" srcId="{DF49C280-02DC-4380-A70F-CADD5711DACA}" destId="{B637436B-5FDE-4F12-8B53-77289BAAD194}" srcOrd="7" destOrd="0" presId="urn:microsoft.com/office/officeart/2005/8/layout/pyramid2"/>
    <dgm:cxn modelId="{4FACC9A5-8724-4F00-91ED-0D2DA047C7DD}" type="presParOf" srcId="{DF49C280-02DC-4380-A70F-CADD5711DACA}" destId="{4F048CA2-4695-47CA-B84C-0C09BA7BE367}" srcOrd="8" destOrd="0" presId="urn:microsoft.com/office/officeart/2005/8/layout/pyramid2"/>
    <dgm:cxn modelId="{DA59BB07-6C77-4D31-9C55-895B71F04893}" type="presParOf" srcId="{DF49C280-02DC-4380-A70F-CADD5711DACA}" destId="{F191CAC4-2E94-45AD-AEBF-275B86F516FF}" srcOrd="9" destOrd="0" presId="urn:microsoft.com/office/officeart/2005/8/layout/pyramid2"/>
    <dgm:cxn modelId="{7ACC5A62-16ED-4D1D-8DB9-61B964B9960D}" type="presParOf" srcId="{DF49C280-02DC-4380-A70F-CADD5711DACA}" destId="{F422C1C0-954A-4C86-BF3A-0B73B558CBC9}" srcOrd="10" destOrd="0" presId="urn:microsoft.com/office/officeart/2005/8/layout/pyramid2"/>
    <dgm:cxn modelId="{4895E689-7FA0-43ED-A365-2F2F04E41223}" type="presParOf" srcId="{DF49C280-02DC-4380-A70F-CADD5711DACA}" destId="{CC4ED1A9-8231-49C3-B9DE-A21817A23DF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7D6A0-D71F-4233-BAB2-E2AE56A19404}">
      <dsp:nvSpPr>
        <dsp:cNvPr id="0" name=""/>
        <dsp:cNvSpPr/>
      </dsp:nvSpPr>
      <dsp:spPr>
        <a:xfrm>
          <a:off x="1932047" y="0"/>
          <a:ext cx="4992888" cy="34296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04693-F764-48E0-A4B0-78350057BA9D}">
      <dsp:nvSpPr>
        <dsp:cNvPr id="0" name=""/>
        <dsp:cNvSpPr/>
      </dsp:nvSpPr>
      <dsp:spPr>
        <a:xfrm>
          <a:off x="4608507" y="1989517"/>
          <a:ext cx="2229289" cy="40593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РАЙОННЫЙ</a:t>
          </a:r>
          <a:endParaRPr lang="ru-RU" sz="1600" kern="1200" dirty="0"/>
        </a:p>
      </dsp:txBody>
      <dsp:txXfrm>
        <a:off x="4628323" y="2009333"/>
        <a:ext cx="2189657" cy="366302"/>
      </dsp:txXfrm>
    </dsp:sp>
    <dsp:sp modelId="{A3E966D0-DC48-4FC2-88DE-1959706B26B9}">
      <dsp:nvSpPr>
        <dsp:cNvPr id="0" name=""/>
        <dsp:cNvSpPr/>
      </dsp:nvSpPr>
      <dsp:spPr>
        <a:xfrm>
          <a:off x="4608507" y="1485460"/>
          <a:ext cx="2229289" cy="4059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УЧРЕЖДЕНИЕ</a:t>
          </a:r>
          <a:endParaRPr lang="ru-RU" sz="1600" kern="1200" dirty="0"/>
        </a:p>
      </dsp:txBody>
      <dsp:txXfrm>
        <a:off x="4628323" y="1505276"/>
        <a:ext cx="2189657" cy="366302"/>
      </dsp:txXfrm>
    </dsp:sp>
    <dsp:sp modelId="{C1211D08-F393-4AA4-A8BE-FDE029666F58}">
      <dsp:nvSpPr>
        <dsp:cNvPr id="0" name=""/>
        <dsp:cNvSpPr/>
      </dsp:nvSpPr>
      <dsp:spPr>
        <a:xfrm>
          <a:off x="4608507" y="981404"/>
          <a:ext cx="2229289" cy="4059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КЛАСС</a:t>
          </a:r>
          <a:endParaRPr lang="ru-RU" sz="1600" kern="1200" dirty="0"/>
        </a:p>
      </dsp:txBody>
      <dsp:txXfrm>
        <a:off x="4628323" y="1001220"/>
        <a:ext cx="2189657" cy="366302"/>
      </dsp:txXfrm>
    </dsp:sp>
    <dsp:sp modelId="{1955302B-E576-4F57-854E-D58A6F525CCE}">
      <dsp:nvSpPr>
        <dsp:cNvPr id="0" name=""/>
        <dsp:cNvSpPr/>
      </dsp:nvSpPr>
      <dsp:spPr>
        <a:xfrm>
          <a:off x="4608507" y="477347"/>
          <a:ext cx="2229289" cy="4059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УЧАЩИЙСЯ</a:t>
          </a:r>
          <a:endParaRPr lang="ru-RU" sz="1600" kern="1200" dirty="0"/>
        </a:p>
      </dsp:txBody>
      <dsp:txXfrm>
        <a:off x="4628323" y="497163"/>
        <a:ext cx="2189657" cy="366302"/>
      </dsp:txXfrm>
    </dsp:sp>
    <dsp:sp modelId="{4F048CA2-4695-47CA-B84C-0C09BA7BE367}">
      <dsp:nvSpPr>
        <dsp:cNvPr id="0" name=""/>
        <dsp:cNvSpPr/>
      </dsp:nvSpPr>
      <dsp:spPr>
        <a:xfrm>
          <a:off x="4608507" y="2471527"/>
          <a:ext cx="2229289" cy="40593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РЕГИОНАЛЬНЫЙ</a:t>
          </a:r>
          <a:endParaRPr lang="ru-RU" sz="1600" kern="1200" dirty="0"/>
        </a:p>
      </dsp:txBody>
      <dsp:txXfrm>
        <a:off x="4628323" y="2491343"/>
        <a:ext cx="2189657" cy="366302"/>
      </dsp:txXfrm>
    </dsp:sp>
    <dsp:sp modelId="{F422C1C0-954A-4C86-BF3A-0B73B558CBC9}">
      <dsp:nvSpPr>
        <dsp:cNvPr id="0" name=""/>
        <dsp:cNvSpPr/>
      </dsp:nvSpPr>
      <dsp:spPr>
        <a:xfrm>
          <a:off x="4608507" y="2951054"/>
          <a:ext cx="2229289" cy="40593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ОБЩЕРОССИЙСКИЙ</a:t>
          </a:r>
          <a:endParaRPr lang="ru-RU" sz="1600" kern="1200" dirty="0"/>
        </a:p>
      </dsp:txBody>
      <dsp:txXfrm>
        <a:off x="4628323" y="2970870"/>
        <a:ext cx="2189657" cy="366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10D72-1A45-414E-99EC-F26517038307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E719-E29B-4E58-B68E-9DE2CFFE9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9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4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C90FE9-F32F-4D8A-9A03-E1178843EE36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878D-81D0-4D15-9694-FEDB294579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6758-3F32-43E0-A996-60D75068E7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8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BF5F-9DE3-4686-A8D2-6B25EC0222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1FE6-D173-4E4D-828C-DCF0D43A23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0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A56EE-9A98-41C3-A0CD-6D5E1BC9CC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1046-C7D1-4A39-910C-04FA9C7412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36891-AF43-49ED-82AE-5BBF06DAB9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AA73-FAC1-4FFD-8EC2-8EE668A560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4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0622E-0A68-4D84-AD0B-3FDB69D503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DA23-4662-4D11-B702-62C843DD36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2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AFAB-E7B5-4D16-A17A-B56F624F76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C4D4-13E9-4E54-922F-D6194F19EA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6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1CCB-2DF8-476D-8C34-788C9A7B0A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40FE-59A5-44E5-9892-901EDC7174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8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F22CD-9794-4D36-9B51-3BFECD8727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D1D8-2B02-45F0-A7EC-63DEE137A12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E7E7-5EFF-4EF7-BA45-A48A2EA286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6071-DA32-427B-BF35-FA864F8B1F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4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933F3-BF21-4B5D-A3AD-69B41E8098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CDBC-6D58-439F-AE17-378239022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0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F7D95-91FC-408D-9F78-9DF312ADDC6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37FD-85CB-43B9-B904-272965279A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7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56C066-6B17-4C9E-A0D4-B8A928313C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6FC1E7-1A7E-4CFC-8378-20619BED03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1;&#1083;&#1086;&#1082;-&#1089;&#1093;&#1077;&#1084;&#1072;%20&#1056;&#1057;&#1054;&#1050;&#1054;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tersburgedu.ru/content/view/category/41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Региональная система оценки качества образования - 2019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2800" i="1" dirty="0" smtClean="0"/>
              <a:t>Ванина Эмилия Владимировна, </a:t>
            </a:r>
            <a:r>
              <a:rPr lang="ru-RU" sz="2800" i="1" dirty="0" err="1" smtClean="0"/>
              <a:t>к.п.н</a:t>
            </a:r>
            <a:r>
              <a:rPr lang="ru-RU" sz="2800" i="1" dirty="0" smtClean="0"/>
              <a:t>., доцент кафедры социально-педагогических измерений </a:t>
            </a:r>
            <a:r>
              <a:rPr lang="ru-RU" sz="2800" i="1" dirty="0" err="1" smtClean="0"/>
              <a:t>СПбАППО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39519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</a:t>
            </a:r>
            <a:r>
              <a:rPr lang="ru-RU" dirty="0"/>
              <a:t>управления </a:t>
            </a:r>
            <a:r>
              <a:rPr lang="ru-RU" dirty="0" smtClean="0"/>
              <a:t>образованием в рамках РСОКО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ctr"/>
            <a:r>
              <a:rPr lang="ru-RU" dirty="0" smtClean="0"/>
              <a:t>региональный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районный </a:t>
            </a:r>
          </a:p>
          <a:p>
            <a:pPr algn="ctr"/>
            <a:r>
              <a:rPr lang="ru-RU" dirty="0" smtClean="0"/>
              <a:t>уровень </a:t>
            </a:r>
            <a:r>
              <a:rPr lang="ru-RU" dirty="0"/>
              <a:t>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54402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каждом уровне Модель предусматривает реализацию управленческого цикла </a:t>
            </a:r>
            <a:br>
              <a:rPr lang="ru-RU" dirty="0"/>
            </a:br>
            <a:r>
              <a:rPr lang="ru-RU" dirty="0"/>
              <a:t>от </a:t>
            </a:r>
            <a:r>
              <a:rPr lang="ru-RU" dirty="0">
                <a:solidFill>
                  <a:srgbClr val="FF0000"/>
                </a:solidFill>
              </a:rPr>
              <a:t>постановки целей к принятию управленческих решений и анализу их эффективности.</a:t>
            </a:r>
          </a:p>
          <a:p>
            <a:endParaRPr lang="ru-RU" dirty="0"/>
          </a:p>
        </p:txBody>
      </p:sp>
      <p:pic>
        <p:nvPicPr>
          <p:cNvPr id="4" name="Рисунок 3" descr="Exclama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436004"/>
            <a:ext cx="1626685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7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Положение об </a:t>
            </a:r>
            <a:r>
              <a:rPr lang="ru-RU" sz="3600" dirty="0" err="1" smtClean="0"/>
              <a:t>СПбРСОКО</a:t>
            </a:r>
            <a:r>
              <a:rPr lang="ru-RU" sz="3600" dirty="0" smtClean="0"/>
              <a:t>: задачи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2.2. СПб РСОКО выполняет следующие задачи:</a:t>
            </a:r>
          </a:p>
          <a:p>
            <a:pPr marL="0" indent="0">
              <a:buNone/>
            </a:pPr>
            <a:r>
              <a:rPr lang="ru-RU" sz="2000" dirty="0"/>
              <a:t>2.2.1. аналитические: </a:t>
            </a:r>
          </a:p>
          <a:p>
            <a:r>
              <a:rPr lang="ru-RU" sz="2000" dirty="0"/>
              <a:t>выбор и обоснование целей и задач оценочных процедур;</a:t>
            </a:r>
          </a:p>
          <a:p>
            <a:r>
              <a:rPr lang="ru-RU" sz="2000" dirty="0"/>
              <a:t>определение критериев и показателей качества образования;</a:t>
            </a:r>
          </a:p>
          <a:p>
            <a:r>
              <a:rPr lang="ru-RU" sz="2000" dirty="0"/>
              <a:t>определение технологий, форм и методов проведения оценочных процедур;</a:t>
            </a:r>
          </a:p>
          <a:p>
            <a:r>
              <a:rPr lang="ru-RU" sz="2000" dirty="0"/>
              <a:t>анализ результатов оценочных процедур;</a:t>
            </a:r>
          </a:p>
          <a:p>
            <a:r>
              <a:rPr lang="ru-RU" sz="2000" dirty="0"/>
              <a:t>анализ эффективности принятых управленческих решений.</a:t>
            </a:r>
          </a:p>
          <a:p>
            <a:pPr marL="0" indent="0">
              <a:buNone/>
            </a:pPr>
            <a:r>
              <a:rPr lang="ru-RU" sz="2000" b="1" dirty="0"/>
              <a:t>2.2.2. организационно-технологические</a:t>
            </a:r>
            <a:r>
              <a:rPr lang="ru-RU" sz="2000" dirty="0"/>
              <a:t>:</a:t>
            </a:r>
          </a:p>
          <a:p>
            <a:r>
              <a:rPr lang="ru-RU" sz="2000" dirty="0"/>
              <a:t>сопровождение и обеспечение проведения оценочных процедур в соответствии </a:t>
            </a:r>
            <a:br>
              <a:rPr lang="ru-RU" sz="2000" dirty="0"/>
            </a:br>
            <a:r>
              <a:rPr lang="ru-RU" sz="2000" dirty="0"/>
              <a:t>с поставленными задачами;</a:t>
            </a:r>
          </a:p>
          <a:p>
            <a:r>
              <a:rPr lang="ru-RU" sz="2000" dirty="0"/>
              <a:t>формирование экспертного сообщества;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36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659" y="116632"/>
            <a:ext cx="8229600" cy="1143000"/>
          </a:xfrm>
        </p:spPr>
        <p:txBody>
          <a:bodyPr/>
          <a:lstStyle/>
          <a:p>
            <a:r>
              <a:rPr lang="ru-RU" sz="3600" dirty="0" smtClean="0"/>
              <a:t>Положение об </a:t>
            </a:r>
            <a:r>
              <a:rPr lang="ru-RU" sz="3600" dirty="0" err="1" smtClean="0"/>
              <a:t>СПбРСОКО</a:t>
            </a:r>
            <a:r>
              <a:rPr lang="ru-RU" sz="3600" dirty="0" smtClean="0"/>
              <a:t>: задачи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2.2.3. методические:</a:t>
            </a:r>
          </a:p>
          <a:p>
            <a:r>
              <a:rPr lang="ru-RU" sz="1800" dirty="0"/>
              <a:t>методическое сопровождение РСОКО;</a:t>
            </a:r>
          </a:p>
          <a:p>
            <a:r>
              <a:rPr lang="ru-RU" sz="1800" dirty="0"/>
              <a:t>разработка адресных рекомендаций на основе анализа полученных данных;</a:t>
            </a:r>
          </a:p>
          <a:p>
            <a:r>
              <a:rPr lang="ru-RU" sz="1800" dirty="0"/>
              <a:t>развитие форм оценки качества образования, включая независимую оценку, самооценку и педагогическую экспертизу;</a:t>
            </a:r>
          </a:p>
          <a:p>
            <a:r>
              <a:rPr lang="ru-RU" sz="1800" dirty="0"/>
              <a:t>повышение квалификации кадров в области оценки качества.</a:t>
            </a:r>
          </a:p>
          <a:p>
            <a:pPr marL="0" indent="0">
              <a:buNone/>
            </a:pPr>
            <a:r>
              <a:rPr lang="ru-RU" sz="1800" b="1" dirty="0"/>
              <a:t>2.2.4. управленческие:</a:t>
            </a:r>
          </a:p>
          <a:p>
            <a:r>
              <a:rPr lang="ru-RU" sz="1800" dirty="0"/>
              <a:t>нормативное обеспечение оценочной деятельности и деятельности структур РСОКО;</a:t>
            </a:r>
          </a:p>
          <a:p>
            <a:r>
              <a:rPr lang="ru-RU" sz="1800" dirty="0"/>
              <a:t>обеспечение принятия управленческих решений на основе анализа результатов оценочной деятельности;</a:t>
            </a:r>
          </a:p>
          <a:p>
            <a:pPr marL="0" indent="0">
              <a:buNone/>
            </a:pPr>
            <a:r>
              <a:rPr lang="ru-RU" sz="1800" b="1" dirty="0"/>
              <a:t>2.2.5. информационные:</a:t>
            </a:r>
          </a:p>
          <a:p>
            <a:r>
              <a:rPr lang="ru-RU" sz="1800" dirty="0"/>
              <a:t>обеспечение сбора объективной и достоверной информации в соответствии </a:t>
            </a:r>
            <a:r>
              <a:rPr lang="ru-RU" sz="1800" dirty="0" smtClean="0"/>
              <a:t>с </a:t>
            </a:r>
            <a:r>
              <a:rPr lang="ru-RU" sz="1800" dirty="0"/>
              <a:t>поставленными целями;</a:t>
            </a:r>
          </a:p>
          <a:p>
            <a:r>
              <a:rPr lang="ru-RU" sz="1800" dirty="0"/>
              <a:t>обеспечение информационной открытости оценочных процедур.</a:t>
            </a:r>
          </a:p>
          <a:p>
            <a:pPr marL="0" indent="0">
              <a:buNone/>
            </a:pPr>
            <a:r>
              <a:rPr lang="ru-RU" sz="1800" dirty="0"/>
              <a:t>2.3. </a:t>
            </a:r>
            <a:r>
              <a:rPr lang="ru-RU" sz="1800" dirty="0">
                <a:solidFill>
                  <a:srgbClr val="FF0000"/>
                </a:solidFill>
              </a:rPr>
              <a:t>Задачи СПб РСОКО уточняются на каждом уровне системы (</a:t>
            </a:r>
            <a:r>
              <a:rPr lang="ru-RU" sz="1800" dirty="0"/>
              <a:t>региональном, районном, уровне образовательной организации) в зависимости от параметров текущего состояния, уровня и динамики развития образовательной системы.</a:t>
            </a:r>
          </a:p>
          <a:p>
            <a:endParaRPr lang="ru-RU" sz="1800" dirty="0"/>
          </a:p>
        </p:txBody>
      </p:sp>
      <p:pic>
        <p:nvPicPr>
          <p:cNvPr id="4" name="Рисунок 3" descr="Exclama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290667"/>
            <a:ext cx="1626685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8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4.1. Субъектами регионального уровня СПб РСОКО </a:t>
            </a:r>
            <a:r>
              <a:rPr lang="ru-RU" sz="3200" dirty="0" smtClean="0"/>
              <a:t>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4.1.1</a:t>
            </a:r>
            <a:r>
              <a:rPr lang="ru-RU" sz="1800" dirty="0">
                <a:solidFill>
                  <a:srgbClr val="FF0000"/>
                </a:solidFill>
              </a:rPr>
              <a:t>. Комитет по образованию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его функции в рамках СПб РСОКО входят:</a:t>
            </a:r>
          </a:p>
          <a:p>
            <a:r>
              <a:rPr lang="ru-RU" sz="1800" dirty="0"/>
              <a:t>формирование СПб РСОКО, регламентация ее функционирования;</a:t>
            </a:r>
          </a:p>
          <a:p>
            <a:r>
              <a:rPr lang="ru-RU" sz="1800" dirty="0"/>
              <a:t>подготовка и принятие правовых актов по вопросам функционирования </a:t>
            </a:r>
            <a:br>
              <a:rPr lang="ru-RU" sz="1800" dirty="0"/>
            </a:br>
            <a:r>
              <a:rPr lang="ru-RU" sz="1800" dirty="0"/>
              <a:t>и развития СПб РСОКО;</a:t>
            </a:r>
          </a:p>
          <a:p>
            <a:r>
              <a:rPr lang="ru-RU" sz="1800" dirty="0"/>
              <a:t>финансовое обеспечение СПб РСОКО;</a:t>
            </a:r>
          </a:p>
          <a:p>
            <a:r>
              <a:rPr lang="ru-RU" sz="1800" dirty="0"/>
              <a:t>разработка, корректировка и утверждение критериев СПб РСКОКО;</a:t>
            </a:r>
          </a:p>
          <a:p>
            <a:r>
              <a:rPr lang="ru-RU" sz="1800" dirty="0"/>
              <a:t>постановка задач по аналитическому обеспечению СПб РСОКО перед подведомственными учреждениями (организациями) и/или привлечение для этой работы экспертов;</a:t>
            </a:r>
          </a:p>
          <a:p>
            <a:r>
              <a:rPr lang="ru-RU" sz="1800" dirty="0"/>
              <a:t>принятие управленческих решений для повышения качества образования;</a:t>
            </a:r>
          </a:p>
          <a:p>
            <a:r>
              <a:rPr lang="ru-RU" sz="1800" dirty="0"/>
              <a:t>предоставление образовательным организациям, органам государственно-общественного управления в сфере образования, общественным организациям, средствам массовой информации, гражданам и организациям, заинтересованным в оценке качества образования, предусмотренной законодательством информации о состоянии качества образования в Санкт-Петербурге;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2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4.1. Субъектами регионального уровня СПб РСОКО </a:t>
            </a:r>
            <a:r>
              <a:rPr lang="ru-RU" sz="3200" dirty="0" smtClean="0"/>
              <a:t>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4.1.1</a:t>
            </a:r>
            <a:r>
              <a:rPr lang="ru-RU" sz="1800" dirty="0">
                <a:solidFill>
                  <a:srgbClr val="FF0000"/>
                </a:solidFill>
              </a:rPr>
              <a:t>. Комитет по образованию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его функции в рамках СПб РСОКО входят:</a:t>
            </a:r>
          </a:p>
          <a:p>
            <a:r>
              <a:rPr lang="ru-RU" sz="1800" dirty="0"/>
              <a:t>обеспечение повышения квалификации педагогических кадров образовательных организаций Санкт-Петербурга по вопросам управления и оценки качества образования;</a:t>
            </a:r>
          </a:p>
          <a:p>
            <a:r>
              <a:rPr lang="ru-RU" sz="1800" dirty="0"/>
              <a:t>контрольно-надзорные процедуры: контроль соблюдения образовательными организациями лицензионных требований, контроль содержания образования и качества результатов подготовки обучающихся образовательных организаций, в том числе в ходе процедур федерального государственного контроля качества и государственной (итоговой) аттестации (далее – ГИА);</a:t>
            </a:r>
          </a:p>
          <a:p>
            <a:r>
              <a:rPr lang="ru-RU" sz="1800" dirty="0"/>
              <a:t>стимулирование развития независимой системы оценки качества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94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4.1. Субъектами регионального уровня СПб РСОКО </a:t>
            </a:r>
            <a:r>
              <a:rPr lang="ru-RU" sz="3200" dirty="0" smtClean="0"/>
              <a:t>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r>
              <a:rPr lang="ru-RU" sz="1800" dirty="0">
                <a:solidFill>
                  <a:srgbClr val="FF0000"/>
                </a:solidFill>
              </a:rPr>
              <a:t>4.1.2. Координационный совет по развитию региональной системы оценки качества образования (далее – Координационный совет).</a:t>
            </a:r>
          </a:p>
          <a:p>
            <a:pPr marL="0" indent="0">
              <a:buNone/>
            </a:pPr>
            <a:r>
              <a:rPr lang="ru-RU" sz="1800" dirty="0"/>
              <a:t>В функции Координационного совета входят:</a:t>
            </a:r>
          </a:p>
          <a:p>
            <a:r>
              <a:rPr lang="ru-RU" sz="1800" dirty="0"/>
              <a:t>подготовка предложений для принятия решений по актуальным вопросам оценки и управления качеством образования в образовательных организациях </a:t>
            </a:r>
            <a:r>
              <a:rPr lang="ru-RU" sz="1800" dirty="0" smtClean="0"/>
              <a:t>Санкт-Петербурга</a:t>
            </a:r>
            <a:r>
              <a:rPr lang="ru-RU" sz="1800" dirty="0"/>
              <a:t>, эффективности реализации требований федеральных государственных образовательных стандартов (далее – ФГОС).</a:t>
            </a:r>
          </a:p>
          <a:p>
            <a:r>
              <a:rPr lang="ru-RU" sz="1800" dirty="0"/>
              <a:t>координация деятельности субъектов СПб РСОКО по вопросам качества образования; </a:t>
            </a:r>
          </a:p>
          <a:p>
            <a:r>
              <a:rPr lang="ru-RU" sz="1800" dirty="0"/>
              <a:t>регулярное информирование Комитета о результатах мониторинговых исследований различного уровня (международных, всероссийских, региональных</a:t>
            </a:r>
            <a:r>
              <a:rPr lang="ru-RU" sz="1800" dirty="0" smtClean="0"/>
              <a:t>, на </a:t>
            </a:r>
            <a:r>
              <a:rPr lang="ru-RU" sz="1800" dirty="0"/>
              <a:t>уровнях района и образовательной организации) и социологических исследований </a:t>
            </a:r>
            <a:r>
              <a:rPr lang="ru-RU" sz="1800" dirty="0" smtClean="0"/>
              <a:t>по </a:t>
            </a:r>
            <a:r>
              <a:rPr lang="ru-RU" sz="1800" dirty="0"/>
              <a:t>вопросам качества образования, разработка рекомендаций к их использованию</a:t>
            </a:r>
            <a:r>
              <a:rPr lang="ru-RU" sz="1800" dirty="0" smtClean="0"/>
              <a:t>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651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3200" dirty="0"/>
              <a:t>4.1. Субъектами регионального уровня СПб РСОКО </a:t>
            </a:r>
            <a:r>
              <a:rPr lang="ru-RU" sz="3200" dirty="0" smtClean="0"/>
              <a:t>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ru-RU" sz="1800" dirty="0">
                <a:solidFill>
                  <a:srgbClr val="FF0000"/>
                </a:solidFill>
              </a:rPr>
              <a:t>4.1.2. Координационный совет по развитию региональной системы оценки качества образования (далее – Координационный совет).</a:t>
            </a:r>
          </a:p>
          <a:p>
            <a:r>
              <a:rPr lang="ru-RU" sz="1800" dirty="0" smtClean="0"/>
              <a:t>подготовка </a:t>
            </a:r>
            <a:r>
              <a:rPr lang="ru-RU" sz="1800" dirty="0"/>
              <a:t>предложений по организационному, техническому и правовому сопровождению открытости и доступности информации о качестве образования на всех уровнях СПб РСОКО (аналитических докладов, тематических справок, сопоставительных материалов на основе различных процедур оценки качества образования);</a:t>
            </a:r>
          </a:p>
          <a:p>
            <a:r>
              <a:rPr lang="ru-RU" sz="1800" dirty="0"/>
              <a:t>участие в организации и проведении научно-практических мероприятий </a:t>
            </a:r>
            <a:br>
              <a:rPr lang="ru-RU" sz="1800" dirty="0"/>
            </a:br>
            <a:r>
              <a:rPr lang="ru-RU" sz="1800" dirty="0"/>
              <a:t>по вопросам, касающимся оценки и управления качеством образования в соответствии </a:t>
            </a:r>
            <a:r>
              <a:rPr lang="ru-RU" sz="1800" dirty="0" smtClean="0"/>
              <a:t>с </a:t>
            </a:r>
            <a:r>
              <a:rPr lang="ru-RU" sz="1800" dirty="0"/>
              <a:t>требованиями ФГОС, качества реализации ФГОС;</a:t>
            </a:r>
          </a:p>
          <a:p>
            <a:r>
              <a:rPr lang="ru-RU" sz="1800" dirty="0"/>
              <a:t>предоставление всем участникам образовательных отношений в сфере образования, обществу и его гражданским институтам достоверной информации </a:t>
            </a:r>
            <a:r>
              <a:rPr lang="ru-RU" sz="1800" dirty="0" smtClean="0"/>
              <a:t>о </a:t>
            </a:r>
            <a:r>
              <a:rPr lang="ru-RU" sz="1800" dirty="0"/>
              <a:t>состоянии и развитии системы оценки и управления качеством образования на уровне региона, района, образовательного учреждения, реализующего образовательные программы общего, дополнительного и профессионального образования;</a:t>
            </a:r>
          </a:p>
          <a:p>
            <a:r>
              <a:rPr lang="ru-RU" sz="1800" dirty="0"/>
              <a:t>проведение анализа работы исполнительных органов государственной власти Санкт-Петербурга по решению вопросов оценки и управления качеством образования </a:t>
            </a:r>
            <a:r>
              <a:rPr lang="ru-RU" sz="1800" dirty="0" smtClean="0"/>
              <a:t>в </a:t>
            </a:r>
            <a:r>
              <a:rPr lang="ru-RU" sz="1800" dirty="0"/>
              <a:t>соответствии с действующими требованиями к качеству, условиям реализации </a:t>
            </a:r>
            <a:r>
              <a:rPr lang="ru-RU" sz="1800" dirty="0" smtClean="0"/>
              <a:t>и </a:t>
            </a:r>
            <a:r>
              <a:rPr lang="ru-RU" sz="1800" dirty="0"/>
              <a:t>результатам образовательных программ общего, дополнительного и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0774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3200" dirty="0"/>
              <a:t>4.1. Субъектами регионального уровня СПб РСОКО </a:t>
            </a:r>
            <a:r>
              <a:rPr lang="ru-RU" sz="3200" dirty="0" smtClean="0"/>
              <a:t>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4.1.3. Государственное бюджетное учреждение дополнительного профессионального образования «Санкт-Петербургский центр оценки качества образования и информационных технологий» (далее – ГБУ ДПО «</a:t>
            </a:r>
            <a:r>
              <a:rPr lang="ru-RU" sz="1800" dirty="0" err="1">
                <a:solidFill>
                  <a:srgbClr val="FF0000"/>
                </a:solidFill>
              </a:rPr>
              <a:t>СПбЦОКОиИТ</a:t>
            </a:r>
            <a:r>
              <a:rPr lang="ru-RU" sz="1800" dirty="0">
                <a:solidFill>
                  <a:srgbClr val="FF0000"/>
                </a:solidFill>
              </a:rPr>
              <a:t>»);</a:t>
            </a:r>
          </a:p>
          <a:p>
            <a:r>
              <a:rPr lang="ru-RU" sz="1800" dirty="0"/>
              <a:t>В функции ГБУ ДПО «</a:t>
            </a:r>
            <a:r>
              <a:rPr lang="ru-RU" sz="1800" dirty="0" err="1"/>
              <a:t>СПбЦОКОиИТ</a:t>
            </a:r>
            <a:r>
              <a:rPr lang="ru-RU" sz="1800" dirty="0"/>
              <a:t>» в рамках СПб РСОКО входят:</a:t>
            </a:r>
          </a:p>
          <a:p>
            <a:r>
              <a:rPr lang="ru-RU" sz="1800" dirty="0"/>
              <a:t>выполнение функций организации-оператора СПб РСОКО;</a:t>
            </a:r>
          </a:p>
          <a:p>
            <a:r>
              <a:rPr lang="ru-RU" sz="1800" dirty="0"/>
              <a:t>участие в разработке и корректировке критериев СПб РСОКО;</a:t>
            </a:r>
          </a:p>
          <a:p>
            <a:r>
              <a:rPr lang="ru-RU" sz="1800" dirty="0"/>
              <a:t>методическое и аналитическое обеспечение СПб РСОКО</a:t>
            </a:r>
          </a:p>
          <a:p>
            <a:r>
              <a:rPr lang="ru-RU" sz="1800" dirty="0"/>
              <a:t>информационное обеспечение СПб РСОКО, включая ведение портала СПб РСОКО;</a:t>
            </a:r>
          </a:p>
          <a:p>
            <a:r>
              <a:rPr lang="ru-RU" sz="1800" dirty="0"/>
              <a:t>ресурсное, техническое и организационно-технологическое сопровождение </a:t>
            </a:r>
            <a:br>
              <a:rPr lang="ru-RU" sz="1800" dirty="0"/>
            </a:br>
            <a:r>
              <a:rPr lang="ru-RU" sz="1800" dirty="0"/>
              <a:t>СПб РСОКО;</a:t>
            </a:r>
          </a:p>
          <a:p>
            <a:r>
              <a:rPr lang="ru-RU" sz="1800" dirty="0"/>
              <a:t>организационное сопровождение федеральных и региональных мониторинговых исследований и оценочных процедур;</a:t>
            </a:r>
          </a:p>
          <a:p>
            <a:r>
              <a:rPr lang="ru-RU" sz="1800" dirty="0"/>
              <a:t>разработка контрольно-измерительных материалов для региональных исследований (при необходимости);</a:t>
            </a:r>
          </a:p>
          <a:p>
            <a:r>
              <a:rPr lang="ru-RU" sz="1800" dirty="0"/>
              <a:t>разработка, закупка и адаптация программных средств для проведения оценки качества образования</a:t>
            </a:r>
            <a:r>
              <a:rPr lang="ru-RU" sz="1800" dirty="0" smtClean="0"/>
              <a:t>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430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3200" dirty="0"/>
              <a:t>4.1. Субъектами регионального уровня СПб РСОКО </a:t>
            </a:r>
            <a:r>
              <a:rPr lang="ru-RU" sz="3200" dirty="0" smtClean="0"/>
              <a:t>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4.1.3. Государственное бюджетное учреждение дополнительного профессионального образования «Санкт-Петербургский центр оценки качества образования и информационных технологий» (далее – ГБУ ДПО «</a:t>
            </a:r>
            <a:r>
              <a:rPr lang="ru-RU" sz="1800" dirty="0" err="1">
                <a:solidFill>
                  <a:srgbClr val="FF0000"/>
                </a:solidFill>
              </a:rPr>
              <a:t>СПбЦОКОиИТ</a:t>
            </a:r>
            <a:r>
              <a:rPr lang="ru-RU" sz="1800" dirty="0">
                <a:solidFill>
                  <a:srgbClr val="FF0000"/>
                </a:solidFill>
              </a:rPr>
              <a:t>»);</a:t>
            </a:r>
          </a:p>
          <a:p>
            <a:r>
              <a:rPr lang="ru-RU" sz="1800" dirty="0"/>
              <a:t>разработка, организационно-технологическое и методическое сопровождение информационных систем для сбора, хранения и анализа результатов оценочных процедур, </a:t>
            </a:r>
            <a:r>
              <a:rPr lang="ru-RU" sz="1800" dirty="0" smtClean="0"/>
              <a:t>включая сбор</a:t>
            </a:r>
            <a:r>
              <a:rPr lang="ru-RU" sz="1800" dirty="0"/>
              <a:t>, хранение, статистическую обработку информации о состоянии </a:t>
            </a:r>
            <a:r>
              <a:rPr lang="ru-RU" sz="1800" dirty="0" smtClean="0"/>
              <a:t>и </a:t>
            </a:r>
            <a:r>
              <a:rPr lang="ru-RU" sz="1800" dirty="0"/>
              <a:t>динамике качества образования в Санкт-Петербурге;</a:t>
            </a:r>
          </a:p>
          <a:p>
            <a:r>
              <a:rPr lang="ru-RU" sz="1800" dirty="0"/>
              <a:t>ведение и совершенствование баз данных: АИС БД «ПараГраф»; базы данных экспертов, привлечённых к проведению процедур лицензирования, аккредитации, государственного контроля качества; разработчиков тестовых заданий; баз данных экспертов ЕГЭ и ГИА; баз тестовых заданий; баз результатов ГИА; баз результатов региональных оценочных процедур; баз результатов </a:t>
            </a:r>
            <a:r>
              <a:rPr lang="ru-RU" sz="1800" dirty="0" err="1"/>
              <a:t>самообследований</a:t>
            </a:r>
            <a:r>
              <a:rPr lang="ru-RU" sz="1800" dirty="0"/>
              <a:t> и внешних оценок качества образования; результатов аттестации педагогических и руководящих кадров образовательных организаций;</a:t>
            </a:r>
          </a:p>
          <a:p>
            <a:r>
              <a:rPr lang="ru-RU" sz="1800" dirty="0"/>
              <a:t>организационно-технологическое сопровождение ГИА обучающихся, освоивших образовательные программы основного общего и среднего общего образования</a:t>
            </a:r>
            <a:r>
              <a:rPr lang="ru-RU" sz="1800" dirty="0" smtClean="0"/>
              <a:t>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028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882676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446" y="1011237"/>
            <a:ext cx="8496176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СОВРЕМЕННЫЕ ТРЕБОВАНИЯ К СИСТЕМЕ ОЦЕНКИ КАЧЕСТВА ОБРАЗОВАНИЯ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2060602"/>
            <a:ext cx="889248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800" dirty="0"/>
              <a:t> Эффективная система оценки строится на </a:t>
            </a:r>
            <a:r>
              <a:rPr lang="ru-RU" sz="2800" dirty="0">
                <a:solidFill>
                  <a:srgbClr val="FF0000"/>
                </a:solidFill>
              </a:rPr>
              <a:t>сочетании разнообразных методов оценки.</a:t>
            </a:r>
            <a:r>
              <a:rPr lang="ru-RU" sz="2800" dirty="0"/>
              <a:t> Стандартизированное тестирование – всего лишь один из используемых подходов для определения качества обучения.</a:t>
            </a:r>
          </a:p>
          <a:p>
            <a:pPr lvl="0" algn="just"/>
            <a:endParaRPr lang="ru-RU" sz="2800" dirty="0"/>
          </a:p>
          <a:p>
            <a:pPr lvl="0" algn="just">
              <a:buFont typeface="Arial" pitchFamily="34" charset="0"/>
              <a:buChar char="•"/>
            </a:pPr>
            <a:r>
              <a:rPr lang="ru-RU" sz="2800" dirty="0"/>
              <a:t> Процедуры оценки ориентированы на </a:t>
            </a:r>
            <a:r>
              <a:rPr lang="ru-RU" sz="2800" dirty="0">
                <a:solidFill>
                  <a:srgbClr val="FF0000"/>
                </a:solidFill>
              </a:rPr>
              <a:t>более широкие образовательные результаты, нежели знания</a:t>
            </a:r>
            <a:r>
              <a:rPr lang="ru-RU" sz="2800" dirty="0"/>
              <a:t> в рамках учебных дисциплин. </a:t>
            </a:r>
          </a:p>
        </p:txBody>
      </p:sp>
    </p:spTree>
    <p:extLst>
      <p:ext uri="{BB962C8B-B14F-4D97-AF65-F5344CB8AC3E}">
        <p14:creationId xmlns:p14="http://schemas.microsoft.com/office/powerpoint/2010/main" val="42264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4.1.3. </a:t>
            </a:r>
            <a:r>
              <a:rPr lang="ru-RU" sz="1800" dirty="0" smtClean="0">
                <a:solidFill>
                  <a:srgbClr val="FF0000"/>
                </a:solidFill>
              </a:rPr>
              <a:t>ГБУ </a:t>
            </a:r>
            <a:r>
              <a:rPr lang="ru-RU" sz="1800" dirty="0">
                <a:solidFill>
                  <a:srgbClr val="FF0000"/>
                </a:solidFill>
              </a:rPr>
              <a:t>ДПО «</a:t>
            </a:r>
            <a:r>
              <a:rPr lang="ru-RU" sz="1800" dirty="0" err="1">
                <a:solidFill>
                  <a:srgbClr val="FF0000"/>
                </a:solidFill>
              </a:rPr>
              <a:t>СПбЦОКОиИТ</a:t>
            </a:r>
            <a:r>
              <a:rPr lang="ru-RU" sz="1800" dirty="0" smtClean="0">
                <a:solidFill>
                  <a:srgbClr val="FF0000"/>
                </a:solidFill>
              </a:rPr>
              <a:t>»: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sz="1800" dirty="0"/>
              <a:t>организационно-технологическое сопровождение процедур лицензирования, государственной аккредитации, федерального государственного контроля качества образования в образовательных организациях Санкт-Петербурга;</a:t>
            </a:r>
          </a:p>
          <a:p>
            <a:r>
              <a:rPr lang="ru-RU" sz="1800" dirty="0"/>
              <a:t>формирование методик и проведение рейтингов образовательных систем, образовательных организаций;</a:t>
            </a:r>
          </a:p>
          <a:p>
            <a:r>
              <a:rPr lang="ru-RU" sz="1800" dirty="0"/>
              <a:t>формирование методик проведения мониторинга эффективности руководителей на основе использования результатов оценочных процедур;</a:t>
            </a:r>
          </a:p>
          <a:p>
            <a:r>
              <a:rPr lang="ru-RU" sz="1800" dirty="0"/>
              <a:t>разработка методических рекомендаций в области оценки качества образования, включая рекомендации по подготовке локальных актов образовательных организаций </a:t>
            </a:r>
            <a:r>
              <a:rPr lang="ru-RU" sz="1800" dirty="0" smtClean="0"/>
              <a:t>и </a:t>
            </a:r>
            <a:r>
              <a:rPr lang="ru-RU" sz="1800" dirty="0"/>
              <a:t>по использованию результатов оценочных процедур;</a:t>
            </a:r>
          </a:p>
          <a:p>
            <a:r>
              <a:rPr lang="ru-RU" sz="1800" dirty="0"/>
              <a:t>подготовка информационных материалов о состоянии качества образования </a:t>
            </a:r>
            <a:br>
              <a:rPr lang="ru-RU" sz="1800" dirty="0"/>
            </a:br>
            <a:r>
              <a:rPr lang="ru-RU" sz="1800" dirty="0"/>
              <a:t>в Санкт-Петербурге, включая подготовку ежегодного регионального комплексного годового отчёта о работе СПб РСОКО;</a:t>
            </a:r>
          </a:p>
          <a:p>
            <a:r>
              <a:rPr lang="ru-RU" sz="1800" dirty="0"/>
              <a:t>повышение квалификации специалистов в области оценки качества образования районов и образовательных организаций;</a:t>
            </a:r>
          </a:p>
          <a:p>
            <a:r>
              <a:rPr lang="ru-RU" sz="1800" dirty="0"/>
              <a:t>участие в формировании экспертного сообщества;</a:t>
            </a:r>
          </a:p>
          <a:p>
            <a:r>
              <a:rPr lang="ru-RU" sz="1800" dirty="0"/>
              <a:t>предоставление информации по вопросам оценки качества образования субъектам СПб РСОКО.</a:t>
            </a:r>
          </a:p>
        </p:txBody>
      </p:sp>
    </p:spTree>
    <p:extLst>
      <p:ext uri="{BB962C8B-B14F-4D97-AF65-F5344CB8AC3E}">
        <p14:creationId xmlns:p14="http://schemas.microsoft.com/office/powerpoint/2010/main" val="389008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4.1.4. Государственное бюджетное учреждение дополнительного профессионального образования Санкт-Петербургская Академия постдипломного педагогического образования (далее – ГБУ ДПО СПб АППО):</a:t>
            </a:r>
          </a:p>
          <a:p>
            <a:r>
              <a:rPr lang="ru-RU" sz="1800" dirty="0"/>
              <a:t>В функции ГБУ ДПО СПб АППО в рамках СПб РСОКО входят:</a:t>
            </a:r>
          </a:p>
          <a:p>
            <a:r>
              <a:rPr lang="ru-RU" sz="1800" dirty="0"/>
              <a:t>научно-методическое и научно-организационное обеспечение СПб РСОКО, включая разработку концептуальных положений по оценочным процедурам </a:t>
            </a:r>
            <a:br>
              <a:rPr lang="ru-RU" sz="1800" dirty="0"/>
            </a:br>
            <a:r>
              <a:rPr lang="ru-RU" sz="1800" dirty="0"/>
              <a:t>и использованию результатов оценочных процедур;</a:t>
            </a:r>
          </a:p>
          <a:p>
            <a:r>
              <a:rPr lang="ru-RU" sz="1800" dirty="0"/>
              <a:t>методическое и организационное обеспечение СПб РСОКО </a:t>
            </a:r>
            <a:br>
              <a:rPr lang="ru-RU" sz="1800" dirty="0"/>
            </a:br>
            <a:r>
              <a:rPr lang="ru-RU" sz="1800" dirty="0"/>
              <a:t>по дополнительному профессиональному образованию;</a:t>
            </a:r>
          </a:p>
          <a:p>
            <a:r>
              <a:rPr lang="ru-RU" sz="1800" dirty="0"/>
              <a:t>создание контрольно-измерительных материалов и </a:t>
            </a:r>
            <a:r>
              <a:rPr lang="ru-RU" sz="1800" dirty="0" err="1"/>
              <a:t>компетентностно</a:t>
            </a:r>
            <a:r>
              <a:rPr lang="ru-RU" sz="1800" dirty="0"/>
              <a:t>-ориентированных заданий для процедур диагностики и контроля качества образования, государственного контроля качества образования (при необходимости), включая разработку концептуальных подходов;</a:t>
            </a:r>
          </a:p>
          <a:p>
            <a:r>
              <a:rPr lang="ru-RU" sz="1800" dirty="0"/>
              <a:t>участие в разработке и корректировке критериев СПб РСОКО, методик оценивания;</a:t>
            </a:r>
          </a:p>
          <a:p>
            <a:r>
              <a:rPr lang="ru-RU" sz="1800" dirty="0"/>
              <a:t>анализ данных и подготовка рекомендаций по повышению качества образования, эффективности работы образовательных организаций;</a:t>
            </a:r>
          </a:p>
          <a:p>
            <a:r>
              <a:rPr lang="ru-RU" sz="1800" dirty="0"/>
              <a:t>организация и/или проведение дополнительных обследований (мониторингов </a:t>
            </a:r>
            <a:r>
              <a:rPr lang="ru-RU" sz="1800" dirty="0" smtClean="0"/>
              <a:t>по </a:t>
            </a:r>
            <a:r>
              <a:rPr lang="ru-RU" sz="1800" dirty="0"/>
              <a:t>запросам Комитета по образованию</a:t>
            </a:r>
            <a:r>
              <a:rPr lang="ru-RU" sz="1800" dirty="0" smtClean="0"/>
              <a:t>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3375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4.1.4. Государственное бюджетное учреждение дополнительного профессионального образования Санкт-Петербургская Академия постдипломного педагогического образования (далее – ГБУ ДПО СПб АППО):</a:t>
            </a:r>
          </a:p>
          <a:p>
            <a:r>
              <a:rPr lang="ru-RU" sz="1800" dirty="0"/>
              <a:t>проведение комплексных исследований в целях оценки качества образования;</a:t>
            </a:r>
          </a:p>
          <a:p>
            <a:r>
              <a:rPr lang="ru-RU" sz="1800" dirty="0"/>
              <a:t>участие в формировании экспертного сообщества;</a:t>
            </a:r>
          </a:p>
          <a:p>
            <a:r>
              <a:rPr lang="ru-RU" sz="1800" dirty="0"/>
              <a:t>повышение квалификации руководителей образовательных организаций </a:t>
            </a:r>
            <a:br>
              <a:rPr lang="ru-RU" sz="1800" dirty="0"/>
            </a:br>
            <a:r>
              <a:rPr lang="ru-RU" sz="1800" dirty="0"/>
              <a:t>в области оценки качества;</a:t>
            </a:r>
          </a:p>
          <a:p>
            <a:r>
              <a:rPr lang="ru-RU" sz="1800" dirty="0"/>
              <a:t>повышение квалификации специалистов в области оценки качества образования;</a:t>
            </a:r>
          </a:p>
          <a:p>
            <a:r>
              <a:rPr lang="ru-RU" sz="1800" dirty="0"/>
              <a:t>участие в подготовке ежегодного регионального комплексного отчета СПб РСОКО;</a:t>
            </a:r>
          </a:p>
          <a:p>
            <a:r>
              <a:rPr lang="ru-RU" sz="1800" dirty="0"/>
              <a:t>представление информации о результатах оценочных процедур, аналитических отчётов и рекомендаций для размещения на портале СПб РСОКО.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163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ru-RU" sz="1800" dirty="0">
                <a:solidFill>
                  <a:srgbClr val="FF0000"/>
                </a:solidFill>
              </a:rPr>
              <a:t>4.1.5. Государственное бюджетное нетиповое образовательное учреждение 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«Санкт-Петербургский городской Дворец творчества юных» (далее – СПб ГДТЮ). </a:t>
            </a:r>
          </a:p>
          <a:p>
            <a:pPr marL="0" indent="0">
              <a:buNone/>
            </a:pPr>
            <a:r>
              <a:rPr lang="ru-RU" sz="1800" dirty="0"/>
              <a:t>В функции СПб ГДЮТ в рамках СПб РСОКО входит:</a:t>
            </a:r>
          </a:p>
          <a:p>
            <a:r>
              <a:rPr lang="ru-RU" sz="1800" dirty="0"/>
              <a:t>методическое и организационное обеспечение СПб РСОКО </a:t>
            </a:r>
            <a:br>
              <a:rPr lang="ru-RU" sz="1800" dirty="0"/>
            </a:br>
            <a:r>
              <a:rPr lang="ru-RU" sz="1800" dirty="0"/>
              <a:t>по дополнительному образованию;</a:t>
            </a:r>
          </a:p>
          <a:p>
            <a:r>
              <a:rPr lang="ru-RU" sz="1800" dirty="0"/>
              <a:t>организация мониторинговых исследований и сбор образовательной статистики по дополнительному образованию;</a:t>
            </a:r>
          </a:p>
          <a:p>
            <a:r>
              <a:rPr lang="ru-RU" sz="1800" dirty="0"/>
              <a:t>анализ данных и подготовка рекомендаций по повышению качества образования и эффективности работы образовательных организаций по дополнительному образованию детей;</a:t>
            </a:r>
          </a:p>
          <a:p>
            <a:r>
              <a:rPr lang="ru-RU" sz="1800" dirty="0"/>
              <a:t>повышение квалификации специалистов в области оценки качества образования;</a:t>
            </a:r>
          </a:p>
          <a:p>
            <a:r>
              <a:rPr lang="ru-RU" sz="1800" dirty="0"/>
              <a:t>участие в формировании экспертного сообщества;</a:t>
            </a:r>
          </a:p>
          <a:p>
            <a:r>
              <a:rPr lang="ru-RU" sz="1800" dirty="0"/>
              <a:t>участие в подготовке ежегодного регионального комплексного отчета </a:t>
            </a:r>
            <a:br>
              <a:rPr lang="ru-RU" sz="1800" dirty="0"/>
            </a:br>
            <a:r>
              <a:rPr lang="ru-RU" sz="1800" dirty="0"/>
              <a:t>СПб РСОКО;</a:t>
            </a:r>
          </a:p>
          <a:p>
            <a:r>
              <a:rPr lang="ru-RU" sz="1800" dirty="0"/>
              <a:t>представление информации о результатах оценочных процедур, аналитических отчётов и рекомендаций для размещения на портале СПб РСОКО.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470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4.1.5. Государственное бюджетное нетиповое образовательное учреждение </a:t>
            </a: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>
                <a:solidFill>
                  <a:srgbClr val="FF0000"/>
                </a:solidFill>
              </a:rPr>
              <a:t>Академия талантов» (далее – Академия талантов). </a:t>
            </a:r>
          </a:p>
          <a:p>
            <a:pPr marL="0" indent="0">
              <a:buNone/>
            </a:pPr>
            <a:r>
              <a:rPr lang="ru-RU" sz="1800" dirty="0"/>
              <a:t>В функции Академии талантов в рамках СПб РСОКО входит:</a:t>
            </a:r>
          </a:p>
          <a:p>
            <a:r>
              <a:rPr lang="ru-RU" sz="1800" dirty="0"/>
              <a:t>методическое и организационное обеспечение СПб РСОКО </a:t>
            </a:r>
            <a:br>
              <a:rPr lang="ru-RU" sz="1800" dirty="0"/>
            </a:br>
            <a:r>
              <a:rPr lang="ru-RU" sz="1800" dirty="0"/>
              <a:t>по выявлению и поддержке одаренных детей;</a:t>
            </a:r>
          </a:p>
          <a:p>
            <a:r>
              <a:rPr lang="ru-RU" sz="1800" dirty="0"/>
              <a:t>организация мониторинговых исследований и сбор статистики по выявлению </a:t>
            </a:r>
            <a:br>
              <a:rPr lang="ru-RU" sz="1800" dirty="0"/>
            </a:br>
            <a:r>
              <a:rPr lang="ru-RU" sz="1800" dirty="0"/>
              <a:t>и поддержке одаренных детей;</a:t>
            </a:r>
          </a:p>
          <a:p>
            <a:r>
              <a:rPr lang="ru-RU" sz="1800" dirty="0"/>
              <a:t>анализ данных и подготовка рекомендаций по повышению качества </a:t>
            </a:r>
            <a:br>
              <a:rPr lang="ru-RU" sz="1800" dirty="0"/>
            </a:br>
            <a:r>
              <a:rPr lang="ru-RU" sz="1800" dirty="0"/>
              <a:t>и эффективности работы образовательных организаций по выявлению и поддержке одаренных детей;</a:t>
            </a:r>
          </a:p>
          <a:p>
            <a:r>
              <a:rPr lang="ru-RU" sz="1800" dirty="0"/>
              <a:t>повышение квалификации специалистов в области выявления и поддержке одаренных детей;</a:t>
            </a:r>
          </a:p>
          <a:p>
            <a:r>
              <a:rPr lang="ru-RU" sz="1800" dirty="0"/>
              <a:t>участие в формировании экспертного сообщества;</a:t>
            </a:r>
          </a:p>
          <a:p>
            <a:r>
              <a:rPr lang="ru-RU" sz="1800" dirty="0"/>
              <a:t>участие в подготовке ежегодного регионального комплексного отчета </a:t>
            </a:r>
            <a:br>
              <a:rPr lang="ru-RU" sz="1800" dirty="0"/>
            </a:br>
            <a:r>
              <a:rPr lang="ru-RU" sz="1800" dirty="0"/>
              <a:t>СПб РСОКО;</a:t>
            </a:r>
          </a:p>
          <a:p>
            <a:r>
              <a:rPr lang="ru-RU" sz="1800" dirty="0"/>
              <a:t>представление информации о результатах оценочных процедур, аналитических отчётов и рекомендаций для размещения на портале СПб РСОКО.</a:t>
            </a:r>
          </a:p>
        </p:txBody>
      </p:sp>
    </p:spTree>
    <p:extLst>
      <p:ext uri="{BB962C8B-B14F-4D97-AF65-F5344CB8AC3E}">
        <p14:creationId xmlns:p14="http://schemas.microsoft.com/office/powerpoint/2010/main" val="212098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4.1.6. Общественный совет при Комитете по образованию по проведению независимой оценки качества условий осуществления образовательной деятельности образовательными организациями Санкт-Петербурга (далее – Совет).</a:t>
            </a:r>
          </a:p>
          <a:p>
            <a:r>
              <a:rPr lang="ru-RU" sz="2000" dirty="0"/>
              <a:t>В функции Совета в рамках СПб РСОКО входит проведение независимой оценки качества условий осуществления образовательной деятельности в соответствии </a:t>
            </a:r>
            <a:br>
              <a:rPr lang="ru-RU" sz="2000" dirty="0"/>
            </a:br>
            <a:r>
              <a:rPr lang="ru-RU" sz="2000" dirty="0"/>
              <a:t>с его полномочиями и предоставление информации для размещения на портале </a:t>
            </a:r>
            <a:br>
              <a:rPr lang="ru-RU" sz="2000" dirty="0"/>
            </a:br>
            <a:r>
              <a:rPr lang="ru-RU" sz="2000" dirty="0"/>
              <a:t>СПб РСОКО.</a:t>
            </a:r>
          </a:p>
        </p:txBody>
      </p:sp>
    </p:spTree>
    <p:extLst>
      <p:ext uri="{BB962C8B-B14F-4D97-AF65-F5344CB8AC3E}">
        <p14:creationId xmlns:p14="http://schemas.microsoft.com/office/powerpoint/2010/main" val="229096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ru-RU" sz="1800" dirty="0">
                <a:solidFill>
                  <a:srgbClr val="FF0000"/>
                </a:solidFill>
              </a:rPr>
              <a:t>4.1.7. Общественные организации (объединения).</a:t>
            </a:r>
          </a:p>
          <a:p>
            <a:pPr marL="0" indent="0">
              <a:buNone/>
            </a:pPr>
            <a:r>
              <a:rPr lang="ru-RU" sz="1800" dirty="0"/>
              <a:t>В функции общественных организаций в рамках СПб РСОКО входит:</a:t>
            </a:r>
          </a:p>
          <a:p>
            <a:r>
              <a:rPr lang="ru-RU" sz="1800" dirty="0"/>
              <a:t>общественный контроль качества образования и деятельности образовательных организаций в формах общественного наблюдения, общественной экспертизы;</a:t>
            </a:r>
          </a:p>
          <a:p>
            <a:r>
              <a:rPr lang="ru-RU" sz="1800" dirty="0"/>
              <a:t>участие в формировании информационных запросов пользователей </a:t>
            </a:r>
            <a:br>
              <a:rPr lang="ru-RU" sz="1800" dirty="0"/>
            </a:br>
            <a:r>
              <a:rPr lang="ru-RU" sz="1800" dirty="0"/>
              <a:t>СПб РСОКО;</a:t>
            </a:r>
          </a:p>
          <a:p>
            <a:r>
              <a:rPr lang="ru-RU" sz="1800" dirty="0"/>
              <a:t>подготовка предложений в адрес Комитета и отделов образования администраций районов Санкт-Петербурга по вопросам развития </a:t>
            </a:r>
            <a:br>
              <a:rPr lang="ru-RU" sz="1800" dirty="0"/>
            </a:br>
            <a:r>
              <a:rPr lang="ru-RU" sz="1800" dirty="0"/>
              <a:t>СПб РСОКО;</a:t>
            </a:r>
          </a:p>
          <a:p>
            <a:r>
              <a:rPr lang="ru-RU" sz="1800" dirty="0"/>
              <a:t>участие в обсуждении системы критериев, характеризующих состояние </a:t>
            </a:r>
            <a:br>
              <a:rPr lang="ru-RU" sz="1800" dirty="0"/>
            </a:br>
            <a:r>
              <a:rPr lang="ru-RU" sz="1800" dirty="0"/>
              <a:t>и динамику развития образовательной организации, систем образования районов </a:t>
            </a:r>
            <a:br>
              <a:rPr lang="ru-RU" sz="1800" dirty="0"/>
            </a:br>
            <a:r>
              <a:rPr lang="ru-RU" sz="1800" dirty="0"/>
              <a:t>Санкт-Петербурга и системы образования Санкт-Петербурга;</a:t>
            </a:r>
          </a:p>
          <a:p>
            <a:r>
              <a:rPr lang="ru-RU" sz="1800" dirty="0"/>
              <a:t>участие в проведении итоговой аттестации обучающихся и других оценочных процедурах в качестве независимых наблюдателей;</a:t>
            </a:r>
          </a:p>
          <a:p>
            <a:r>
              <a:rPr lang="ru-RU" sz="1800" dirty="0"/>
              <a:t>участие в процедурах независимой оценки качества условий образовательной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50105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4.1.8. Городские методические объединения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4.1.8.1. Городское методическое объединение специалистов в области качества образования:</a:t>
            </a:r>
          </a:p>
          <a:p>
            <a:r>
              <a:rPr lang="ru-RU" sz="2000" dirty="0"/>
              <a:t>поддерживает и курирует региональные инновационные площадки, реализующие программы опытно-экспериментальной работы по оценке качества образования;</a:t>
            </a:r>
          </a:p>
          <a:p>
            <a:r>
              <a:rPr lang="ru-RU" sz="2000" dirty="0"/>
              <a:t>является открытой площадкой для профессионального обсуждения вопросов оценки качества образования;</a:t>
            </a:r>
          </a:p>
          <a:p>
            <a:r>
              <a:rPr lang="ru-RU" sz="2000" dirty="0"/>
              <a:t>участвует в формировании экспертного сообщества в области оценки качества образования</a:t>
            </a:r>
          </a:p>
          <a:p>
            <a:r>
              <a:rPr lang="ru-RU" sz="2000" dirty="0"/>
              <a:t>инициирует и вносит предложения в Координационный совет о проведении дополнительных исследований в области качества образования разных уровней </a:t>
            </a:r>
          </a:p>
        </p:txBody>
      </p:sp>
    </p:spTree>
    <p:extLst>
      <p:ext uri="{BB962C8B-B14F-4D97-AF65-F5344CB8AC3E}">
        <p14:creationId xmlns:p14="http://schemas.microsoft.com/office/powerpoint/2010/main" val="337490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регионального 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4.1.8. Городские методические объединения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4.1.8.2. Городские методические объединения учителей-предметников</a:t>
            </a:r>
          </a:p>
          <a:p>
            <a:r>
              <a:rPr lang="ru-RU" sz="1800" dirty="0"/>
              <a:t>участие в подготовке, проведении и анализе результатов оценочных процедур, анализе результатов учебной деятельности в районе; </a:t>
            </a:r>
          </a:p>
          <a:p>
            <a:r>
              <a:rPr lang="ru-RU" sz="1800" dirty="0"/>
              <a:t>выработка единых требований к оценке результатов освоения программы </a:t>
            </a:r>
            <a:br>
              <a:rPr lang="ru-RU" sz="1800" dirty="0"/>
            </a:br>
            <a:r>
              <a:rPr lang="ru-RU" sz="1800" dirty="0"/>
              <a:t>на основе образовательных стандартов;</a:t>
            </a:r>
          </a:p>
          <a:p>
            <a:r>
              <a:rPr lang="ru-RU" sz="1800" dirty="0"/>
              <a:t>планирование и анализ результатов профессионального самообразования, переподготовки и повышения квалификации педагогов;</a:t>
            </a:r>
          </a:p>
          <a:p>
            <a:r>
              <a:rPr lang="ru-RU" sz="1800" dirty="0"/>
              <a:t>оказание помощи педагогам в выявлении профессиональных дефицитов </a:t>
            </a:r>
            <a:br>
              <a:rPr lang="ru-RU" sz="1800" dirty="0"/>
            </a:br>
            <a:r>
              <a:rPr lang="ru-RU" sz="1800" dirty="0"/>
              <a:t>и планировании непрерывного повышения педагогического мастерства в том числе через систему наставничества;</a:t>
            </a:r>
          </a:p>
          <a:p>
            <a:r>
              <a:rPr lang="ru-RU" sz="1800" dirty="0"/>
              <a:t>участие в разработке рекомендаций и контрольно-измерительных материалов </a:t>
            </a:r>
            <a:br>
              <a:rPr lang="ru-RU" sz="1800" dirty="0"/>
            </a:br>
            <a:r>
              <a:rPr lang="ru-RU" sz="1800" dirty="0"/>
              <a:t>для текущего и промежуточного оценивания обучающихся;</a:t>
            </a:r>
          </a:p>
          <a:p>
            <a:r>
              <a:rPr lang="ru-RU" sz="1800" dirty="0"/>
              <a:t>участие в планировании и организации системы работы по поиску талантов </a:t>
            </a:r>
            <a:br>
              <a:rPr lang="ru-RU" sz="1800" dirty="0"/>
            </a:br>
            <a:r>
              <a:rPr lang="ru-RU" sz="1800" dirty="0"/>
              <a:t>и профориентации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410206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 smtClean="0"/>
              <a:t>4.2. </a:t>
            </a:r>
            <a:r>
              <a:rPr lang="ru-RU" sz="2800" dirty="0"/>
              <a:t>Субъектами </a:t>
            </a:r>
            <a:r>
              <a:rPr lang="ru-RU" sz="2800" dirty="0" smtClean="0"/>
              <a:t>районного </a:t>
            </a:r>
            <a:r>
              <a:rPr lang="ru-RU" sz="2800" dirty="0"/>
              <a:t>уровня СПб РСОКО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2979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4.2.1. Отделы образования администраций районов Санкт-Петербурга (далее – отделы образования).</a:t>
            </a:r>
          </a:p>
          <a:p>
            <a:pPr marL="0" indent="0">
              <a:buNone/>
            </a:pPr>
            <a:r>
              <a:rPr lang="ru-RU" sz="2000" dirty="0"/>
              <a:t>4.2.2. Центры оценки качества образования (структурные подразделения) информационно-методических центров районов Санкт-Петербурга (далее – РЦОКО). </a:t>
            </a:r>
          </a:p>
          <a:p>
            <a:pPr marL="0" indent="0">
              <a:buNone/>
            </a:pPr>
            <a:r>
              <a:rPr lang="ru-RU" sz="2000" dirty="0"/>
              <a:t>4.2.3. Общественно - профессиональные советы районного уровня.</a:t>
            </a:r>
          </a:p>
          <a:p>
            <a:pPr marL="0" indent="0">
              <a:buNone/>
            </a:pPr>
            <a:r>
              <a:rPr lang="ru-RU" sz="2000" dirty="0"/>
              <a:t>4.2.4. Районные методические объединения педагогов.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816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836612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980729"/>
            <a:ext cx="889248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  <a:latin typeface="Calibri"/>
              </a:rPr>
              <a:t>УРОВНИ ОКО</a:t>
            </a:r>
          </a:p>
        </p:txBody>
      </p:sp>
      <p:graphicFrame>
        <p:nvGraphicFramePr>
          <p:cNvPr id="11" name="Схема 10"/>
          <p:cNvGraphicFramePr/>
          <p:nvPr>
            <p:extLst/>
          </p:nvPr>
        </p:nvGraphicFramePr>
        <p:xfrm>
          <a:off x="323528" y="2087556"/>
          <a:ext cx="8856984" cy="342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7620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СПб РСОКО </a:t>
            </a:r>
            <a:r>
              <a:rPr lang="ru-RU" sz="2800" dirty="0" smtClean="0"/>
              <a:t>на уровне образовательной организации  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4.3.1. образовательные организации.</a:t>
            </a:r>
          </a:p>
          <a:p>
            <a:pPr marL="0" indent="0">
              <a:buNone/>
            </a:pPr>
            <a:r>
              <a:rPr lang="ru-RU" sz="2000" dirty="0"/>
              <a:t>В функции образовательных организаций в рамках СПб РСОКО входит:</a:t>
            </a:r>
          </a:p>
          <a:p>
            <a:r>
              <a:rPr lang="ru-RU" sz="2000" dirty="0"/>
              <a:t>обеспечение функционирования внутренней системы качества образования </a:t>
            </a:r>
            <a:r>
              <a:rPr lang="ru-RU" sz="2000" dirty="0" smtClean="0"/>
              <a:t>в </a:t>
            </a:r>
            <a:r>
              <a:rPr lang="ru-RU" sz="2000" dirty="0"/>
              <a:t>образовательной организации;</a:t>
            </a:r>
          </a:p>
          <a:p>
            <a:r>
              <a:rPr lang="ru-RU" sz="2000" dirty="0"/>
              <a:t>сбор, ведение и предоставление данных, корректировка, внесение изменений </a:t>
            </a:r>
            <a:r>
              <a:rPr lang="ru-RU" sz="2000" dirty="0" smtClean="0"/>
              <a:t>в </a:t>
            </a:r>
            <a:r>
              <a:rPr lang="ru-RU" sz="2000" dirty="0"/>
              <a:t>базы данных;</a:t>
            </a:r>
          </a:p>
          <a:p>
            <a:r>
              <a:rPr lang="ru-RU" sz="2000" dirty="0"/>
              <a:t>обеспечение объективности и достоверности представляемой информации;</a:t>
            </a:r>
          </a:p>
          <a:p>
            <a:r>
              <a:rPr lang="ru-RU" sz="2000" dirty="0"/>
              <a:t>обеспечение информационной открытости в соответствии с действующим законодательством;</a:t>
            </a:r>
          </a:p>
          <a:p>
            <a:r>
              <a:rPr lang="ru-RU" sz="2000" dirty="0"/>
              <a:t>создание условий для осуществления образовательной деятельности </a:t>
            </a:r>
            <a:br>
              <a:rPr lang="ru-RU" sz="2000" dirty="0"/>
            </a:br>
            <a:r>
              <a:rPr lang="ru-RU" sz="2000" dirty="0"/>
              <a:t>в организации в соответствии со стандартами;</a:t>
            </a:r>
          </a:p>
          <a:p>
            <a:r>
              <a:rPr lang="ru-RU" sz="2000" dirty="0"/>
              <a:t>обеспечение функционирования в образовательной организации системы поиска и поддержки талантов и профориентации обучающихся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519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СПб РСОКО </a:t>
            </a:r>
            <a:r>
              <a:rPr lang="ru-RU" sz="2800" dirty="0" smtClean="0"/>
              <a:t>на уровне образовательной организации  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4.3.1. образовательные организации.</a:t>
            </a:r>
          </a:p>
          <a:p>
            <a:r>
              <a:rPr lang="ru-RU" sz="2000" dirty="0"/>
              <a:t>создание условий для осуществления повышения квалификации педагогов </a:t>
            </a:r>
            <a:r>
              <a:rPr lang="ru-RU" sz="2000" dirty="0" smtClean="0"/>
              <a:t>в </a:t>
            </a:r>
            <a:r>
              <a:rPr lang="ru-RU" sz="2000" dirty="0"/>
              <a:t>соответствии с результатами оценочных процедур и их запросами, в том числе </a:t>
            </a:r>
            <a:r>
              <a:rPr lang="ru-RU" sz="2000" dirty="0" smtClean="0"/>
              <a:t>для </a:t>
            </a:r>
            <a:r>
              <a:rPr lang="ru-RU" sz="2000" dirty="0"/>
              <a:t>функционирования системы наставничества в образовательной организации;</a:t>
            </a:r>
          </a:p>
          <a:p>
            <a:r>
              <a:rPr lang="ru-RU" sz="2000" dirty="0"/>
              <a:t>проведение </a:t>
            </a:r>
            <a:r>
              <a:rPr lang="ru-RU" sz="2000" dirty="0" err="1"/>
              <a:t>самообследования</a:t>
            </a:r>
            <a:r>
              <a:rPr lang="ru-RU" sz="2000" dirty="0"/>
              <a:t> и включение в независимую систему оценки качества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426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СПб РСОКО </a:t>
            </a:r>
            <a:r>
              <a:rPr lang="ru-RU" sz="2800" dirty="0" smtClean="0"/>
              <a:t>на уровне образовательной организации  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ru-RU" sz="2000" dirty="0">
                <a:solidFill>
                  <a:srgbClr val="FF0000"/>
                </a:solidFill>
              </a:rPr>
              <a:t>4.3.2. методические объединения педагогов.</a:t>
            </a:r>
          </a:p>
          <a:p>
            <a:pPr marL="0" indent="0">
              <a:buNone/>
            </a:pPr>
            <a:r>
              <a:rPr lang="ru-RU" sz="2000" dirty="0"/>
              <a:t>В функции методических объединений учителей в рамках СПб РСОКО входит:</a:t>
            </a:r>
          </a:p>
          <a:p>
            <a:r>
              <a:rPr lang="ru-RU" sz="1800" dirty="0"/>
              <a:t>участие в подготовке, проведении и анализе результатов оценочных процедур, анализе результатов учебной деятельности; </a:t>
            </a:r>
          </a:p>
          <a:p>
            <a:r>
              <a:rPr lang="ru-RU" sz="1800" dirty="0"/>
              <a:t>выработка единых требований к оценке результатов освоения программы </a:t>
            </a:r>
            <a:r>
              <a:rPr lang="ru-RU" sz="1800" dirty="0" smtClean="0"/>
              <a:t>на </a:t>
            </a:r>
            <a:r>
              <a:rPr lang="ru-RU" sz="1800" dirty="0"/>
              <a:t>основе образовательных стандартов;</a:t>
            </a:r>
          </a:p>
          <a:p>
            <a:r>
              <a:rPr lang="ru-RU" sz="1800" dirty="0"/>
              <a:t>внесение изменений и дополнений в образовательную программу образовательной организации и рабочие программы педагогов в том числе по результатам оценочных процедур;</a:t>
            </a:r>
          </a:p>
          <a:p>
            <a:r>
              <a:rPr lang="ru-RU" sz="1800" dirty="0"/>
              <a:t>разработка системы промежуточной аттестации учащихся; </a:t>
            </a:r>
          </a:p>
          <a:p>
            <a:r>
              <a:rPr lang="ru-RU" sz="1800" dirty="0"/>
              <a:t>планирование и анализ результатов профессионального самообразования, переподготовки и повышения квалификации педагогов, входящих в методическое объединение;</a:t>
            </a:r>
          </a:p>
          <a:p>
            <a:r>
              <a:rPr lang="ru-RU" sz="1800" dirty="0"/>
              <a:t>оказание помощи обучающимся по результатам оценочных процедур </a:t>
            </a:r>
            <a:br>
              <a:rPr lang="ru-RU" sz="1800" dirty="0"/>
            </a:br>
            <a:r>
              <a:rPr lang="ru-RU" sz="1800" dirty="0"/>
              <a:t>и при составлении индивидуальных образовательных маршрутов;</a:t>
            </a:r>
          </a:p>
          <a:p>
            <a:r>
              <a:rPr lang="ru-RU" sz="1800" dirty="0"/>
              <a:t>планирование и организация внеклассной и внешкольной деятельности </a:t>
            </a:r>
            <a:br>
              <a:rPr lang="ru-RU" sz="1800" dirty="0"/>
            </a:br>
            <a:r>
              <a:rPr lang="ru-RU" sz="1800" dirty="0"/>
              <a:t>для развития талантов и профориентации обучающихся в том числе на основе результатов оценочных процедур.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856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sz="2800" dirty="0"/>
              <a:t>4.1. Субъектами СПб РСОКО </a:t>
            </a:r>
            <a:r>
              <a:rPr lang="ru-RU" sz="2800" dirty="0" smtClean="0"/>
              <a:t>на уровне образовательной организации  являются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4.3.3. органы государственно-общественного управления (попечительские советы, родительские советы и др. в соответствии с полномочиями, определенными уставом образовательной организации).</a:t>
            </a:r>
          </a:p>
          <a:p>
            <a:r>
              <a:rPr lang="ru-RU" sz="2000" dirty="0"/>
              <a:t>В функции органов государственно-общественного управления в рамках </a:t>
            </a:r>
            <a:br>
              <a:rPr lang="ru-RU" sz="2000" dirty="0"/>
            </a:br>
            <a:r>
              <a:rPr lang="ru-RU" sz="2000" dirty="0"/>
              <a:t>СПб РСОКО входит:</a:t>
            </a:r>
          </a:p>
          <a:p>
            <a:r>
              <a:rPr lang="ru-RU" sz="2000" dirty="0"/>
              <a:t>общественная оценка качества образования как составляющая внешней оценки качества;</a:t>
            </a:r>
          </a:p>
          <a:p>
            <a:r>
              <a:rPr lang="ru-RU" sz="2000" dirty="0"/>
              <a:t>оценка эффективности реализации программы развития образовательной организации, обеспечения качества условий обучения.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340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5. Организация оценки качества 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5.1</a:t>
            </a:r>
            <a:r>
              <a:rPr lang="ru-RU" sz="2000" dirty="0">
                <a:solidFill>
                  <a:srgbClr val="FF0000"/>
                </a:solidFill>
              </a:rPr>
              <a:t>. Области оценивания в СПб РСОКО:</a:t>
            </a:r>
          </a:p>
          <a:p>
            <a:r>
              <a:rPr lang="ru-RU" sz="2000" dirty="0"/>
              <a:t>оценка достижений обучающихся;</a:t>
            </a:r>
          </a:p>
          <a:p>
            <a:r>
              <a:rPr lang="ru-RU" sz="2000" dirty="0"/>
              <a:t>оценка результатов профессиональной деятельности педагогических </a:t>
            </a:r>
            <a:br>
              <a:rPr lang="ru-RU" sz="2000" dirty="0"/>
            </a:br>
            <a:r>
              <a:rPr lang="ru-RU" sz="2000" dirty="0"/>
              <a:t>и руководящих работников образовательных организаций;</a:t>
            </a:r>
          </a:p>
          <a:p>
            <a:r>
              <a:rPr lang="ru-RU" sz="2000" dirty="0"/>
              <a:t>оценка качества образовательного процесса в образовательных организациях </a:t>
            </a:r>
            <a:br>
              <a:rPr lang="ru-RU" sz="2000" dirty="0"/>
            </a:br>
            <a:r>
              <a:rPr lang="ru-RU" sz="2000" dirty="0"/>
              <a:t>и группах (кластерах) образовательных организаций;</a:t>
            </a:r>
          </a:p>
          <a:p>
            <a:r>
              <a:rPr lang="ru-RU" sz="2000" dirty="0"/>
              <a:t>оценка качества условий образовательной деятельности, включая контекстную информацию;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2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5. Организация оценки качества 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5.1</a:t>
            </a:r>
            <a:r>
              <a:rPr lang="ru-RU" sz="2000" dirty="0">
                <a:solidFill>
                  <a:srgbClr val="FF0000"/>
                </a:solidFill>
              </a:rPr>
              <a:t>. Области оценивания в СПб РСОКО:</a:t>
            </a:r>
          </a:p>
          <a:p>
            <a:r>
              <a:rPr lang="ru-RU" sz="2000" dirty="0"/>
              <a:t>оценка качества образовательной системы Санкт-Петербурга по уровням общего образования: дошкольное образование, начальное общее образование, основное общее образование, среднее общее образование; на уровне профессионального образования: среднее профессиональное образование; по подвиду дополнительного образования: дополнительное образование детей; дополнительное образование взрослых. </a:t>
            </a:r>
          </a:p>
          <a:p>
            <a:r>
              <a:rPr lang="ru-RU" sz="2000" dirty="0"/>
              <a:t>оценку качества управления образовательными организациями и системами, включая эффективность управленческих решений;</a:t>
            </a:r>
          </a:p>
          <a:p>
            <a:r>
              <a:rPr lang="ru-RU" sz="2000" dirty="0"/>
              <a:t>оценку удовлетворенности обучающихся, родителей (законных представителей), работодателей, педагогических работников.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43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ru-RU" dirty="0"/>
              <a:t>5.3. </a:t>
            </a:r>
            <a:r>
              <a:rPr lang="ru-RU" dirty="0">
                <a:solidFill>
                  <a:srgbClr val="FF0000"/>
                </a:solidFill>
              </a:rPr>
              <a:t>Оценка качества образования осуществляется на основе системы критериев</a:t>
            </a:r>
            <a:r>
              <a:rPr lang="ru-RU" dirty="0"/>
              <a:t>, характеризующих качество результатов, качество процессов, качество условий и качество управления. Перечень критериев качества образования в Санкт-Петербурге, </a:t>
            </a:r>
            <a:r>
              <a:rPr lang="ru-RU" dirty="0" smtClean="0"/>
              <a:t>их </a:t>
            </a:r>
            <a:r>
              <a:rPr lang="ru-RU" dirty="0"/>
              <a:t>количественные характеристики устанавливаются Комитетом по образованию</a:t>
            </a:r>
          </a:p>
        </p:txBody>
      </p:sp>
    </p:spTree>
    <p:extLst>
      <p:ext uri="{BB962C8B-B14F-4D97-AF65-F5344CB8AC3E}">
        <p14:creationId xmlns:p14="http://schemas.microsoft.com/office/powerpoint/2010/main" val="2729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708319"/>
              </p:ext>
            </p:extLst>
          </p:nvPr>
        </p:nvGraphicFramePr>
        <p:xfrm>
          <a:off x="-2" y="404664"/>
          <a:ext cx="8892481" cy="5965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531">
                  <a:extLst>
                    <a:ext uri="{9D8B030D-6E8A-4147-A177-3AD203B41FA5}">
                      <a16:colId xmlns="" xmlns:a16="http://schemas.microsoft.com/office/drawing/2014/main" val="2536983951"/>
                    </a:ext>
                  </a:extLst>
                </a:gridCol>
                <a:gridCol w="1648462">
                  <a:extLst>
                    <a:ext uri="{9D8B030D-6E8A-4147-A177-3AD203B41FA5}">
                      <a16:colId xmlns="" xmlns:a16="http://schemas.microsoft.com/office/drawing/2014/main" val="1183570144"/>
                    </a:ext>
                  </a:extLst>
                </a:gridCol>
                <a:gridCol w="1778496">
                  <a:extLst>
                    <a:ext uri="{9D8B030D-6E8A-4147-A177-3AD203B41FA5}">
                      <a16:colId xmlns="" xmlns:a16="http://schemas.microsoft.com/office/drawing/2014/main" val="1251823617"/>
                    </a:ext>
                  </a:extLst>
                </a:gridCol>
                <a:gridCol w="1778496">
                  <a:extLst>
                    <a:ext uri="{9D8B030D-6E8A-4147-A177-3AD203B41FA5}">
                      <a16:colId xmlns="" xmlns:a16="http://schemas.microsoft.com/office/drawing/2014/main" val="4285006435"/>
                    </a:ext>
                  </a:extLst>
                </a:gridCol>
                <a:gridCol w="1778496">
                  <a:extLst>
                    <a:ext uri="{9D8B030D-6E8A-4147-A177-3AD203B41FA5}">
                      <a16:colId xmlns="" xmlns:a16="http://schemas.microsoft.com/office/drawing/2014/main" val="3040156949"/>
                    </a:ext>
                  </a:extLst>
                </a:gridCol>
              </a:tblGrid>
              <a:tr h="592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СПб РСОКО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Процессы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Условия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Управление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4181553601"/>
                  </a:ext>
                </a:extLst>
              </a:tr>
              <a:tr h="174123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Образовательная организация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Индивидуальные достижения учащихся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Образовательный процесс в учебном коллективе (классе, группе и т.д.)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Условия организации образовательного процесса (педагог, учебный кабинет, предмет и др.)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Управление образовательной организацией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747973"/>
                  </a:ext>
                </a:extLst>
              </a:tr>
              <a:tr h="2028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Индивидуальные результаты профессиональной деятельности педагогических работников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Образовательный процесс, организуемый отдельным педагогическим работником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8816190"/>
                  </a:ext>
                </a:extLst>
              </a:tr>
              <a:tr h="592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Самообследование</a:t>
                      </a:r>
                      <a:r>
                        <a:rPr lang="ru-RU" sz="1800" dirty="0">
                          <a:effectLst/>
                        </a:rPr>
                        <a:t> образовательного учреждения (результаты, процессы и условия деятельности образовательной организации)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6346502"/>
                  </a:ext>
                </a:extLst>
              </a:tr>
              <a:tr h="879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Независимая оценка качества образования (далее – НОКО) (результаты 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и условия деятельности образовательной организации)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355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16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7.2. Результаты РСОКО используются для решения управленческих задач на уровне образовательной организации, районном и региональном уровнях.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285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7.2.1</a:t>
            </a:r>
            <a:r>
              <a:rPr lang="ru-RU" sz="2000" dirty="0">
                <a:solidFill>
                  <a:srgbClr val="FF0000"/>
                </a:solidFill>
              </a:rPr>
              <a:t>. На уровне образовательной организации для</a:t>
            </a:r>
            <a:r>
              <a:rPr lang="ru-RU" sz="2000" dirty="0"/>
              <a:t>: </a:t>
            </a:r>
          </a:p>
          <a:p>
            <a:r>
              <a:rPr lang="ru-RU" sz="2000" dirty="0"/>
              <a:t>информирования обучающегося, его родителей, педагогов о результатах текущего оценивания и промежуточной аттестации, государственной итоговой аттестации; </a:t>
            </a:r>
          </a:p>
          <a:p>
            <a:r>
              <a:rPr lang="ru-RU" sz="2000" dirty="0"/>
              <a:t>разработки программ и планов адресной помощи обучающимся и группам обучающихся;</a:t>
            </a:r>
          </a:p>
          <a:p>
            <a:r>
              <a:rPr lang="ru-RU" sz="2000" dirty="0"/>
              <a:t>поиска и развития талантов, планирования работы по профориентации.</a:t>
            </a:r>
          </a:p>
          <a:p>
            <a:r>
              <a:rPr lang="ru-RU" sz="2000" dirty="0"/>
              <a:t>разработки/корректировки программ развития и образовательных программ, индивидуальных траекторий развития обучающихся; </a:t>
            </a:r>
          </a:p>
          <a:p>
            <a:r>
              <a:rPr lang="ru-RU" sz="2000" dirty="0"/>
              <a:t>анализа качества работы и эффективности деятельности педагогических работников, формирования индивидуальных траекторий повышения квалификации </a:t>
            </a:r>
            <a:r>
              <a:rPr lang="ru-RU" sz="2000" dirty="0" smtClean="0"/>
              <a:t>и </a:t>
            </a:r>
            <a:r>
              <a:rPr lang="ru-RU" sz="2000" dirty="0"/>
              <a:t>системы стимулирования работников образовательных организаций; </a:t>
            </a:r>
          </a:p>
        </p:txBody>
      </p:sp>
    </p:spTree>
    <p:extLst>
      <p:ext uri="{BB962C8B-B14F-4D97-AF65-F5344CB8AC3E}">
        <p14:creationId xmlns:p14="http://schemas.microsoft.com/office/powerpoint/2010/main" val="316178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8229600" cy="1143000"/>
          </a:xfrm>
        </p:spPr>
        <p:txBody>
          <a:bodyPr/>
          <a:lstStyle/>
          <a:p>
            <a:r>
              <a:rPr lang="ru-RU" sz="2800" dirty="0"/>
              <a:t>7.2. Результаты РСОКО используются для решения управленческих задач на уровне образовательной организации, районном и региональном уровнях.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981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7.2.1</a:t>
            </a:r>
            <a:r>
              <a:rPr lang="ru-RU" sz="2000" dirty="0">
                <a:solidFill>
                  <a:srgbClr val="FF0000"/>
                </a:solidFill>
              </a:rPr>
              <a:t>. На уровне образовательной организации для: </a:t>
            </a:r>
          </a:p>
          <a:p>
            <a:r>
              <a:rPr lang="ru-RU" sz="2000" dirty="0"/>
              <a:t>подготовки программ и планов повышения квалификации педагогического коллектива и индивидуальных планов развития педагогов;</a:t>
            </a:r>
          </a:p>
          <a:p>
            <a:r>
              <a:rPr lang="ru-RU" sz="2000" dirty="0"/>
              <a:t>планирования работы методических объединений;</a:t>
            </a:r>
          </a:p>
          <a:p>
            <a:r>
              <a:rPr lang="ru-RU" sz="2000" dirty="0"/>
              <a:t>проведения </a:t>
            </a:r>
            <a:r>
              <a:rPr lang="ru-RU" sz="2000" dirty="0" err="1"/>
              <a:t>самообследования</a:t>
            </a:r>
            <a:r>
              <a:rPr lang="ru-RU" sz="2000" dirty="0"/>
              <a:t> и подготовки публичных отчетов;</a:t>
            </a:r>
          </a:p>
          <a:p>
            <a:r>
              <a:rPr lang="ru-RU" sz="2000" dirty="0"/>
              <a:t>оптимизации инфраструктуры и системы управления; </a:t>
            </a:r>
          </a:p>
          <a:p>
            <a:r>
              <a:rPr lang="ru-RU" sz="2000" dirty="0"/>
              <a:t>планирования внутреннего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1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187624" y="998730"/>
            <a:ext cx="6840760" cy="800100"/>
          </a:xfrm>
        </p:spPr>
        <p:txBody>
          <a:bodyPr/>
          <a:lstStyle/>
          <a:p>
            <a:r>
              <a:rPr lang="ru-RU" dirty="0" smtClean="0"/>
              <a:t>СПб РСОКО :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749800" y="2000266"/>
            <a:ext cx="4394200" cy="3243263"/>
          </a:xfrm>
        </p:spPr>
        <p:txBody>
          <a:bodyPr/>
          <a:lstStyle/>
          <a:p>
            <a:pPr indent="-3175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Распоряжение Комитета по образованию от 20.01.2014 № 37-р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модель РСОКО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положение о РСОКО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показатели РСОКО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482" y="2078863"/>
            <a:ext cx="3386336" cy="1667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26355" y="4023113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Arial" charset="0"/>
              </a:rPr>
              <a:t>Определены:</a:t>
            </a:r>
          </a:p>
          <a:p>
            <a:r>
              <a:rPr lang="ru-RU" sz="2000" dirty="0">
                <a:solidFill>
                  <a:prstClr val="black"/>
                </a:solidFill>
                <a:latin typeface="Arial" charset="0"/>
              </a:rPr>
              <a:t>Цели, задачи, функции</a:t>
            </a:r>
          </a:p>
          <a:p>
            <a:r>
              <a:rPr lang="ru-RU" sz="2000" dirty="0">
                <a:solidFill>
                  <a:prstClr val="black"/>
                </a:solidFill>
                <a:latin typeface="Arial" charset="0"/>
              </a:rPr>
              <a:t>Уровни РСОКО</a:t>
            </a:r>
          </a:p>
          <a:p>
            <a:r>
              <a:rPr lang="ru-RU" sz="2000" dirty="0">
                <a:solidFill>
                  <a:prstClr val="black"/>
                </a:solidFill>
                <a:latin typeface="Arial" charset="0"/>
                <a:hlinkClick r:id="rId3" action="ppaction://hlinkfile"/>
              </a:rPr>
              <a:t>Субъекты РСОКО</a:t>
            </a:r>
            <a:endParaRPr lang="ru-RU" sz="20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51520" y="764704"/>
            <a:ext cx="7416824" cy="540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49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Спасибо </a:t>
            </a:r>
            <a:r>
              <a:rPr lang="ru-RU" b="1" dirty="0">
                <a:solidFill>
                  <a:srgbClr val="3333FF"/>
                </a:solidFill>
              </a:rPr>
              <a:t>за внимание!</a:t>
            </a:r>
            <a:br>
              <a:rPr lang="ru-RU" b="1" dirty="0">
                <a:solidFill>
                  <a:srgbClr val="3333FF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9470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СПб РСОКО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859216" cy="348498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КОМИТЕТ ПО ОБРАЗОВАНИЮ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РАСПОРЯЖЕНИЕ </a:t>
            </a:r>
            <a:r>
              <a:rPr lang="ru-RU" b="1" dirty="0">
                <a:solidFill>
                  <a:srgbClr val="FF0000"/>
                </a:solidFill>
              </a:rPr>
              <a:t>от 03.07.2019 №1987-р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/>
              <a:t>ОБ УТВЕРЖДЕНИИ МОДЕЛИ САНКТ-ПЕТЕРБУРГСКОЙ РЕГИОНАЛЬНОЙ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СИСТЕМЫ ОЦЕНКИ КАЧЕСТВА ОБРАЗОВАНИЯ (ДАЛЕЕ - СПБ РСОКО),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ПОЛОЖЕНИЯ О СПБ РСОКО И КРИТЕРИЕВ СПБ РСОКО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https://petersburgedu.ru/content/view/category/413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29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ru-RU" sz="3600" b="1" dirty="0"/>
              <a:t>Модель Санкт-Петербургской региональной системы оценки качества образования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I</a:t>
            </a:r>
            <a:r>
              <a:rPr lang="ru-RU" sz="1800" b="1" dirty="0"/>
              <a:t>. Общие положения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II. Основные понятия в Санкт-Петербургской региональной системе </a:t>
            </a:r>
            <a:br>
              <a:rPr lang="ru-RU" sz="1800" b="1" dirty="0"/>
            </a:br>
            <a:r>
              <a:rPr lang="ru-RU" sz="1800" b="1" dirty="0"/>
              <a:t>оценки качества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III. Цель и основные задачи Санкт-Петербургской региональной системы оценки качества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IV. Общие принципы построения Санкт-Петербургской региональной системы оценки качества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V. Организационная структура Санкт-Петербургской региональной системы оценки качества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27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118" y="764704"/>
            <a:ext cx="8229600" cy="1143000"/>
          </a:xfrm>
        </p:spPr>
        <p:txBody>
          <a:bodyPr/>
          <a:lstStyle/>
          <a:p>
            <a:r>
              <a:rPr lang="ru-RU" sz="3600" b="1" dirty="0"/>
              <a:t>Положение о Санкт-Петербургской региональной системе оценки качества </a:t>
            </a:r>
            <a:r>
              <a:rPr lang="ru-RU" sz="3600" b="1" dirty="0" smtClean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1. Общие </a:t>
            </a:r>
            <a:r>
              <a:rPr lang="ru-RU" sz="2400" b="1" dirty="0"/>
              <a:t>положения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2</a:t>
            </a:r>
            <a:r>
              <a:rPr lang="ru-RU" sz="2400" b="1" dirty="0"/>
              <a:t>. Цель и основные задачи</a:t>
            </a:r>
          </a:p>
          <a:p>
            <a:pPr marL="0" indent="0">
              <a:buNone/>
            </a:pPr>
            <a:r>
              <a:rPr lang="ru-RU" sz="2400" b="1" dirty="0"/>
              <a:t>3. Принципы СПб РСОКО</a:t>
            </a:r>
          </a:p>
          <a:p>
            <a:pPr marL="0" indent="0">
              <a:buNone/>
            </a:pPr>
            <a:r>
              <a:rPr lang="ru-RU" sz="2400" b="1" dirty="0"/>
              <a:t>4. Субъекты СПб РСОКО и их функции</a:t>
            </a:r>
          </a:p>
          <a:p>
            <a:pPr marL="0" indent="0">
              <a:buNone/>
            </a:pPr>
            <a:r>
              <a:rPr lang="ru-RU" sz="2400" b="1" dirty="0"/>
              <a:t>5. Организация оценки качества образования</a:t>
            </a:r>
          </a:p>
          <a:p>
            <a:pPr marL="0" indent="0">
              <a:buNone/>
            </a:pPr>
            <a:r>
              <a:rPr lang="ru-RU" sz="2400" b="1" dirty="0"/>
              <a:t>6. Основные процедуры СПб РСОКО</a:t>
            </a:r>
          </a:p>
          <a:p>
            <a:pPr marL="0" indent="0">
              <a:buNone/>
            </a:pPr>
            <a:r>
              <a:rPr lang="ru-RU" sz="2400" b="1" dirty="0"/>
              <a:t>7. Использование информации, полученной в рамках СПб РСОКО</a:t>
            </a:r>
          </a:p>
          <a:p>
            <a:pPr marL="0" indent="0">
              <a:buNone/>
            </a:pPr>
            <a:r>
              <a:rPr lang="ru-RU" sz="2400" b="1" dirty="0"/>
              <a:t>8. Финансовое обеспечение СПб РСОКО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250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ru-RU" sz="3600" b="1" dirty="0"/>
              <a:t>Модель Санкт-Петербургской региональной системы оценки качества образования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II</a:t>
            </a:r>
            <a:r>
              <a:rPr lang="ru-RU" sz="1800" b="1" dirty="0"/>
              <a:t>. Основные понятия в Санкт-Петербургской региональной системе </a:t>
            </a:r>
            <a:br>
              <a:rPr lang="ru-RU" sz="1800" b="1" dirty="0"/>
            </a:br>
            <a:r>
              <a:rPr lang="ru-RU" sz="1800" b="1" dirty="0"/>
              <a:t>оценки качества </a:t>
            </a:r>
            <a:r>
              <a:rPr lang="ru-RU" sz="1800" b="1" dirty="0" smtClean="0"/>
              <a:t>образования</a:t>
            </a:r>
          </a:p>
          <a:p>
            <a:endParaRPr lang="ru-RU" sz="1800" b="1" dirty="0"/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Качество образования </a:t>
            </a:r>
            <a:r>
              <a:rPr lang="ru-RU" sz="2000" dirty="0"/>
              <a:t>–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 федеральным государственным требованиями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программы.</a:t>
            </a:r>
          </a:p>
          <a:p>
            <a:pPr marL="0" indent="0">
              <a:buNone/>
            </a:pPr>
            <a:r>
              <a:rPr lang="ru-RU" sz="2000" dirty="0"/>
              <a:t>Понятие «оценка качества образования раскрывается в ст. 92, 93, 95, 96 и 97 Федерального закона от 29.12.2012 № 273 «Об образовании в Российской Федерации».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76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РСОКО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получение </a:t>
            </a:r>
            <a:r>
              <a:rPr lang="ru-RU" sz="2000" dirty="0" smtClean="0"/>
              <a:t>и </a:t>
            </a:r>
            <a:r>
              <a:rPr lang="ru-RU" sz="2000" dirty="0"/>
              <a:t>распространение объективной и достоверной информации о состоянии и результатах образовательной деятельности, тенденциях изменения качества общего образования, дополнительного образования и среднего профессионального образования и причинах, влияющих на его уровень, для формирования информационной основы управления образованием и предоставления необходимой информации участникам образовательного процесса, работодателям, обществу и его институтам.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8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2211</Words>
  <Application>Microsoft Office PowerPoint</Application>
  <PresentationFormat>Экран (4:3)</PresentationFormat>
  <Paragraphs>279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1_Тема Office</vt:lpstr>
      <vt:lpstr>Презентация PowerPoint</vt:lpstr>
      <vt:lpstr>СОВРЕМЕННЫЕ ТРЕБОВАНИЯ К СИСТЕМЕ ОЦЕНКИ КАЧЕСТВА ОБРАЗОВАНИЯ</vt:lpstr>
      <vt:lpstr>Презентация PowerPoint</vt:lpstr>
      <vt:lpstr>СПб РСОКО : </vt:lpstr>
      <vt:lpstr>СПб РСОКО </vt:lpstr>
      <vt:lpstr>Модель Санкт-Петербургской региональной системы оценки качества образования </vt:lpstr>
      <vt:lpstr>Положение о Санкт-Петербургской региональной системе оценки качества образования </vt:lpstr>
      <vt:lpstr>Модель Санкт-Петербургской региональной системы оценки качества образования </vt:lpstr>
      <vt:lpstr>Цель РСОКО</vt:lpstr>
      <vt:lpstr>Уровни управления образованием в рамках РСОКО</vt:lpstr>
      <vt:lpstr>ВАЖНО!!</vt:lpstr>
      <vt:lpstr>Положение об СПбРСОКО: задачи</vt:lpstr>
      <vt:lpstr>Положение об СПбРСОКО: задачи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4.1. Субъектами регионального уровня СПб РСОКО являются</vt:lpstr>
      <vt:lpstr>4.2. Субъектами районного уровня СПб РСОКО являются</vt:lpstr>
      <vt:lpstr>4.1. Субъектами СПб РСОКО на уровне образовательной организации  являются</vt:lpstr>
      <vt:lpstr>4.1. Субъектами СПб РСОКО на уровне образовательной организации  являются</vt:lpstr>
      <vt:lpstr>4.1. Субъектами СПб РСОКО на уровне образовательной организации  являются</vt:lpstr>
      <vt:lpstr>4.1. Субъектами СПб РСОКО на уровне образовательной организации  являются</vt:lpstr>
      <vt:lpstr>5. Организация оценки качества образования </vt:lpstr>
      <vt:lpstr>5. Организация оценки качества образования </vt:lpstr>
      <vt:lpstr>Презентация PowerPoint</vt:lpstr>
      <vt:lpstr>Презентация PowerPoint</vt:lpstr>
      <vt:lpstr>7.2. Результаты РСОКО используются для решения управленческих задач на уровне образовательной организации, районном и региональном уровнях. </vt:lpstr>
      <vt:lpstr>7.2. Результаты РСОКО используются для решения управленческих задач на уровне образовательной организации, районном и региональном уровнях. </vt:lpstr>
      <vt:lpstr>Спасибо за внимание!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ВСОКО: компоненты, политика, нормативные документы</dc:title>
  <dc:creator>Наталья</dc:creator>
  <cp:lastModifiedBy>Ванина Эмилия Владимировна</cp:lastModifiedBy>
  <cp:revision>97</cp:revision>
  <dcterms:created xsi:type="dcterms:W3CDTF">2015-04-08T10:53:05Z</dcterms:created>
  <dcterms:modified xsi:type="dcterms:W3CDTF">2019-11-05T12:07:33Z</dcterms:modified>
</cp:coreProperties>
</file>