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85" r:id="rId2"/>
    <p:sldId id="256" r:id="rId3"/>
    <p:sldId id="258" r:id="rId4"/>
    <p:sldId id="259" r:id="rId5"/>
    <p:sldId id="260" r:id="rId6"/>
    <p:sldId id="261" r:id="rId7"/>
    <p:sldId id="275" r:id="rId8"/>
    <p:sldId id="276" r:id="rId9"/>
    <p:sldId id="282" r:id="rId10"/>
    <p:sldId id="263" r:id="rId11"/>
    <p:sldId id="264" r:id="rId12"/>
    <p:sldId id="283" r:id="rId13"/>
    <p:sldId id="284" r:id="rId14"/>
    <p:sldId id="274" r:id="rId15"/>
    <p:sldId id="273" r:id="rId16"/>
    <p:sldId id="271" r:id="rId17"/>
    <p:sldId id="272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433" autoAdjust="0"/>
    <p:restoredTop sz="94660"/>
  </p:normalViewPr>
  <p:slideViewPr>
    <p:cSldViewPr snapToGrid="0">
      <p:cViewPr varScale="1">
        <p:scale>
          <a:sx n="97" d="100"/>
          <a:sy n="97" d="100"/>
        </p:scale>
        <p:origin x="-114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1B546-4848-48DB-9A43-E523FF028229}" type="datetimeFigureOut">
              <a:rPr lang="ru-RU" smtClean="0"/>
              <a:t>14.06.2022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3F65B-3FF0-4E2D-AF31-010C562322A8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457276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1B546-4848-48DB-9A43-E523FF028229}" type="datetimeFigureOut">
              <a:rPr lang="ru-RU" smtClean="0"/>
              <a:t>14.06.2022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3F65B-3FF0-4E2D-AF31-010C562322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00578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1B546-4848-48DB-9A43-E523FF028229}" type="datetimeFigureOut">
              <a:rPr lang="ru-RU" smtClean="0"/>
              <a:t>14.06.2022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3F65B-3FF0-4E2D-AF31-010C562322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44700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1B546-4848-48DB-9A43-E523FF028229}" type="datetimeFigureOut">
              <a:rPr lang="ru-RU" smtClean="0"/>
              <a:t>14.06.2022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3F65B-3FF0-4E2D-AF31-010C562322A8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999160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1B546-4848-48DB-9A43-E523FF028229}" type="datetimeFigureOut">
              <a:rPr lang="ru-RU" smtClean="0"/>
              <a:t>14.06.2022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3F65B-3FF0-4E2D-AF31-010C562322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75322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1B546-4848-48DB-9A43-E523FF028229}" type="datetimeFigureOut">
              <a:rPr lang="ru-RU" smtClean="0"/>
              <a:t>14.06.2022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3F65B-3FF0-4E2D-AF31-010C562322A8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960652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1B546-4848-48DB-9A43-E523FF028229}" type="datetimeFigureOut">
              <a:rPr lang="ru-RU" smtClean="0"/>
              <a:t>14.06.2022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3F65B-3FF0-4E2D-AF31-010C562322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01522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1B546-4848-48DB-9A43-E523FF028229}" type="datetimeFigureOut">
              <a:rPr lang="ru-RU" smtClean="0"/>
              <a:t>14.06.2022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3F65B-3FF0-4E2D-AF31-010C562322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13080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1B546-4848-48DB-9A43-E523FF028229}" type="datetimeFigureOut">
              <a:rPr lang="ru-RU" smtClean="0"/>
              <a:t>14.06.2022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3F65B-3FF0-4E2D-AF31-010C562322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79805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1B546-4848-48DB-9A43-E523FF028229}" type="datetimeFigureOut">
              <a:rPr lang="ru-RU" smtClean="0"/>
              <a:t>14.06.2022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3F65B-3FF0-4E2D-AF31-010C562322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47507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1B546-4848-48DB-9A43-E523FF028229}" type="datetimeFigureOut">
              <a:rPr lang="ru-RU" smtClean="0"/>
              <a:t>14.06.2022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3F65B-3FF0-4E2D-AF31-010C562322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6001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1B546-4848-48DB-9A43-E523FF028229}" type="datetimeFigureOut">
              <a:rPr lang="ru-RU" smtClean="0"/>
              <a:t>14.06.2022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3F65B-3FF0-4E2D-AF31-010C562322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07230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1B546-4848-48DB-9A43-E523FF028229}" type="datetimeFigureOut">
              <a:rPr lang="ru-RU" smtClean="0"/>
              <a:t>14.06.2022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3F65B-3FF0-4E2D-AF31-010C562322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47346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1B546-4848-48DB-9A43-E523FF028229}" type="datetimeFigureOut">
              <a:rPr lang="ru-RU" smtClean="0"/>
              <a:t>14.06.2022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3F65B-3FF0-4E2D-AF31-010C562322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81608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1B546-4848-48DB-9A43-E523FF028229}" type="datetimeFigureOut">
              <a:rPr lang="ru-RU" smtClean="0"/>
              <a:t>14.06.2022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3F65B-3FF0-4E2D-AF31-010C562322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89150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1B546-4848-48DB-9A43-E523FF028229}" type="datetimeFigureOut">
              <a:rPr lang="ru-RU" smtClean="0"/>
              <a:t>14.06.2022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3F65B-3FF0-4E2D-AF31-010C562322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10810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1B546-4848-48DB-9A43-E523FF028229}" type="datetimeFigureOut">
              <a:rPr lang="ru-RU" smtClean="0"/>
              <a:t>14.06.2022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3F65B-3FF0-4E2D-AF31-010C562322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93080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1AC1B546-4848-48DB-9A43-E523FF028229}" type="datetimeFigureOut">
              <a:rPr lang="ru-RU" smtClean="0"/>
              <a:t>14.06.2022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333F65B-3FF0-4E2D-AF31-010C562322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303107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  <p:sldLayoutId id="2147483816" r:id="rId12"/>
    <p:sldLayoutId id="2147483817" r:id="rId13"/>
    <p:sldLayoutId id="2147483818" r:id="rId14"/>
    <p:sldLayoutId id="2147483819" r:id="rId15"/>
    <p:sldLayoutId id="2147483820" r:id="rId16"/>
    <p:sldLayoutId id="2147483821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A4%D0%B0%D0%B9%D0%BB:Chukovsky.jpg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7401" y="695225"/>
            <a:ext cx="11008970" cy="2971801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Анализ </a:t>
            </a:r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сказки </a:t>
            </a:r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К.И</a:t>
            </a:r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Чуковского  </a:t>
            </a:r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«Муха-Цокотуха</a:t>
            </a:r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 точки  зрения экономики и финансов.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73029" y="4560304"/>
            <a:ext cx="6400800" cy="1947333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Разработала 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Ласукова</a:t>
            </a:r>
            <a:r>
              <a:rPr lang="ru-RU" dirty="0" smtClean="0">
                <a:solidFill>
                  <a:schemeClr val="bg1"/>
                </a:solidFill>
              </a:rPr>
              <a:t> Т.В.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Учитель начальных классов ГБОУ СОШ №283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87378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87137" y="598046"/>
            <a:ext cx="10151918" cy="32688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.Что могла купить Муха-Цокотуха вместо самовара, чтобы пить чай? (электрический чайни</a:t>
            </a:r>
            <a: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к).</a:t>
            </a:r>
            <a:endParaRPr lang="ru-RU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dirty="0" smtClean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каком случае</a:t>
            </a: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Муха вместо самовара купила бы чайник?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(Реклама. </a:t>
            </a: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Выгодная скидка на все электрические чайники.)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electropara.ru/assets/images/module_catalog/2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7310" y="1068968"/>
            <a:ext cx="1675786" cy="2042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rasprodaga.ua/upload/image/980301cf7d334531a1777b071f165e1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6972" y="4184505"/>
            <a:ext cx="4476461" cy="1679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642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2998" y="561109"/>
            <a:ext cx="9809019" cy="52082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8.А если у Мухи-Цокотухи останутся деньги, что еще можно купить?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чайную посуду                       угощение.</a:t>
            </a:r>
            <a:endParaRPr lang="ru-RU" sz="24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2400" dirty="0" smtClean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9.Что еще Мухе-Цокотухе можно было  сделать с денежкой?</a:t>
            </a:r>
            <a:endParaRPr lang="ru-RU" sz="24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положить деньги под проценты в банк на выгодных условиях.</a:t>
            </a:r>
            <a:endParaRPr lang="ru-RU" sz="24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AutoShape 4" descr="https://cdn1.ozone.ru/multimedia/102274807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6" descr="https://cdn1.ozone.ru/multimedia/1022748072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8" descr="https://cdn1.ozone.ru/multimedia/1022748072.jpg"/>
          <p:cNvSpPr>
            <a:spLocks noChangeAspect="1" noChangeArrowheads="1"/>
          </p:cNvSpPr>
          <p:nvPr/>
        </p:nvSpPr>
        <p:spPr bwMode="auto">
          <a:xfrm>
            <a:off x="1634548" y="123060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10" descr="https://cdn1.ozone.ru/multimedia/1022748072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2998" y="1645125"/>
            <a:ext cx="1886453" cy="188645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8254" y="1535402"/>
            <a:ext cx="2397267" cy="179654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86808" y="4924480"/>
            <a:ext cx="2587881" cy="1455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930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92283" y="2482620"/>
            <a:ext cx="8364682" cy="27711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24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Как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вели себя гости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 Всё чужое съели, в минуты опасности ничем не помогли мухе. Могли предложить Пауку деньги, выкуп под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залог.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48145" y="492325"/>
            <a:ext cx="9964882" cy="17561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10. Для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чего Муха пригласила гостей?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Продемонстрировать свою новую покупку. У нее были именины. Для выгоды: гости ей подарили подарки.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8246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9709" y="696191"/>
            <a:ext cx="10016836" cy="3513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12. </a:t>
            </a:r>
            <a:r>
              <a:rPr lang="ru-RU" sz="2400" dirty="0" smtClean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Объясни </a:t>
            </a:r>
            <a:r>
              <a:rPr lang="ru-RU" sz="2400" dirty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смысл пословицы: Без беды друга не узнаешь.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 Настоящая дружба - дружба, проверенная временем и </a:t>
            </a:r>
            <a:r>
              <a:rPr lang="ru-RU" sz="2400" dirty="0" smtClean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обстоятельствами</a:t>
            </a:r>
            <a:r>
              <a:rPr lang="ru-RU" sz="2400" dirty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Настоящий друг всегда будет рядом в любых горестях и бедах, </a:t>
            </a:r>
            <a:r>
              <a:rPr lang="ru-RU" sz="2400" dirty="0" smtClean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подставит </a:t>
            </a:r>
            <a:r>
              <a:rPr lang="ru-RU" sz="2400" dirty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человеку «своё плечо».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400" dirty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924790" y="3948471"/>
            <a:ext cx="9497291" cy="2047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13. Почему </a:t>
            </a:r>
            <a:r>
              <a:rPr lang="ru-RU" sz="2400" dirty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Комар спас Муху? Ответ: Комар был по своей природе храбрый, отзывчивый, готовый прийти на помощь тому, кто попал в беду (У него всегда при себе была сабля, которой он и воспользовался при встрече с коварным пауком</a:t>
            </a:r>
            <a:r>
              <a:rPr lang="ru-RU" sz="2400" dirty="0" smtClean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4523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4236" y="93518"/>
            <a:ext cx="11326091" cy="7630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b="1" dirty="0" smtClean="0">
                <a:solidFill>
                  <a:srgbClr val="C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ПРОБЛЕМНЫЕ </a:t>
            </a:r>
            <a:r>
              <a:rPr lang="ru-RU" b="1" dirty="0" smtClean="0">
                <a:solidFill>
                  <a:srgbClr val="C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СИТУАЦИИ</a:t>
            </a:r>
            <a:r>
              <a:rPr lang="ru-RU" dirty="0" smtClean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B05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СИТУАЦИЯ: </a:t>
            </a:r>
            <a:r>
              <a:rPr lang="ru-RU" sz="2400" b="1" dirty="0" smtClean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Муха нашла только одну монетку,</a:t>
            </a:r>
            <a:r>
              <a:rPr lang="ru-RU" sz="2400" b="1" dirty="0" smtClean="0">
                <a:solidFill>
                  <a:srgbClr val="00B05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b="1" dirty="0" smtClean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этого хватило только на</a:t>
            </a:r>
            <a:r>
              <a:rPr lang="ru-RU" sz="2400" b="1" dirty="0" smtClean="0">
                <a:solidFill>
                  <a:srgbClr val="00B05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b="1" dirty="0" smtClean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покупку самовара. Как бы поступила муха, если нашла много денег?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B05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ЦЕЛЬ: </a:t>
            </a:r>
            <a:r>
              <a:rPr lang="ru-RU" sz="2400" dirty="0" smtClean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Познакомить детей с понятием потребности и возможности.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 smtClean="0">
                <a:solidFill>
                  <a:srgbClr val="00B05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СИТУАЦИЯ: </a:t>
            </a:r>
            <a:r>
              <a:rPr lang="ru-RU" sz="2400" b="1" dirty="0" smtClean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Муха потратила свою денежку на базаре,</a:t>
            </a:r>
            <a:r>
              <a:rPr lang="ru-RU" sz="2400" b="1" dirty="0" smtClean="0">
                <a:solidFill>
                  <a:srgbClr val="00B05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b="1" dirty="0" smtClean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купив самовар.</a:t>
            </a:r>
            <a:r>
              <a:rPr lang="ru-RU" sz="2400" b="1" dirty="0" smtClean="0">
                <a:solidFill>
                  <a:srgbClr val="00B05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b="1" dirty="0" smtClean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400" b="1" dirty="0" smtClean="0">
                <a:solidFill>
                  <a:srgbClr val="00B05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b="1" dirty="0" smtClean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если базар закрыт? Где можно потратить деньги?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b="1" dirty="0" smtClean="0">
                <a:solidFill>
                  <a:srgbClr val="00B05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ЦЕЛЬ: </a:t>
            </a:r>
            <a:r>
              <a:rPr lang="ru-RU" sz="2400" dirty="0" smtClean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Познакомить с формами организации торговли,</a:t>
            </a:r>
            <a:r>
              <a:rPr lang="ru-RU" sz="2400" b="1" dirty="0" smtClean="0">
                <a:solidFill>
                  <a:srgbClr val="00B05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dirty="0" smtClean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научиться разумному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подходу к выбору места покупки.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0769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91147" y="1164430"/>
            <a:ext cx="8707581" cy="4940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Пословицы к сказке "Муха-цокотуха"</a:t>
            </a:r>
            <a:endParaRPr lang="ru-RU" sz="24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Легко пришло, легко ушло.</a:t>
            </a:r>
            <a:endParaRPr lang="ru-RU" sz="24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беды друга не узнаешь.</a:t>
            </a:r>
            <a:endParaRPr lang="ru-RU" sz="24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Друг не испытанный, что орех не расколотый.</a:t>
            </a:r>
            <a:endParaRPr lang="ru-RU" sz="24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Дружное стадо и волков не боится.</a:t>
            </a:r>
            <a:endParaRPr lang="ru-RU" sz="24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Сам пропадай, а товарища выручай.</a:t>
            </a:r>
            <a:endParaRPr lang="ru-RU" sz="24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Когда стол накрыт, то в друзьях нет недостатка.</a:t>
            </a:r>
            <a:endParaRPr lang="ru-RU" sz="24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Неверный друг – опасный друг.</a:t>
            </a:r>
            <a:endParaRPr lang="ru-RU" sz="24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Дружба крепка не лестью, а правдой и честью.</a:t>
            </a:r>
            <a:endParaRPr lang="ru-RU" sz="24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Копейка к копейке — проживёт и семейка.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1547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02672" y="846563"/>
            <a:ext cx="10484428" cy="2047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Вывод: </a:t>
            </a: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Муха была хорошей хозяйкой.</a:t>
            </a:r>
            <a:r>
              <a:rPr lang="ru-RU" sz="24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Когда нашла денежку,</a:t>
            </a:r>
            <a:r>
              <a:rPr lang="ru-RU" sz="24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 рационально истратила ее – купила самовар, да такой, который долго служить будет ей и ее друзьям. Смелый Комар женился на красавице Мухе да в приданое получил самовар и много друзей. Он действовал бескорыстно, но в результате оказался в выигрыше</a:t>
            </a:r>
            <a:r>
              <a:rPr lang="ru-RU" sz="2400" dirty="0" smtClean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8547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16628" y="457924"/>
            <a:ext cx="9784772" cy="28775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4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Главной героине сказки Мухе-Цокотухе хочется посоветовать:</a:t>
            </a:r>
            <a:endParaRPr lang="ru-RU" sz="24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смотреть рекламу о разных товарах из предметов посуды;</a:t>
            </a:r>
            <a:endParaRPr lang="ru-RU" sz="24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приобретать товар на рынке или в магазине по выгодной цене;</a:t>
            </a:r>
            <a:endParaRPr lang="ru-RU" sz="24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быть экономной и бережливой;</a:t>
            </a:r>
            <a:endParaRPr lang="ru-RU" sz="24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хранить деньги в сберегательном банке.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7082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10248900" cy="23876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 </a:t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93465" y="270162"/>
            <a:ext cx="10168173" cy="4842164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Анализ сказки К.И. Чуковского  </a:t>
            </a:r>
            <a:r>
              <a:rPr lang="ru-RU" b="1" dirty="0">
                <a:solidFill>
                  <a:schemeClr val="bg1"/>
                </a:solidFill>
              </a:rPr>
              <a:t>«</a:t>
            </a:r>
            <a:r>
              <a:rPr lang="ru-RU" b="1" dirty="0" smtClean="0">
                <a:solidFill>
                  <a:schemeClr val="bg1"/>
                </a:solidFill>
              </a:rPr>
              <a:t>Муха-Цокотуха»</a:t>
            </a:r>
            <a:endParaRPr lang="ru-RU" dirty="0">
              <a:solidFill>
                <a:schemeClr val="bg1"/>
              </a:solidFill>
            </a:endParaRPr>
          </a:p>
          <a:p>
            <a:r>
              <a:rPr lang="ru-RU" b="1" dirty="0">
                <a:solidFill>
                  <a:schemeClr val="bg1"/>
                </a:solidFill>
              </a:rPr>
              <a:t>с</a:t>
            </a:r>
            <a:r>
              <a:rPr lang="ru-RU" b="1" dirty="0" smtClean="0">
                <a:solidFill>
                  <a:schemeClr val="bg1"/>
                </a:solidFill>
              </a:rPr>
              <a:t>  точки  зрения экономики </a:t>
            </a:r>
            <a:r>
              <a:rPr lang="ru-RU" b="1" dirty="0">
                <a:solidFill>
                  <a:schemeClr val="bg1"/>
                </a:solidFill>
              </a:rPr>
              <a:t>и</a:t>
            </a:r>
            <a:r>
              <a:rPr lang="ru-RU" b="1" dirty="0" smtClean="0">
                <a:solidFill>
                  <a:schemeClr val="bg1"/>
                </a:solidFill>
              </a:rPr>
              <a:t> финансов.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ru-RU" dirty="0">
                <a:solidFill>
                  <a:schemeClr val="bg1"/>
                </a:solidFill>
              </a:rPr>
              <a:t/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/>
              <a:t> </a:t>
            </a:r>
          </a:p>
          <a:p>
            <a:endParaRPr lang="ru-RU" dirty="0"/>
          </a:p>
        </p:txBody>
      </p:sp>
      <p:pic>
        <p:nvPicPr>
          <p:cNvPr id="4" name="Picture 2" descr="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7771" y="1205346"/>
            <a:ext cx="7241745" cy="5413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Chukovsky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3465" y="2083953"/>
            <a:ext cx="3615320" cy="3494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0083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39092" y="560591"/>
            <a:ext cx="9975276" cy="17166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Детские сказки влияют на финансовую грамотность детей. На примерах главных героев сказок дети узнают, зачем нужны деньги, как их можно заработать и потратить, чем бумажная банкнота отличается от монеты. У детей развивается интерес к изучению мира экономики и финансов. Через общение со сказкой у детей воспитывается бережное отношение к деньгам, уважение к своему и чужому труду и коммуникативные навыки.</a:t>
            </a:r>
            <a:endParaRPr lang="ru-RU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39092" y="2555646"/>
            <a:ext cx="9975276" cy="36033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Сказка Корнея Ивановича Чуковского «Муха-Цокотуха» начинается с классического 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волшебства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Муха-Цокотуха шла по полю и нашла денежку. Она пошла на базар и купила себе  самовар. 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Приготовила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угощение и позвала гостей - насекомых. Некоторые гости принесли подарки, потому что Муха-Цокотуха - именинница. 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 неожиданно 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всех появился старый  Паук и утащил Муху в уголок, и хотел ее погубить. Бедная Муха стала звать на помощь, но гости Мухи 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испугались,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углам и щелям  разбежались. На помощь Мухе пришел храбрый Комарик и спас  ее от лап злодея. 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Гости обрадовались, вышли из своих укрытий. Храбрый Комар предложил Мухе выйти за него замуж. Муха согласилась.  Стали все вместе  веселиться  и  праздновать  свадьбу Мухи-Цокотухи и Комара. 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2350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21082" y="305921"/>
            <a:ext cx="6587835" cy="55251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Экономические </a:t>
            </a:r>
            <a:r>
              <a:rPr lang="ru-RU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термины:</a:t>
            </a:r>
            <a:r>
              <a:rPr lang="ru-RU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онета,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купюра,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наличные деньги,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езналичные деньги</a:t>
            </a:r>
            <a:r>
              <a:rPr lang="ru-RU" sz="24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покупка,</a:t>
            </a:r>
            <a:r>
              <a:rPr lang="ru-RU" sz="24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оход,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расход</a:t>
            </a:r>
            <a:r>
              <a:rPr lang="ru-RU" sz="24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выгода,</a:t>
            </a:r>
            <a:r>
              <a:rPr lang="ru-RU" sz="24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базар.</a:t>
            </a:r>
            <a:endParaRPr lang="ru-RU" sz="24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855519" y="5167750"/>
            <a:ext cx="6096000" cy="39068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2206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52054" y="710534"/>
            <a:ext cx="10401300" cy="964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 smtClean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Вопросы к сказке с экономической точки зрения: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3050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37623" y="465136"/>
            <a:ext cx="10526280" cy="65330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Какую денежку Муха нашла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каждой стране есть своя валюта - деньги. Например: в России - рубль, США – доллар, Франции – франк, Италии – лира, Англии – фунт, Германии – немецкая марка </a:t>
            </a:r>
            <a:endParaRPr lang="ru-RU" sz="24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400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b="1" dirty="0" smtClean="0">
              <a:solidFill>
                <a:srgbClr val="000000"/>
              </a:solidFill>
              <a:effectLst/>
              <a:latin typeface="Verdana" panose="020B060403050404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b="1" dirty="0">
              <a:solidFill>
                <a:srgbClr val="000000"/>
              </a:solidFill>
              <a:latin typeface="Verdana" panose="020B060403050404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b="1" dirty="0" smtClean="0">
              <a:solidFill>
                <a:srgbClr val="000000"/>
              </a:solidFill>
              <a:effectLst/>
              <a:latin typeface="Verdana" panose="020B060403050404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b="1" dirty="0">
              <a:solidFill>
                <a:srgbClr val="000000"/>
              </a:solidFill>
              <a:latin typeface="Verdana" panose="020B060403050404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b="1" dirty="0" smtClean="0">
              <a:solidFill>
                <a:srgbClr val="000000"/>
              </a:solidFill>
              <a:effectLst/>
              <a:latin typeface="Verdana" panose="020B060403050404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b="1" dirty="0">
              <a:solidFill>
                <a:srgbClr val="000000"/>
              </a:solidFill>
              <a:latin typeface="Verdana" panose="020B060403050404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b="1" dirty="0" smtClean="0">
              <a:solidFill>
                <a:srgbClr val="000000"/>
              </a:solidFill>
              <a:effectLst/>
              <a:latin typeface="Verdana" panose="020B060403050404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b="1" dirty="0">
              <a:solidFill>
                <a:srgbClr val="000000"/>
              </a:solidFill>
              <a:latin typeface="Verdana" panose="020B060403050404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b="1" dirty="0" smtClean="0">
              <a:solidFill>
                <a:srgbClr val="000000"/>
              </a:solidFill>
              <a:effectLst/>
              <a:latin typeface="Verdana" panose="020B060403050404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b="1" dirty="0">
              <a:solidFill>
                <a:srgbClr val="000000"/>
              </a:solidFill>
              <a:latin typeface="Verdana" panose="020B060403050404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monetnik.net/_sh/12/120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3934" y="2676125"/>
            <a:ext cx="2004901" cy="1934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img.ma-shops.com/schmuckstube/pic/24460_img_20210831_00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1115" y="2603503"/>
            <a:ext cx="3068562" cy="1777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avatars.mds.yandex.net/i?id=9a8b35523c258261ae1242770232621e_l-5292616-images-thumbs&amp;n=1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1957" y="2603503"/>
            <a:ext cx="1945415" cy="1942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proof.ru/upload/iblock/630/630d7feebd16b0a2f7246de1009d774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1110" y="4892141"/>
            <a:ext cx="3049727" cy="1624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14" descr="https://nevacoins.ru/upload/iblock/0cf/Italiya-1000-lir-1990-B0209_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16" descr="https://nevacoins.ru/upload/iblock/0cf/Italiya-1000-lir-1990-B0209_a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18" descr="https://nevacoins.ru/upload/iblock/0cf/Italiya-1000-lir-1990-B0209_a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20" descr="https://nevacoins.ru/upload/iblock/0cf/Italiya-1000-lir-1990-B0209_a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22" descr="https://nevacoins.ru/upload/iblock/0cf/Italiya-1000-lir-1990-B0209_a.jp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24" descr="https://nevacoins.ru/upload/iblock/0cf/Italiya-1000-lir-1990-B0209_a.jpg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26" descr="https://nevacoins.ru/upload/iblock/0cf/Italiya-1000-lir-1990-B0209_a.jpg"/>
          <p:cNvSpPr>
            <a:spLocks noChangeAspect="1" noChangeArrowheads="1"/>
          </p:cNvSpPr>
          <p:nvPr/>
        </p:nvSpPr>
        <p:spPr bwMode="auto">
          <a:xfrm>
            <a:off x="1069975" y="769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52" name="Picture 28" descr="https://static.daru-dar.org/s1024/02.dd/00/a0/98/a098633a7c715ff1d70aec37c49976869e42360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575" y="4839913"/>
            <a:ext cx="2562051" cy="1676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4" name="Picture 30" descr="https://i.pinimg.com/originals/7b/c6/c5/7bc6c5663b1227c0aebbda2ba84922c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3266" y="5049281"/>
            <a:ext cx="2922989" cy="146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0274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9709" y="500931"/>
            <a:ext cx="9543994" cy="18265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 Как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 думаете, почему муха нашла денежку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 ( Кто-то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потерял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.)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Где люди хранят свои деньги? (В кошельке, на карточке, в банке)</a:t>
            </a:r>
          </a:p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Деньги, которые лежат в кошельке, вы их можете взять в руки, пересчитать, называются наличными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812502" y="2425911"/>
            <a:ext cx="8419650" cy="9852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Как </a:t>
            </a:r>
            <a:r>
              <a:rPr lang="ru-RU" sz="2400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называются бумажные деньги? (Купюры)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Как </a:t>
            </a:r>
            <a:r>
              <a:rPr lang="ru-RU" sz="2400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называются железные деньги? (Монеты</a:t>
            </a:r>
            <a:r>
              <a:rPr lang="ru-RU" sz="2400" dirty="0" smtClean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12502" y="3602902"/>
            <a:ext cx="1030778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Деньги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 которые лежат на карте, вы их увидеть и потрогать не можете, называются безналичными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89262" y="4543769"/>
            <a:ext cx="9040090" cy="882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Bef>
                <a:spcPts val="1125"/>
              </a:spcBef>
              <a:spcAft>
                <a:spcPts val="1125"/>
              </a:spcAft>
            </a:pPr>
            <a:r>
              <a:rPr lang="ru-RU" sz="2000" dirty="0" smtClean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dirty="0" smtClean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Ребята</a:t>
            </a:r>
            <a:r>
              <a:rPr lang="ru-RU" sz="2400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вы видели такие карточки у родителей? Расскажите, как ими пользоваться?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6108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9432" y="72736"/>
            <a:ext cx="10467668" cy="56247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  <a:tabLst>
                <a:tab pos="4364355" algn="l"/>
              </a:tabLst>
            </a:pPr>
            <a:r>
              <a:rPr lang="ru-RU" b="1" dirty="0" smtClean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2400" b="1" dirty="0" smtClean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Для чего нам нужны деньги?</a:t>
            </a:r>
            <a:r>
              <a:rPr lang="ru-RU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285750" indent="-285750" algn="just">
              <a:lnSpc>
                <a:spcPct val="107000"/>
              </a:lnSpc>
              <a:spcAft>
                <a:spcPts val="0"/>
              </a:spcAft>
              <a:buFontTx/>
              <a:buChar char="-"/>
              <a:tabLst>
                <a:tab pos="4364355" algn="l"/>
              </a:tabLst>
            </a:pPr>
            <a:r>
              <a:rPr lang="ru-RU" sz="2400" dirty="0" smtClean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для покупки продуктов питания;</a:t>
            </a:r>
            <a:endParaRPr lang="ru-RU" sz="24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  <a:tabLst>
                <a:tab pos="4364355" algn="l"/>
              </a:tabLst>
            </a:pPr>
            <a:endParaRPr lang="ru-RU" sz="2400" dirty="0" smtClean="0">
              <a:solidFill>
                <a:srgbClr val="181818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  <a:tabLst>
                <a:tab pos="4364355" algn="l"/>
              </a:tabLst>
            </a:pPr>
            <a:endParaRPr lang="ru-RU" sz="2400" dirty="0">
              <a:solidFill>
                <a:srgbClr val="181818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  <a:tabLst>
                <a:tab pos="4364355" algn="l"/>
              </a:tabLst>
            </a:pPr>
            <a:endParaRPr lang="ru-RU" sz="2400" dirty="0" smtClean="0">
              <a:solidFill>
                <a:srgbClr val="181818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  <a:tabLst>
                <a:tab pos="4364355" algn="l"/>
              </a:tabLst>
            </a:pPr>
            <a:endParaRPr lang="ru-RU" sz="2400" dirty="0">
              <a:solidFill>
                <a:srgbClr val="181818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  <a:tabLst>
                <a:tab pos="4364355" algn="l"/>
              </a:tabLst>
            </a:pPr>
            <a:endParaRPr lang="ru-RU" sz="2400" dirty="0" smtClean="0">
              <a:solidFill>
                <a:srgbClr val="181818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  <a:tabLst>
                <a:tab pos="4364355" algn="l"/>
              </a:tabLst>
            </a:pPr>
            <a:endParaRPr lang="ru-RU" sz="2400" dirty="0">
              <a:solidFill>
                <a:srgbClr val="181818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  <a:tabLst>
                <a:tab pos="4364355" algn="l"/>
              </a:tabLst>
            </a:pPr>
            <a:r>
              <a:rPr lang="ru-RU" sz="2400" dirty="0" smtClean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400" dirty="0" smtClean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для оплаты услуг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  <a:tabLst>
                <a:tab pos="4364355" algn="l"/>
              </a:tabLst>
            </a:pPr>
            <a:endParaRPr lang="ru-RU" sz="2400" dirty="0">
              <a:solidFill>
                <a:srgbClr val="181818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  <a:tabLst>
                <a:tab pos="4364355" algn="l"/>
              </a:tabLst>
            </a:pPr>
            <a:endParaRPr lang="ru-RU" sz="2400" dirty="0">
              <a:solidFill>
                <a:srgbClr val="181818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  <a:tabLst>
                <a:tab pos="4364355" algn="l"/>
              </a:tabLst>
            </a:pPr>
            <a:endParaRPr lang="ru-RU" sz="2400" dirty="0" smtClean="0">
              <a:solidFill>
                <a:srgbClr val="181818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  <a:tabLst>
                <a:tab pos="4364355" algn="l"/>
              </a:tabLst>
            </a:pPr>
            <a:endParaRPr lang="ru-RU" sz="2400" dirty="0">
              <a:solidFill>
                <a:srgbClr val="181818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  <a:tabLst>
                <a:tab pos="4364355" algn="l"/>
              </a:tabLst>
            </a:pPr>
            <a:r>
              <a:rPr lang="ru-RU" sz="2400" dirty="0" smtClean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400" dirty="0" smtClean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для покупки подарков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V="1">
            <a:off x="1620980" y="1011121"/>
            <a:ext cx="2847107" cy="160149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1633" y="667490"/>
            <a:ext cx="2926334" cy="49381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1439" y="4953202"/>
            <a:ext cx="2651990" cy="49381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46926" y="2920507"/>
            <a:ext cx="3706689" cy="49381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35842" y="1248138"/>
            <a:ext cx="2548427" cy="178989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23102" y="3038028"/>
            <a:ext cx="1066421" cy="162483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13989" y="4649213"/>
            <a:ext cx="1839781" cy="1936612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470781" y="3353988"/>
            <a:ext cx="2203772" cy="149856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317786" y="4990314"/>
            <a:ext cx="1483664" cy="1483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0499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16077" y="104428"/>
            <a:ext cx="10785988" cy="67380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вы думаете, Муха правильно сделала, что купила самовар?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того, чтобы разобраться в этом, давайте вспомним, что такое «доход», «расход» и «прибыль» .</a:t>
            </a:r>
            <a:b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Доход – деньги, которые получает отдельный человек, предприятие или государство в результате какой-либо деятельности.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Расход – деньги, которые нужны для того, чтобы оплатить услуги или купить товар.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Прибыль – разница между доходом и расходом.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Какой доход получила Муха? (Нашла денежку и ещё какие - то запасы у неё были дома)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Какие расходы совершила Муха? (Потратила денежку на самовар и накрыла стол из своих запасов.)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Что получила Муха? (Сапожки, банку мёда, нового друга – комарика. да и самовар остался при ней).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Значит. Муха правильно потратила свои сбережения и получила прибыль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9859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537D0B"/>
      </a:dk2>
      <a:lt2>
        <a:srgbClr val="A9E257"/>
      </a:lt2>
      <a:accent1>
        <a:srgbClr val="38540A"/>
      </a:accent1>
      <a:accent2>
        <a:srgbClr val="31A274"/>
      </a:accent2>
      <a:accent3>
        <a:srgbClr val="236073"/>
      </a:accent3>
      <a:accent4>
        <a:srgbClr val="6C4D90"/>
      </a:accent4>
      <a:accent5>
        <a:srgbClr val="983C27"/>
      </a:accent5>
      <a:accent6>
        <a:srgbClr val="CD811F"/>
      </a:accent6>
      <a:hlink>
        <a:srgbClr val="293F06"/>
      </a:hlink>
      <a:folHlink>
        <a:srgbClr val="68883A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Slice" id="{0507925B-6AC9-4358-8E18-C330545D08F8}" vid="{19759155-7935-4C61-A06C-C04380D1B16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535</TotalTime>
  <Words>589</Words>
  <Application>Microsoft Office PowerPoint</Application>
  <PresentationFormat>Произвольный</PresentationFormat>
  <Paragraphs>117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Сектор</vt:lpstr>
      <vt:lpstr>                           Анализ сказки                                                                К.И. Чуковского  «Муха-Цокотуха» с  точки  зрения экономики и финансов. </vt:lpstr>
      <vt:lpstr>       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  </dc:title>
  <dc:creator>Андрей и Таня</dc:creator>
  <cp:lastModifiedBy>User</cp:lastModifiedBy>
  <cp:revision>60</cp:revision>
  <dcterms:created xsi:type="dcterms:W3CDTF">2022-04-17T08:48:03Z</dcterms:created>
  <dcterms:modified xsi:type="dcterms:W3CDTF">2022-06-14T09:45:09Z</dcterms:modified>
</cp:coreProperties>
</file>