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1"/>
  </p:notesMasterIdLst>
  <p:sldIdLst>
    <p:sldId id="256" r:id="rId3"/>
    <p:sldId id="257" r:id="rId4"/>
    <p:sldId id="258" r:id="rId5"/>
    <p:sldId id="270" r:id="rId6"/>
    <p:sldId id="271" r:id="rId7"/>
    <p:sldId id="265" r:id="rId8"/>
    <p:sldId id="266" r:id="rId9"/>
    <p:sldId id="269" r:id="rId10"/>
    <p:sldId id="262" r:id="rId11"/>
    <p:sldId id="272" r:id="rId12"/>
    <p:sldId id="273" r:id="rId13"/>
    <p:sldId id="276" r:id="rId14"/>
    <p:sldId id="274" r:id="rId15"/>
    <p:sldId id="277" r:id="rId16"/>
    <p:sldId id="275" r:id="rId17"/>
    <p:sldId id="278" r:id="rId18"/>
    <p:sldId id="264" r:id="rId19"/>
    <p:sldId id="27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000" autoAdjust="0"/>
  </p:normalViewPr>
  <p:slideViewPr>
    <p:cSldViewPr snapToGrid="0">
      <p:cViewPr varScale="1">
        <p:scale>
          <a:sx n="44" d="100"/>
          <a:sy n="44" d="100"/>
        </p:scale>
        <p:origin x="17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00EB0-C184-4B7D-8E68-9B276127077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D5D1780-A4AD-488E-9653-D877A4BC144F}">
      <dgm:prSet phldrT="[Текст]" custT="1"/>
      <dgm:spPr/>
      <dgm:t>
        <a:bodyPr/>
        <a:lstStyle/>
        <a:p>
          <a:r>
            <a:rPr lang="ru-RU" sz="2400" b="1" i="1" dirty="0"/>
            <a:t>деньги</a:t>
          </a:r>
          <a:endParaRPr lang="ru-RU" sz="2400" dirty="0"/>
        </a:p>
      </dgm:t>
    </dgm:pt>
    <dgm:pt modelId="{4DDD4138-4BC5-4D05-8352-88CF1E83FCC2}" type="parTrans" cxnId="{D72F24C0-08F2-4F8E-B784-03247EDE6FD9}">
      <dgm:prSet/>
      <dgm:spPr/>
      <dgm:t>
        <a:bodyPr/>
        <a:lstStyle/>
        <a:p>
          <a:endParaRPr lang="ru-RU"/>
        </a:p>
      </dgm:t>
    </dgm:pt>
    <dgm:pt modelId="{57D2BCE9-A13A-468E-BE89-B1635F5C8F3C}" type="sibTrans" cxnId="{D72F24C0-08F2-4F8E-B784-03247EDE6FD9}">
      <dgm:prSet/>
      <dgm:spPr/>
      <dgm:t>
        <a:bodyPr/>
        <a:lstStyle/>
        <a:p>
          <a:endParaRPr lang="ru-RU"/>
        </a:p>
      </dgm:t>
    </dgm:pt>
    <dgm:pt modelId="{5932987F-392F-484E-8AC2-EB43D01E3E85}">
      <dgm:prSet phldrT="[Текст]" custT="1"/>
      <dgm:spPr/>
      <dgm:t>
        <a:bodyPr/>
        <a:lstStyle/>
        <a:p>
          <a:r>
            <a:rPr lang="ru-RU" sz="2300" b="1" i="1" dirty="0" smtClean="0"/>
            <a:t>доход         </a:t>
          </a:r>
          <a:endParaRPr lang="ru-RU" sz="2300" b="1" i="1" dirty="0"/>
        </a:p>
        <a:p>
          <a:endParaRPr lang="ru-RU" sz="1800" b="1" i="1" dirty="0"/>
        </a:p>
        <a:p>
          <a:r>
            <a:rPr lang="ru-RU" sz="2300" b="1" i="1" dirty="0" smtClean="0"/>
            <a:t>              процент</a:t>
          </a:r>
        </a:p>
        <a:p>
          <a:endParaRPr lang="ru-RU" sz="2300" b="1" i="1" dirty="0" smtClean="0"/>
        </a:p>
        <a:p>
          <a:r>
            <a:rPr lang="ru-RU" sz="2300" b="1" i="1" dirty="0" smtClean="0"/>
            <a:t>                         накопления</a:t>
          </a:r>
        </a:p>
        <a:p>
          <a:endParaRPr lang="ru-RU" sz="2300" b="1" i="1" dirty="0" smtClean="0"/>
        </a:p>
        <a:p>
          <a:r>
            <a:rPr lang="ru-RU" sz="2300" b="1" i="1" dirty="0" smtClean="0"/>
            <a:t>                             инвестиции</a:t>
          </a:r>
        </a:p>
        <a:p>
          <a:r>
            <a:rPr lang="ru-RU" sz="2300" b="1" i="1" dirty="0" smtClean="0"/>
            <a:t>     </a:t>
          </a:r>
          <a:endParaRPr lang="ru-RU" sz="2300" dirty="0"/>
        </a:p>
      </dgm:t>
    </dgm:pt>
    <dgm:pt modelId="{B1374562-E7DE-4486-BB96-2F4D936D650D}" type="parTrans" cxnId="{CB27B37D-C2CB-4022-8F7A-111EC6C2B22A}">
      <dgm:prSet/>
      <dgm:spPr/>
      <dgm:t>
        <a:bodyPr/>
        <a:lstStyle/>
        <a:p>
          <a:endParaRPr lang="ru-RU"/>
        </a:p>
      </dgm:t>
    </dgm:pt>
    <dgm:pt modelId="{EF6131CB-D83D-424D-9F0D-5E211A7B9BEC}" type="sibTrans" cxnId="{CB27B37D-C2CB-4022-8F7A-111EC6C2B22A}">
      <dgm:prSet/>
      <dgm:spPr/>
      <dgm:t>
        <a:bodyPr/>
        <a:lstStyle/>
        <a:p>
          <a:endParaRPr lang="ru-RU"/>
        </a:p>
      </dgm:t>
    </dgm:pt>
    <dgm:pt modelId="{D426E993-8B31-4EB9-AA95-1A3C49905449}">
      <dgm:prSet phldrT="[Текст]" custT="1"/>
      <dgm:spPr/>
      <dgm:t>
        <a:bodyPr/>
        <a:lstStyle/>
        <a:p>
          <a:endParaRPr lang="ru-RU" sz="3200" b="1" i="1" dirty="0" smtClean="0"/>
        </a:p>
        <a:p>
          <a:r>
            <a:rPr lang="ru-RU" sz="2300" b="1" i="1" dirty="0" smtClean="0"/>
            <a:t>страховка</a:t>
          </a:r>
          <a:endParaRPr lang="ru-RU" sz="2300" dirty="0"/>
        </a:p>
      </dgm:t>
    </dgm:pt>
    <dgm:pt modelId="{E7A8237B-F040-467E-9BD5-A2E32B559A08}" type="parTrans" cxnId="{A5279A99-F630-426B-B680-2AA3FF98EFA3}">
      <dgm:prSet/>
      <dgm:spPr/>
      <dgm:t>
        <a:bodyPr/>
        <a:lstStyle/>
        <a:p>
          <a:endParaRPr lang="ru-RU"/>
        </a:p>
      </dgm:t>
    </dgm:pt>
    <dgm:pt modelId="{4948CFF0-9DFF-4364-A8FA-3DF93E9F4300}" type="sibTrans" cxnId="{A5279A99-F630-426B-B680-2AA3FF98EFA3}">
      <dgm:prSet/>
      <dgm:spPr/>
      <dgm:t>
        <a:bodyPr/>
        <a:lstStyle/>
        <a:p>
          <a:endParaRPr lang="ru-RU"/>
        </a:p>
      </dgm:t>
    </dgm:pt>
    <dgm:pt modelId="{B57B80A3-ECF6-4EEC-95FA-346AEAA6DB56}">
      <dgm:prSet phldrT="[Текст]" custT="1"/>
      <dgm:spPr/>
      <dgm:t>
        <a:bodyPr/>
        <a:lstStyle/>
        <a:p>
          <a:r>
            <a:rPr lang="ru-RU" sz="2300" b="1" i="1" dirty="0"/>
            <a:t>риск    </a:t>
          </a:r>
          <a:endParaRPr lang="ru-RU" sz="2300" dirty="0"/>
        </a:p>
      </dgm:t>
    </dgm:pt>
    <dgm:pt modelId="{D4475EB8-B2BF-4D03-A63B-38AA942B82DE}" type="parTrans" cxnId="{20921071-59E7-4DA4-A092-B168897BC912}">
      <dgm:prSet/>
      <dgm:spPr/>
      <dgm:t>
        <a:bodyPr/>
        <a:lstStyle/>
        <a:p>
          <a:endParaRPr lang="ru-RU"/>
        </a:p>
      </dgm:t>
    </dgm:pt>
    <dgm:pt modelId="{DA7269CF-C277-4361-8A08-9B54811F69A5}" type="sibTrans" cxnId="{20921071-59E7-4DA4-A092-B168897BC912}">
      <dgm:prSet/>
      <dgm:spPr/>
      <dgm:t>
        <a:bodyPr/>
        <a:lstStyle/>
        <a:p>
          <a:endParaRPr lang="ru-RU"/>
        </a:p>
      </dgm:t>
    </dgm:pt>
    <dgm:pt modelId="{5517A16E-4076-40A7-98A6-8C72582EFE58}">
      <dgm:prSet phldrT="[Текст]" custT="1"/>
      <dgm:spPr/>
      <dgm:t>
        <a:bodyPr/>
        <a:lstStyle/>
        <a:p>
          <a:r>
            <a:rPr lang="ru-RU" sz="2300" b="1" i="1" dirty="0"/>
            <a:t>пенсия</a:t>
          </a:r>
          <a:endParaRPr lang="ru-RU" sz="2300" dirty="0"/>
        </a:p>
      </dgm:t>
    </dgm:pt>
    <dgm:pt modelId="{6ED14586-23E2-48FA-B564-E573679D402F}" type="parTrans" cxnId="{38350B06-F3C9-4765-8D55-6322761DBE45}">
      <dgm:prSet/>
      <dgm:spPr/>
      <dgm:t>
        <a:bodyPr/>
        <a:lstStyle/>
        <a:p>
          <a:endParaRPr lang="ru-RU"/>
        </a:p>
      </dgm:t>
    </dgm:pt>
    <dgm:pt modelId="{4C4E4542-DB95-4472-8622-2F06447FDD20}" type="sibTrans" cxnId="{38350B06-F3C9-4765-8D55-6322761DBE45}">
      <dgm:prSet/>
      <dgm:spPr/>
      <dgm:t>
        <a:bodyPr/>
        <a:lstStyle/>
        <a:p>
          <a:endParaRPr lang="ru-RU"/>
        </a:p>
      </dgm:t>
    </dgm:pt>
    <dgm:pt modelId="{2BEDEB4B-125F-4107-9B4C-100B419682D3}">
      <dgm:prSet phldrT="[Текст]" custT="1"/>
      <dgm:spPr/>
      <dgm:t>
        <a:bodyPr/>
        <a:lstStyle/>
        <a:p>
          <a:r>
            <a:rPr lang="ru-RU" sz="2400" b="1" i="1" dirty="0" smtClean="0"/>
            <a:t>       </a:t>
          </a:r>
          <a:r>
            <a:rPr lang="ru-RU" sz="2300" b="1" i="1" dirty="0" smtClean="0"/>
            <a:t>банковский счет</a:t>
          </a:r>
        </a:p>
        <a:p>
          <a:r>
            <a:rPr lang="ru-RU" sz="2300" b="1" i="1" dirty="0" smtClean="0"/>
            <a:t>                       </a:t>
          </a:r>
        </a:p>
        <a:p>
          <a:r>
            <a:rPr lang="ru-RU" sz="2300" b="1" i="1" dirty="0" smtClean="0"/>
            <a:t> инфляция</a:t>
          </a:r>
          <a:endParaRPr lang="ru-RU" sz="2300" b="1" i="1" dirty="0"/>
        </a:p>
      </dgm:t>
    </dgm:pt>
    <dgm:pt modelId="{E467F474-356A-4EC2-9CFA-541BAFFF8E78}" type="parTrans" cxnId="{8A383EE2-251F-4CC8-A2EF-6F16E7FFA5C8}">
      <dgm:prSet/>
      <dgm:spPr/>
      <dgm:t>
        <a:bodyPr/>
        <a:lstStyle/>
        <a:p>
          <a:endParaRPr lang="ru-RU"/>
        </a:p>
      </dgm:t>
    </dgm:pt>
    <dgm:pt modelId="{9C312130-A5DE-43AE-80CF-B9169BE06325}" type="sibTrans" cxnId="{8A383EE2-251F-4CC8-A2EF-6F16E7FFA5C8}">
      <dgm:prSet/>
      <dgm:spPr/>
      <dgm:t>
        <a:bodyPr/>
        <a:lstStyle/>
        <a:p>
          <a:endParaRPr lang="ru-RU"/>
        </a:p>
      </dgm:t>
    </dgm:pt>
    <dgm:pt modelId="{421F3A80-440C-47F1-807E-8C0110C81581}">
      <dgm:prSet phldrT="[Текст]" custT="1"/>
      <dgm:spPr/>
      <dgm:t>
        <a:bodyPr/>
        <a:lstStyle/>
        <a:p>
          <a:r>
            <a:rPr lang="ru-RU" sz="2300" b="1" i="1" dirty="0" smtClean="0"/>
            <a:t>                        товары</a:t>
          </a:r>
        </a:p>
        <a:p>
          <a:endParaRPr lang="ru-RU" sz="1800" b="1" i="1" dirty="0" smtClean="0"/>
        </a:p>
        <a:p>
          <a:r>
            <a:rPr lang="ru-RU" sz="2300" b="1" i="1" dirty="0" smtClean="0"/>
            <a:t>        услуги</a:t>
          </a:r>
          <a:endParaRPr lang="ru-RU" sz="2300" b="1" i="1" dirty="0"/>
        </a:p>
        <a:p>
          <a:endParaRPr lang="ru-RU" sz="2300" b="1" i="1" dirty="0"/>
        </a:p>
        <a:p>
          <a:r>
            <a:rPr lang="ru-RU" sz="2300" b="1" i="1" dirty="0"/>
            <a:t>права </a:t>
          </a:r>
          <a:r>
            <a:rPr lang="ru-RU" sz="2300" b="1" i="1" dirty="0" smtClean="0"/>
            <a:t>покупателей      </a:t>
          </a:r>
          <a:endParaRPr lang="ru-RU" sz="2300" dirty="0"/>
        </a:p>
      </dgm:t>
    </dgm:pt>
    <dgm:pt modelId="{9BA40C06-A728-4B9D-9A65-04D6D02043C7}" type="parTrans" cxnId="{70E6A746-3FA8-4702-A859-1C066B686776}">
      <dgm:prSet/>
      <dgm:spPr/>
      <dgm:t>
        <a:bodyPr/>
        <a:lstStyle/>
        <a:p>
          <a:endParaRPr lang="ru-RU"/>
        </a:p>
      </dgm:t>
    </dgm:pt>
    <dgm:pt modelId="{84AEEACC-F39A-4C10-BF7A-4B1E5B775E6B}" type="sibTrans" cxnId="{70E6A746-3FA8-4702-A859-1C066B686776}">
      <dgm:prSet/>
      <dgm:spPr/>
      <dgm:t>
        <a:bodyPr/>
        <a:lstStyle/>
        <a:p>
          <a:endParaRPr lang="ru-RU"/>
        </a:p>
      </dgm:t>
    </dgm:pt>
    <dgm:pt modelId="{F69386FE-E0B3-4E11-BE12-EF317945BFEB}">
      <dgm:prSet phldrT="[Текст]"/>
      <dgm:spPr/>
      <dgm:t>
        <a:bodyPr/>
        <a:lstStyle/>
        <a:p>
          <a:endParaRPr lang="ru-RU" dirty="0"/>
        </a:p>
      </dgm:t>
    </dgm:pt>
    <dgm:pt modelId="{9E2F1559-AC0F-4F0E-8EFA-203BF21DA7DB}" type="parTrans" cxnId="{DCC91AB5-1069-4D4D-9C7F-FCEB869B26B6}">
      <dgm:prSet/>
      <dgm:spPr/>
      <dgm:t>
        <a:bodyPr/>
        <a:lstStyle/>
        <a:p>
          <a:endParaRPr lang="ru-RU"/>
        </a:p>
      </dgm:t>
    </dgm:pt>
    <dgm:pt modelId="{F9564CB4-2E34-48DA-8CBC-94073D2B8462}" type="sibTrans" cxnId="{DCC91AB5-1069-4D4D-9C7F-FCEB869B26B6}">
      <dgm:prSet/>
      <dgm:spPr/>
      <dgm:t>
        <a:bodyPr/>
        <a:lstStyle/>
        <a:p>
          <a:endParaRPr lang="ru-RU"/>
        </a:p>
      </dgm:t>
    </dgm:pt>
    <dgm:pt modelId="{C5FAEA3B-29E3-4E84-AD0E-918BF9374C83}">
      <dgm:prSet phldrT="[Текст]"/>
      <dgm:spPr/>
      <dgm:t>
        <a:bodyPr/>
        <a:lstStyle/>
        <a:p>
          <a:endParaRPr lang="ru-RU" dirty="0"/>
        </a:p>
      </dgm:t>
    </dgm:pt>
    <dgm:pt modelId="{F3864A88-CDCB-4E4B-81D6-AE50C2DF9551}" type="parTrans" cxnId="{9CE2E3B9-C8B1-4067-9863-0C635F7338FE}">
      <dgm:prSet/>
      <dgm:spPr/>
      <dgm:t>
        <a:bodyPr/>
        <a:lstStyle/>
        <a:p>
          <a:endParaRPr lang="ru-RU"/>
        </a:p>
      </dgm:t>
    </dgm:pt>
    <dgm:pt modelId="{D8987F3B-2D61-44A5-A04E-351D4FCD8A4A}" type="sibTrans" cxnId="{9CE2E3B9-C8B1-4067-9863-0C635F7338FE}">
      <dgm:prSet/>
      <dgm:spPr/>
      <dgm:t>
        <a:bodyPr/>
        <a:lstStyle/>
        <a:p>
          <a:endParaRPr lang="ru-RU"/>
        </a:p>
      </dgm:t>
    </dgm:pt>
    <dgm:pt modelId="{677B857E-41B8-4EBB-A735-6EFE0742D391}">
      <dgm:prSet phldrT="[Текст]"/>
      <dgm:spPr/>
      <dgm:t>
        <a:bodyPr/>
        <a:lstStyle/>
        <a:p>
          <a:endParaRPr lang="ru-RU" dirty="0"/>
        </a:p>
      </dgm:t>
    </dgm:pt>
    <dgm:pt modelId="{35709DB5-571F-43DC-8ED9-66B9C7864DD5}" type="parTrans" cxnId="{99E289BF-EE73-4C10-A4F1-BC26A5A06764}">
      <dgm:prSet/>
      <dgm:spPr/>
      <dgm:t>
        <a:bodyPr/>
        <a:lstStyle/>
        <a:p>
          <a:endParaRPr lang="ru-RU"/>
        </a:p>
      </dgm:t>
    </dgm:pt>
    <dgm:pt modelId="{AAF9DFD2-4F18-4AE5-9E37-1741F6D68B4C}" type="sibTrans" cxnId="{99E289BF-EE73-4C10-A4F1-BC26A5A06764}">
      <dgm:prSet/>
      <dgm:spPr/>
      <dgm:t>
        <a:bodyPr/>
        <a:lstStyle/>
        <a:p>
          <a:endParaRPr lang="ru-RU"/>
        </a:p>
      </dgm:t>
    </dgm:pt>
    <dgm:pt modelId="{0B2A4440-D912-4698-B307-418FAC549E98}">
      <dgm:prSet phldrT="[Текст]"/>
      <dgm:spPr/>
      <dgm:t>
        <a:bodyPr/>
        <a:lstStyle/>
        <a:p>
          <a:endParaRPr lang="ru-RU" dirty="0"/>
        </a:p>
      </dgm:t>
    </dgm:pt>
    <dgm:pt modelId="{D18A2BD7-CA60-496F-852D-924045E080F9}" type="parTrans" cxnId="{85877256-1511-402D-A7AD-250883B5EA85}">
      <dgm:prSet/>
      <dgm:spPr/>
      <dgm:t>
        <a:bodyPr/>
        <a:lstStyle/>
        <a:p>
          <a:endParaRPr lang="ru-RU"/>
        </a:p>
      </dgm:t>
    </dgm:pt>
    <dgm:pt modelId="{C988D87D-43BA-4B38-A730-A3FC59ABBCF3}" type="sibTrans" cxnId="{85877256-1511-402D-A7AD-250883B5EA85}">
      <dgm:prSet/>
      <dgm:spPr/>
      <dgm:t>
        <a:bodyPr/>
        <a:lstStyle/>
        <a:p>
          <a:endParaRPr lang="ru-RU"/>
        </a:p>
      </dgm:t>
    </dgm:pt>
    <dgm:pt modelId="{8C88D007-6C68-4AA7-A025-EB6C505388A3}" type="pres">
      <dgm:prSet presAssocID="{E6E00EB0-C184-4B7D-8E68-9B276127077B}" presName="compositeShape" presStyleCnt="0">
        <dgm:presLayoutVars>
          <dgm:chMax val="7"/>
          <dgm:dir/>
          <dgm:resizeHandles val="exact"/>
        </dgm:presLayoutVars>
      </dgm:prSet>
      <dgm:spPr/>
    </dgm:pt>
    <dgm:pt modelId="{4D8894BC-9563-44ED-978B-E48E27C3028F}" type="pres">
      <dgm:prSet presAssocID="{CD5D1780-A4AD-488E-9653-D877A4BC144F}" presName="circ1" presStyleLbl="vennNode1" presStyleIdx="0" presStyleCnt="7" custScaleX="162583" custScaleY="1138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5948C62-EB5D-4665-953A-09A5D35FA2D8}" type="pres">
      <dgm:prSet presAssocID="{CD5D1780-A4AD-488E-9653-D877A4BC144F}" presName="circ1Tx" presStyleLbl="revTx" presStyleIdx="0" presStyleCnt="0" custScaleY="36228" custLinFactNeighborX="-20731" custLinFactNeighborY="-658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2685E4-2653-4CE6-A870-EA9CD6FBCAFB}" type="pres">
      <dgm:prSet presAssocID="{5932987F-392F-484E-8AC2-EB43D01E3E85}" presName="circ2" presStyleLbl="vennNode1" presStyleIdx="1" presStyleCnt="7" custScaleX="103916" custScaleY="74373"/>
      <dgm:spPr/>
      <dgm:t>
        <a:bodyPr/>
        <a:lstStyle/>
        <a:p>
          <a:endParaRPr lang="ru-RU"/>
        </a:p>
      </dgm:t>
    </dgm:pt>
    <dgm:pt modelId="{8C297B72-4BEC-4531-8B1D-05C596C1E526}" type="pres">
      <dgm:prSet presAssocID="{5932987F-392F-484E-8AC2-EB43D01E3E85}" presName="circ2Tx" presStyleLbl="revTx" presStyleIdx="0" presStyleCnt="0" custScaleX="177108" custScaleY="226495" custLinFactNeighborX="-10983" custLinFactNeighborY="342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705A6-71EF-4E4D-AB0A-04B104018C1B}" type="pres">
      <dgm:prSet presAssocID="{D426E993-8B31-4EB9-AA95-1A3C49905449}" presName="circ3" presStyleLbl="vennNode1" presStyleIdx="2" presStyleCnt="7" custScaleX="89499" custScaleY="86663"/>
      <dgm:spPr/>
      <dgm:t>
        <a:bodyPr/>
        <a:lstStyle/>
        <a:p>
          <a:endParaRPr lang="ru-RU"/>
        </a:p>
      </dgm:t>
    </dgm:pt>
    <dgm:pt modelId="{567D6FBE-6D36-42BB-9051-B718414527C5}" type="pres">
      <dgm:prSet presAssocID="{D426E993-8B31-4EB9-AA95-1A3C49905449}" presName="circ3Tx" presStyleLbl="revTx" presStyleIdx="0" presStyleCnt="0" custScaleX="154647" custLinFactNeighborX="9483" custLinFactNeighborY="714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1323D-52C3-4C5E-A6B7-86BD8B3BF111}" type="pres">
      <dgm:prSet presAssocID="{B57B80A3-ECF6-4EEC-95FA-346AEAA6DB56}" presName="circ4" presStyleLbl="vennNode1" presStyleIdx="3" presStyleCnt="7" custScaleX="86793" custScaleY="790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A3227B-5F1B-4CEA-B262-4729B5407996}" type="pres">
      <dgm:prSet presAssocID="{B57B80A3-ECF6-4EEC-95FA-346AEAA6DB56}" presName="circ4Tx" presStyleLbl="revTx" presStyleIdx="0" presStyleCnt="0" custScaleY="40412" custLinFactNeighborX="-26768" custLinFactNeighborY="495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18B0C2-8EE3-43FC-8F88-2981BDB33DB4}" type="pres">
      <dgm:prSet presAssocID="{5517A16E-4076-40A7-98A6-8C72582EFE58}" presName="circ5" presStyleLbl="vennNode1" presStyleIdx="4" presStyleCnt="7" custScaleX="97125" custScaleY="790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7D7F3F2-6D6A-4704-90AA-4C8314E5ACF1}" type="pres">
      <dgm:prSet presAssocID="{5517A16E-4076-40A7-98A6-8C72582EFE58}" presName="circ5Tx" presStyleLbl="revTx" presStyleIdx="0" presStyleCnt="0" custScaleY="33791" custLinFactNeighborX="86408" custLinFactNeighborY="52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F9D62C-346C-4FAC-86D1-5198B4773EF6}" type="pres">
      <dgm:prSet presAssocID="{2BEDEB4B-125F-4107-9B4C-100B419682D3}" presName="circ6" presStyleLbl="vennNode1" presStyleIdx="5" presStyleCnt="7"/>
      <dgm:spPr/>
      <dgm:t>
        <a:bodyPr/>
        <a:lstStyle/>
        <a:p>
          <a:endParaRPr lang="ru-RU"/>
        </a:p>
      </dgm:t>
    </dgm:pt>
    <dgm:pt modelId="{12EE9165-DB2F-4582-BF5D-150F566EF7DE}" type="pres">
      <dgm:prSet presAssocID="{2BEDEB4B-125F-4107-9B4C-100B419682D3}" presName="circ6Tx" presStyleLbl="revTx" presStyleIdx="0" presStyleCnt="0" custScaleX="152287" custScaleY="202419" custLinFactNeighborX="7429" custLinFactNeighborY="851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DC67C-C0CC-4CCA-BB2A-CE7456DC27F1}" type="pres">
      <dgm:prSet presAssocID="{421F3A80-440C-47F1-807E-8C0110C81581}" presName="circ7" presStyleLbl="vennNode1" presStyleIdx="6" presStyleCnt="7" custScaleX="118519" custScaleY="111423" custLinFactNeighborX="-6665" custLinFactNeighborY="-93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82536BC-7883-4DD6-AE92-A822D358D2DF}" type="pres">
      <dgm:prSet presAssocID="{421F3A80-440C-47F1-807E-8C0110C81581}" presName="circ7Tx" presStyleLbl="revTx" presStyleIdx="0" presStyleCnt="0" custScaleX="149577" custScaleY="211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3EF889-AC40-425A-81C5-C0BA8FD32764}" type="presOf" srcId="{D426E993-8B31-4EB9-AA95-1A3C49905449}" destId="{567D6FBE-6D36-42BB-9051-B718414527C5}" srcOrd="0" destOrd="0" presId="urn:microsoft.com/office/officeart/2005/8/layout/venn1"/>
    <dgm:cxn modelId="{DBA956DE-1135-46D3-A097-2663E6CE853E}" type="presOf" srcId="{CD5D1780-A4AD-488E-9653-D877A4BC144F}" destId="{25948C62-EB5D-4665-953A-09A5D35FA2D8}" srcOrd="0" destOrd="0" presId="urn:microsoft.com/office/officeart/2005/8/layout/venn1"/>
    <dgm:cxn modelId="{38350B06-F3C9-4765-8D55-6322761DBE45}" srcId="{E6E00EB0-C184-4B7D-8E68-9B276127077B}" destId="{5517A16E-4076-40A7-98A6-8C72582EFE58}" srcOrd="4" destOrd="0" parTransId="{6ED14586-23E2-48FA-B564-E573679D402F}" sibTransId="{4C4E4542-DB95-4472-8622-2F06447FDD20}"/>
    <dgm:cxn modelId="{D72F24C0-08F2-4F8E-B784-03247EDE6FD9}" srcId="{E6E00EB0-C184-4B7D-8E68-9B276127077B}" destId="{CD5D1780-A4AD-488E-9653-D877A4BC144F}" srcOrd="0" destOrd="0" parTransId="{4DDD4138-4BC5-4D05-8352-88CF1E83FCC2}" sibTransId="{57D2BCE9-A13A-468E-BE89-B1635F5C8F3C}"/>
    <dgm:cxn modelId="{9FB13DDE-E760-490B-9783-9690D9F76970}" type="presOf" srcId="{E6E00EB0-C184-4B7D-8E68-9B276127077B}" destId="{8C88D007-6C68-4AA7-A025-EB6C505388A3}" srcOrd="0" destOrd="0" presId="urn:microsoft.com/office/officeart/2005/8/layout/venn1"/>
    <dgm:cxn modelId="{A5279A99-F630-426B-B680-2AA3FF98EFA3}" srcId="{E6E00EB0-C184-4B7D-8E68-9B276127077B}" destId="{D426E993-8B31-4EB9-AA95-1A3C49905449}" srcOrd="2" destOrd="0" parTransId="{E7A8237B-F040-467E-9BD5-A2E32B559A08}" sibTransId="{4948CFF0-9DFF-4364-A8FA-3DF93E9F4300}"/>
    <dgm:cxn modelId="{70E6A746-3FA8-4702-A859-1C066B686776}" srcId="{E6E00EB0-C184-4B7D-8E68-9B276127077B}" destId="{421F3A80-440C-47F1-807E-8C0110C81581}" srcOrd="6" destOrd="0" parTransId="{9BA40C06-A728-4B9D-9A65-04D6D02043C7}" sibTransId="{84AEEACC-F39A-4C10-BF7A-4B1E5B775E6B}"/>
    <dgm:cxn modelId="{CB27B37D-C2CB-4022-8F7A-111EC6C2B22A}" srcId="{E6E00EB0-C184-4B7D-8E68-9B276127077B}" destId="{5932987F-392F-484E-8AC2-EB43D01E3E85}" srcOrd="1" destOrd="0" parTransId="{B1374562-E7DE-4486-BB96-2F4D936D650D}" sibTransId="{EF6131CB-D83D-424D-9F0D-5E211A7B9BEC}"/>
    <dgm:cxn modelId="{5E5DF851-173A-4233-88B8-EE04D199F9BB}" type="presOf" srcId="{2BEDEB4B-125F-4107-9B4C-100B419682D3}" destId="{12EE9165-DB2F-4582-BF5D-150F566EF7DE}" srcOrd="0" destOrd="0" presId="urn:microsoft.com/office/officeart/2005/8/layout/venn1"/>
    <dgm:cxn modelId="{85877256-1511-402D-A7AD-250883B5EA85}" srcId="{E6E00EB0-C184-4B7D-8E68-9B276127077B}" destId="{0B2A4440-D912-4698-B307-418FAC549E98}" srcOrd="9" destOrd="0" parTransId="{D18A2BD7-CA60-496F-852D-924045E080F9}" sibTransId="{C988D87D-43BA-4B38-A730-A3FC59ABBCF3}"/>
    <dgm:cxn modelId="{20921071-59E7-4DA4-A092-B168897BC912}" srcId="{E6E00EB0-C184-4B7D-8E68-9B276127077B}" destId="{B57B80A3-ECF6-4EEC-95FA-346AEAA6DB56}" srcOrd="3" destOrd="0" parTransId="{D4475EB8-B2BF-4D03-A63B-38AA942B82DE}" sibTransId="{DA7269CF-C277-4361-8A08-9B54811F69A5}"/>
    <dgm:cxn modelId="{99E289BF-EE73-4C10-A4F1-BC26A5A06764}" srcId="{E6E00EB0-C184-4B7D-8E68-9B276127077B}" destId="{677B857E-41B8-4EBB-A735-6EFE0742D391}" srcOrd="8" destOrd="0" parTransId="{35709DB5-571F-43DC-8ED9-66B9C7864DD5}" sibTransId="{AAF9DFD2-4F18-4AE5-9E37-1741F6D68B4C}"/>
    <dgm:cxn modelId="{9CE2E3B9-C8B1-4067-9863-0C635F7338FE}" srcId="{E6E00EB0-C184-4B7D-8E68-9B276127077B}" destId="{C5FAEA3B-29E3-4E84-AD0E-918BF9374C83}" srcOrd="7" destOrd="0" parTransId="{F3864A88-CDCB-4E4B-81D6-AE50C2DF9551}" sibTransId="{D8987F3B-2D61-44A5-A04E-351D4FCD8A4A}"/>
    <dgm:cxn modelId="{A7C83951-6E13-45E5-8A36-5DC8716D77F2}" type="presOf" srcId="{5932987F-392F-484E-8AC2-EB43D01E3E85}" destId="{8C297B72-4BEC-4531-8B1D-05C596C1E526}" srcOrd="0" destOrd="0" presId="urn:microsoft.com/office/officeart/2005/8/layout/venn1"/>
    <dgm:cxn modelId="{DCC91AB5-1069-4D4D-9C7F-FCEB869B26B6}" srcId="{E6E00EB0-C184-4B7D-8E68-9B276127077B}" destId="{F69386FE-E0B3-4E11-BE12-EF317945BFEB}" srcOrd="10" destOrd="0" parTransId="{9E2F1559-AC0F-4F0E-8EFA-203BF21DA7DB}" sibTransId="{F9564CB4-2E34-48DA-8CBC-94073D2B8462}"/>
    <dgm:cxn modelId="{E477C2DF-788B-4DB3-BF5D-477643CC8D93}" type="presOf" srcId="{B57B80A3-ECF6-4EEC-95FA-346AEAA6DB56}" destId="{FFA3227B-5F1B-4CEA-B262-4729B5407996}" srcOrd="0" destOrd="0" presId="urn:microsoft.com/office/officeart/2005/8/layout/venn1"/>
    <dgm:cxn modelId="{B3A98B51-3B4E-4530-9356-7A1C622231C9}" type="presOf" srcId="{5517A16E-4076-40A7-98A6-8C72582EFE58}" destId="{87D7F3F2-6D6A-4704-90AA-4C8314E5ACF1}" srcOrd="0" destOrd="0" presId="urn:microsoft.com/office/officeart/2005/8/layout/venn1"/>
    <dgm:cxn modelId="{8A383EE2-251F-4CC8-A2EF-6F16E7FFA5C8}" srcId="{E6E00EB0-C184-4B7D-8E68-9B276127077B}" destId="{2BEDEB4B-125F-4107-9B4C-100B419682D3}" srcOrd="5" destOrd="0" parTransId="{E467F474-356A-4EC2-9CFA-541BAFFF8E78}" sibTransId="{9C312130-A5DE-43AE-80CF-B9169BE06325}"/>
    <dgm:cxn modelId="{50AE8A5A-0A2D-4B92-AF07-61D335060B59}" type="presOf" srcId="{421F3A80-440C-47F1-807E-8C0110C81581}" destId="{582536BC-7883-4DD6-AE92-A822D358D2DF}" srcOrd="0" destOrd="0" presId="urn:microsoft.com/office/officeart/2005/8/layout/venn1"/>
    <dgm:cxn modelId="{597B43C8-E31F-4E28-950A-4BCA66E0F425}" type="presParOf" srcId="{8C88D007-6C68-4AA7-A025-EB6C505388A3}" destId="{4D8894BC-9563-44ED-978B-E48E27C3028F}" srcOrd="0" destOrd="0" presId="urn:microsoft.com/office/officeart/2005/8/layout/venn1"/>
    <dgm:cxn modelId="{89C0F309-6969-4110-A10E-F304DE18E652}" type="presParOf" srcId="{8C88D007-6C68-4AA7-A025-EB6C505388A3}" destId="{25948C62-EB5D-4665-953A-09A5D35FA2D8}" srcOrd="1" destOrd="0" presId="urn:microsoft.com/office/officeart/2005/8/layout/venn1"/>
    <dgm:cxn modelId="{1C96A34B-862F-48F3-BF73-A23411C63C16}" type="presParOf" srcId="{8C88D007-6C68-4AA7-A025-EB6C505388A3}" destId="{882685E4-2653-4CE6-A870-EA9CD6FBCAFB}" srcOrd="2" destOrd="0" presId="urn:microsoft.com/office/officeart/2005/8/layout/venn1"/>
    <dgm:cxn modelId="{2D55DBF4-6022-4CE8-B47B-558CFA34F79D}" type="presParOf" srcId="{8C88D007-6C68-4AA7-A025-EB6C505388A3}" destId="{8C297B72-4BEC-4531-8B1D-05C596C1E526}" srcOrd="3" destOrd="0" presId="urn:microsoft.com/office/officeart/2005/8/layout/venn1"/>
    <dgm:cxn modelId="{B3152A4F-C341-4F46-9C1E-90E7E72DE678}" type="presParOf" srcId="{8C88D007-6C68-4AA7-A025-EB6C505388A3}" destId="{1D0705A6-71EF-4E4D-AB0A-04B104018C1B}" srcOrd="4" destOrd="0" presId="urn:microsoft.com/office/officeart/2005/8/layout/venn1"/>
    <dgm:cxn modelId="{40E98582-168F-4AF2-9E86-DBB2D05F774C}" type="presParOf" srcId="{8C88D007-6C68-4AA7-A025-EB6C505388A3}" destId="{567D6FBE-6D36-42BB-9051-B718414527C5}" srcOrd="5" destOrd="0" presId="urn:microsoft.com/office/officeart/2005/8/layout/venn1"/>
    <dgm:cxn modelId="{634FE36B-01D7-4637-9CB0-0B025B0D13AE}" type="presParOf" srcId="{8C88D007-6C68-4AA7-A025-EB6C505388A3}" destId="{1071323D-52C3-4C5E-A6B7-86BD8B3BF111}" srcOrd="6" destOrd="0" presId="urn:microsoft.com/office/officeart/2005/8/layout/venn1"/>
    <dgm:cxn modelId="{C6D59791-43E6-459A-9066-F75211701081}" type="presParOf" srcId="{8C88D007-6C68-4AA7-A025-EB6C505388A3}" destId="{FFA3227B-5F1B-4CEA-B262-4729B5407996}" srcOrd="7" destOrd="0" presId="urn:microsoft.com/office/officeart/2005/8/layout/venn1"/>
    <dgm:cxn modelId="{CB27D8F1-4771-4593-B8BD-F42FD86EEA3A}" type="presParOf" srcId="{8C88D007-6C68-4AA7-A025-EB6C505388A3}" destId="{1718B0C2-8EE3-43FC-8F88-2981BDB33DB4}" srcOrd="8" destOrd="0" presId="urn:microsoft.com/office/officeart/2005/8/layout/venn1"/>
    <dgm:cxn modelId="{466FC8AF-0B35-4D68-A517-9FEB3AD1FAAF}" type="presParOf" srcId="{8C88D007-6C68-4AA7-A025-EB6C505388A3}" destId="{87D7F3F2-6D6A-4704-90AA-4C8314E5ACF1}" srcOrd="9" destOrd="0" presId="urn:microsoft.com/office/officeart/2005/8/layout/venn1"/>
    <dgm:cxn modelId="{E7F98EDB-7CBB-4543-AD1B-AA9F3A2F3E36}" type="presParOf" srcId="{8C88D007-6C68-4AA7-A025-EB6C505388A3}" destId="{CFF9D62C-346C-4FAC-86D1-5198B4773EF6}" srcOrd="10" destOrd="0" presId="urn:microsoft.com/office/officeart/2005/8/layout/venn1"/>
    <dgm:cxn modelId="{F3CD7414-178F-4E78-9A3F-FCF60BE4F246}" type="presParOf" srcId="{8C88D007-6C68-4AA7-A025-EB6C505388A3}" destId="{12EE9165-DB2F-4582-BF5D-150F566EF7DE}" srcOrd="11" destOrd="0" presId="urn:microsoft.com/office/officeart/2005/8/layout/venn1"/>
    <dgm:cxn modelId="{840BC163-8C47-491F-9CA6-9B37ECD7FA9D}" type="presParOf" srcId="{8C88D007-6C68-4AA7-A025-EB6C505388A3}" destId="{68CDC67C-C0CC-4CCA-BB2A-CE7456DC27F1}" srcOrd="12" destOrd="0" presId="urn:microsoft.com/office/officeart/2005/8/layout/venn1"/>
    <dgm:cxn modelId="{14E3A835-473B-40FF-B5E6-C3866AA5DBF1}" type="presParOf" srcId="{8C88D007-6C68-4AA7-A025-EB6C505388A3}" destId="{582536BC-7883-4DD6-AE92-A822D358D2DF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8894BC-9563-44ED-978B-E48E27C3028F}">
      <dsp:nvSpPr>
        <dsp:cNvPr id="0" name=""/>
        <dsp:cNvSpPr/>
      </dsp:nvSpPr>
      <dsp:spPr>
        <a:xfrm>
          <a:off x="2072594" y="1196225"/>
          <a:ext cx="2658391" cy="18617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5948C62-EB5D-4665-953A-09A5D35FA2D8}">
      <dsp:nvSpPr>
        <dsp:cNvPr id="0" name=""/>
        <dsp:cNvSpPr/>
      </dsp:nvSpPr>
      <dsp:spPr>
        <a:xfrm>
          <a:off x="2076609" y="0"/>
          <a:ext cx="1873549" cy="3632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/>
            <a:t>деньги</a:t>
          </a:r>
          <a:endParaRPr lang="ru-RU" sz="2400" kern="1200" dirty="0"/>
        </a:p>
      </dsp:txBody>
      <dsp:txXfrm>
        <a:off x="2076609" y="0"/>
        <a:ext cx="1873549" cy="363234"/>
      </dsp:txXfrm>
    </dsp:sp>
    <dsp:sp modelId="{882685E4-2653-4CE6-A870-EA9CD6FBCAFB}">
      <dsp:nvSpPr>
        <dsp:cNvPr id="0" name=""/>
        <dsp:cNvSpPr/>
      </dsp:nvSpPr>
      <dsp:spPr>
        <a:xfrm>
          <a:off x="3031854" y="1749590"/>
          <a:ext cx="1699128" cy="12162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C297B72-4BEC-4531-8B1D-05C596C1E526}">
      <dsp:nvSpPr>
        <dsp:cNvPr id="0" name=""/>
        <dsp:cNvSpPr/>
      </dsp:nvSpPr>
      <dsp:spPr>
        <a:xfrm>
          <a:off x="4023153" y="665351"/>
          <a:ext cx="3137213" cy="24980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доход         </a:t>
          </a:r>
          <a:endParaRPr lang="ru-RU" sz="2300" b="1" i="1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         процент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i="1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                    накопления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i="1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                        инвестиции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</a:t>
          </a:r>
          <a:endParaRPr lang="ru-RU" sz="2300" kern="1200" dirty="0"/>
        </a:p>
      </dsp:txBody>
      <dsp:txXfrm>
        <a:off x="4023153" y="665351"/>
        <a:ext cx="3137213" cy="2498010"/>
      </dsp:txXfrm>
    </dsp:sp>
    <dsp:sp modelId="{1D0705A6-71EF-4E4D-AB0A-04B104018C1B}">
      <dsp:nvSpPr>
        <dsp:cNvPr id="0" name=""/>
        <dsp:cNvSpPr/>
      </dsp:nvSpPr>
      <dsp:spPr>
        <a:xfrm>
          <a:off x="3267584" y="2167965"/>
          <a:ext cx="1463396" cy="14171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67D6FBE-6D36-42BB-9051-B718414527C5}">
      <dsp:nvSpPr>
        <dsp:cNvPr id="0" name=""/>
        <dsp:cNvSpPr/>
      </dsp:nvSpPr>
      <dsp:spPr>
        <a:xfrm>
          <a:off x="4596263" y="3231246"/>
          <a:ext cx="2686669" cy="117809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b="1" i="1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страховка</a:t>
          </a:r>
          <a:endParaRPr lang="ru-RU" sz="2300" kern="1200" dirty="0"/>
        </a:p>
      </dsp:txBody>
      <dsp:txXfrm>
        <a:off x="4596263" y="3231246"/>
        <a:ext cx="2686669" cy="1178096"/>
      </dsp:txXfrm>
    </dsp:sp>
    <dsp:sp modelId="{1071323D-52C3-4C5E-A6B7-86BD8B3BF111}">
      <dsp:nvSpPr>
        <dsp:cNvPr id="0" name=""/>
        <dsp:cNvSpPr/>
      </dsp:nvSpPr>
      <dsp:spPr>
        <a:xfrm>
          <a:off x="2957918" y="2646233"/>
          <a:ext cx="1419150" cy="129285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FA3227B-5F1B-4CEA-B262-4729B5407996}">
      <dsp:nvSpPr>
        <dsp:cNvPr id="0" name=""/>
        <dsp:cNvSpPr/>
      </dsp:nvSpPr>
      <dsp:spPr>
        <a:xfrm>
          <a:off x="3820020" y="4577603"/>
          <a:ext cx="1873549" cy="43557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/>
            <a:t>риск    </a:t>
          </a:r>
          <a:endParaRPr lang="ru-RU" sz="2300" kern="1200" dirty="0"/>
        </a:p>
      </dsp:txBody>
      <dsp:txXfrm>
        <a:off x="3820020" y="4577603"/>
        <a:ext cx="1873549" cy="435573"/>
      </dsp:txXfrm>
    </dsp:sp>
    <dsp:sp modelId="{1718B0C2-8EE3-43FC-8F88-2981BDB33DB4}">
      <dsp:nvSpPr>
        <dsp:cNvPr id="0" name=""/>
        <dsp:cNvSpPr/>
      </dsp:nvSpPr>
      <dsp:spPr>
        <a:xfrm>
          <a:off x="2342042" y="2646233"/>
          <a:ext cx="1588088" cy="129285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7D7F3F2-6D6A-4704-90AA-4C8314E5ACF1}">
      <dsp:nvSpPr>
        <dsp:cNvPr id="0" name=""/>
        <dsp:cNvSpPr/>
      </dsp:nvSpPr>
      <dsp:spPr>
        <a:xfrm>
          <a:off x="2227394" y="4381476"/>
          <a:ext cx="1873549" cy="36421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/>
            <a:t>пенсия</a:t>
          </a:r>
          <a:endParaRPr lang="ru-RU" sz="2300" kern="1200" dirty="0"/>
        </a:p>
      </dsp:txBody>
      <dsp:txXfrm>
        <a:off x="2227394" y="4381476"/>
        <a:ext cx="1873549" cy="364210"/>
      </dsp:txXfrm>
    </dsp:sp>
    <dsp:sp modelId="{CFF9D62C-346C-4FAC-86D1-5198B4773EF6}">
      <dsp:nvSpPr>
        <dsp:cNvPr id="0" name=""/>
        <dsp:cNvSpPr/>
      </dsp:nvSpPr>
      <dsp:spPr>
        <a:xfrm>
          <a:off x="1986749" y="2058915"/>
          <a:ext cx="1635097" cy="16352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2EE9165-DB2F-4582-BF5D-150F566EF7DE}">
      <dsp:nvSpPr>
        <dsp:cNvPr id="0" name=""/>
        <dsp:cNvSpPr/>
      </dsp:nvSpPr>
      <dsp:spPr>
        <a:xfrm>
          <a:off x="-329788" y="2628485"/>
          <a:ext cx="2645668" cy="23846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/>
            <a:t>       </a:t>
          </a:r>
          <a:r>
            <a:rPr lang="ru-RU" sz="2300" b="1" i="1" kern="1200" dirty="0" smtClean="0"/>
            <a:t>банковский счет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               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инфляция</a:t>
          </a:r>
          <a:endParaRPr lang="ru-RU" sz="2300" b="1" i="1" kern="1200" dirty="0"/>
        </a:p>
      </dsp:txBody>
      <dsp:txXfrm>
        <a:off x="-329788" y="2628485"/>
        <a:ext cx="2645668" cy="2384691"/>
      </dsp:txXfrm>
    </dsp:sp>
    <dsp:sp modelId="{68CDC67C-C0CC-4CCA-BB2A-CE7456DC27F1}">
      <dsp:nvSpPr>
        <dsp:cNvPr id="0" name=""/>
        <dsp:cNvSpPr/>
      </dsp:nvSpPr>
      <dsp:spPr>
        <a:xfrm>
          <a:off x="1844231" y="1431345"/>
          <a:ext cx="1937901" cy="182209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82536BC-7883-4DD6-AE92-A822D358D2DF}">
      <dsp:nvSpPr>
        <dsp:cNvPr id="0" name=""/>
        <dsp:cNvSpPr/>
      </dsp:nvSpPr>
      <dsp:spPr>
        <a:xfrm>
          <a:off x="-307498" y="372062"/>
          <a:ext cx="2649541" cy="232996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                   товары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 smtClean="0"/>
            <a:t>        услуги</a:t>
          </a:r>
          <a:endParaRPr lang="ru-RU" sz="2300" b="1" i="1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b="1" i="1" kern="1200" dirty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1" kern="1200" dirty="0"/>
            <a:t>права </a:t>
          </a:r>
          <a:r>
            <a:rPr lang="ru-RU" sz="2300" b="1" i="1" kern="1200" dirty="0" smtClean="0"/>
            <a:t>покупателей      </a:t>
          </a:r>
          <a:endParaRPr lang="ru-RU" sz="2300" kern="1200" dirty="0"/>
        </a:p>
      </dsp:txBody>
      <dsp:txXfrm>
        <a:off x="-307498" y="372062"/>
        <a:ext cx="2649541" cy="2329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3D026-ACA9-4408-BA4B-A2A351A7F470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973F0-0F5B-45AB-9FB9-53693AAC43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10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597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Раздел «Тарифный план» оценивает способность учащихся анализировать</a:t>
            </a:r>
          </a:p>
          <a:p>
            <a:r>
              <a:rPr lang="ru-RU" dirty="0" smtClean="0"/>
              <a:t>информацию о тарифных планах для мобильных телефонов. С этим сталкиваются или скоро</a:t>
            </a:r>
          </a:p>
          <a:p>
            <a:r>
              <a:rPr lang="ru-RU" dirty="0" smtClean="0"/>
              <a:t>столкнутся многие 15-летние учащиеся.</a:t>
            </a:r>
          </a:p>
          <a:p>
            <a:r>
              <a:rPr lang="ru-RU" dirty="0" smtClean="0"/>
              <a:t>В первом вопросе ученикам предлагается объяснить возможную финансовую выгоду от</a:t>
            </a:r>
          </a:p>
          <a:p>
            <a:r>
              <a:rPr lang="ru-RU" dirty="0" smtClean="0"/>
              <a:t>тарифного плана с предварительной оплатой услуг. Они должны увидеть, что такой тарифный</a:t>
            </a:r>
          </a:p>
          <a:p>
            <a:r>
              <a:rPr lang="ru-RU" dirty="0" smtClean="0"/>
              <a:t>план не включает в себя абонентскую плату, а также может помочь пользователю не выходить</a:t>
            </a:r>
          </a:p>
          <a:p>
            <a:r>
              <a:rPr lang="ru-RU" dirty="0" smtClean="0"/>
              <a:t>за пределы определенного лимита расходов.</a:t>
            </a:r>
          </a:p>
          <a:p>
            <a:r>
              <a:rPr lang="ru-RU" dirty="0" smtClean="0"/>
              <a:t>Ответ принимается полностью, если ученик обращает внимание на следующие моменты:</a:t>
            </a:r>
          </a:p>
          <a:p>
            <a:r>
              <a:rPr lang="ru-RU" dirty="0" smtClean="0"/>
              <a:t>Код 11: Упомянута простота планирования ИЛИ возможность соблюдение определенного</a:t>
            </a:r>
          </a:p>
          <a:p>
            <a:r>
              <a:rPr lang="ru-RU" dirty="0" smtClean="0"/>
              <a:t>бюджета.</a:t>
            </a:r>
          </a:p>
          <a:p>
            <a:r>
              <a:rPr lang="ru-RU" dirty="0" smtClean="0"/>
              <a:t>Формулировки могут быть примерно такими.</a:t>
            </a:r>
          </a:p>
          <a:p>
            <a:r>
              <a:rPr lang="ru-RU" dirty="0" smtClean="0"/>
              <a:t>• Вы точно знаете, сколько будет стоить оплата услуг мобильной связи.</a:t>
            </a:r>
          </a:p>
          <a:p>
            <a:r>
              <a:rPr lang="ru-RU" dirty="0" smtClean="0"/>
              <a:t>• Вы можете заранее выбрать, сколько потратите на оплату услуг связи.</a:t>
            </a:r>
          </a:p>
          <a:p>
            <a:r>
              <a:rPr lang="ru-RU" dirty="0" smtClean="0"/>
              <a:t>• Это поможет лучше планировать финансы.</a:t>
            </a:r>
          </a:p>
          <a:p>
            <a:r>
              <a:rPr lang="ru-RU" dirty="0" smtClean="0"/>
              <a:t>• Это означает, что вы не будете выходить за обозначенный лимит.</a:t>
            </a:r>
          </a:p>
          <a:p>
            <a:r>
              <a:rPr lang="ru-RU" dirty="0" smtClean="0"/>
              <a:t>• Вы не будете удивляться большим счетам в конце месяца.</a:t>
            </a:r>
          </a:p>
          <a:p>
            <a:r>
              <a:rPr lang="ru-RU" dirty="0" smtClean="0"/>
              <a:t>• Вы платите за предоставление услуг мобильной связи только ту сумму, которая вам</a:t>
            </a:r>
          </a:p>
          <a:p>
            <a:r>
              <a:rPr lang="ru-RU" dirty="0" smtClean="0"/>
              <a:t>нужна.</a:t>
            </a:r>
          </a:p>
          <a:p>
            <a:r>
              <a:rPr lang="ru-RU" dirty="0" smtClean="0"/>
              <a:t>Код 12: Упомянуто отсутствие абонентской платы (которая присутствует в Тарифном</a:t>
            </a:r>
          </a:p>
          <a:p>
            <a:r>
              <a:rPr lang="ru-RU" dirty="0" smtClean="0"/>
              <a:t>плане 1).</a:t>
            </a:r>
          </a:p>
          <a:p>
            <a:r>
              <a:rPr lang="ru-RU" dirty="0" smtClean="0"/>
              <a:t>• Вам не нужно платить абонентскую плату каждый месяц.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973F0-0F5B-45AB-9FB9-53693AAC435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973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Второй вопрос в разделе ТАРИФНЫЙ ПЛАН оценивает способность учеников выбирать</a:t>
            </a:r>
          </a:p>
          <a:p>
            <a:r>
              <a:rPr lang="ru-RU" dirty="0" smtClean="0"/>
              <a:t>наиболее подходящий для них тарифный план. В ответе важно сопоставить условия,</a:t>
            </a:r>
          </a:p>
          <a:p>
            <a:r>
              <a:rPr lang="ru-RU" dirty="0" smtClean="0"/>
              <a:t>предлагаемые разными мобильными компаниями, по нескольким показателям (абонентская</a:t>
            </a:r>
          </a:p>
          <a:p>
            <a:r>
              <a:rPr lang="ru-RU" dirty="0" smtClean="0"/>
              <a:t>плата, стоимость звонков и текстовых сообщений), и выбрать наиболее вариант в соответствии</a:t>
            </a:r>
          </a:p>
          <a:p>
            <a:r>
              <a:rPr lang="ru-RU" dirty="0" smtClean="0"/>
              <a:t>с собственными потребностями. Чтобы ответ был полностью принят, учащимся необходимо</a:t>
            </a:r>
          </a:p>
          <a:p>
            <a:r>
              <a:rPr lang="ru-RU" dirty="0" smtClean="0"/>
              <a:t>указать, что предложение Компании 2 является лучшим вариантом для Бена.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973F0-0F5B-45AB-9FB9-53693AAC435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39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389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5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соответствии с требованием ФГОС в</a:t>
            </a:r>
            <a:r>
              <a:rPr lang="ru-RU" baseline="0" dirty="0" smtClean="0"/>
              <a:t> рамках предмета обществознание - </a:t>
            </a:r>
            <a:r>
              <a:rPr lang="ru-RU" dirty="0" smtClean="0"/>
              <a:t>приобретение опыта использования полученных знаний в практической деятельности, а также в повседневной жизни даются три ожидаемых образовательных результата, которые могут обеспечить разрабатываемые материалы мониторинга.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973F0-0F5B-45AB-9FB9-53693AAC435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4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08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944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Этот вопрос оценивает умение учащихся различать постоянные и переменные</a:t>
            </a:r>
          </a:p>
          <a:p>
            <a:r>
              <a:rPr lang="ru-RU" dirty="0" smtClean="0"/>
              <a:t>издержки, связанные с управлением автомобилем. Понимание постоянных и переменных</a:t>
            </a:r>
          </a:p>
          <a:p>
            <a:r>
              <a:rPr lang="ru-RU" dirty="0" smtClean="0"/>
              <a:t>издержек является важной составляющей планирования финансов для отдельного человека</a:t>
            </a:r>
          </a:p>
          <a:p>
            <a:r>
              <a:rPr lang="ru-RU" dirty="0" smtClean="0"/>
              <a:t>или семьи. Вопрос относится к категории «Анализ информации в финансовом контексте», так</a:t>
            </a:r>
          </a:p>
          <a:p>
            <a:r>
              <a:rPr lang="ru-RU" dirty="0" smtClean="0"/>
              <a:t>как учащиеся должны распознать что-то, о чем не говорится напрямую, и продумать</a:t>
            </a:r>
          </a:p>
          <a:p>
            <a:r>
              <a:rPr lang="ru-RU" dirty="0" smtClean="0"/>
              <a:t>последствия, которые вызовет более частое использование автомобиля, в отношении расходов</a:t>
            </a:r>
          </a:p>
          <a:p>
            <a:r>
              <a:rPr lang="ru-RU" dirty="0" smtClean="0"/>
              <a:t>семьи.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973F0-0F5B-45AB-9FB9-53693AAC435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47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 задание предлагает учащимся определить влияние продления срока погашения</a:t>
            </a:r>
          </a:p>
          <a:p>
            <a:r>
              <a:rPr lang="ru-RU" dirty="0" smtClean="0"/>
              <a:t>кредита с двух до трех лет на ежемесячные процентные платежи и на общую сумму</a:t>
            </a:r>
          </a:p>
          <a:p>
            <a:r>
              <a:rPr lang="ru-RU" dirty="0" smtClean="0"/>
              <a:t>уплаченных процентов. Годовая процентная ставка при этом не изменяется. Молодые</a:t>
            </a:r>
          </a:p>
          <a:p>
            <a:r>
              <a:rPr lang="ru-RU" dirty="0" smtClean="0"/>
              <a:t>люди могут легко взять кредит, а также он может быть предложен в качестве опции</a:t>
            </a:r>
          </a:p>
          <a:p>
            <a:r>
              <a:rPr lang="ru-RU" dirty="0" smtClean="0"/>
              <a:t>при совершении покупки в некоторых странах. Поэтому крайне важно, чтобы учащиеся</a:t>
            </a:r>
          </a:p>
          <a:p>
            <a:r>
              <a:rPr lang="ru-RU" dirty="0" smtClean="0"/>
              <a:t>понимали, что такое кредиты и каковы условия займов, чтобы принять обоснованное</a:t>
            </a:r>
          </a:p>
          <a:p>
            <a:r>
              <a:rPr lang="ru-RU" dirty="0" smtClean="0"/>
              <a:t>решение, насколько они им необходимы. Перед учащимися может встать подобный вопрос</a:t>
            </a:r>
          </a:p>
          <a:p>
            <a:r>
              <a:rPr lang="ru-RU" dirty="0" smtClean="0"/>
              <a:t>в ближайшем будущем, например, если они захотят купить оборудование</a:t>
            </a:r>
          </a:p>
          <a:p>
            <a:r>
              <a:rPr lang="ru-RU" dirty="0" smtClean="0"/>
              <a:t>для запуска своего бизнеса или товары для отделки дома. Решение данного задания требует</a:t>
            </a:r>
          </a:p>
          <a:p>
            <a:r>
              <a:rPr lang="ru-RU" dirty="0" smtClean="0"/>
              <a:t>применения долгосрочного планирования и предвидения будущих последствий взятия</a:t>
            </a:r>
          </a:p>
          <a:p>
            <a:r>
              <a:rPr lang="ru-RU" dirty="0" smtClean="0"/>
              <a:t>кредитов с различной длительностью. Делать какие-либо расчеты не нужно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973F0-0F5B-45AB-9FB9-53693AAC435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446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Учащиеся должны проанализировать финансовый документ – выписку с банковского</a:t>
            </a:r>
          </a:p>
          <a:p>
            <a:r>
              <a:rPr lang="ru-RU" dirty="0" smtClean="0"/>
              <a:t>счета. Им необходимо по выписке определить сумму взимаемой банком комиссии. Для этого</a:t>
            </a:r>
          </a:p>
          <a:p>
            <a:r>
              <a:rPr lang="ru-RU" dirty="0" smtClean="0"/>
              <a:t>учащиеся должны выполнить простые математические операции (сложение или умножение).</a:t>
            </a:r>
          </a:p>
          <a:p>
            <a:r>
              <a:rPr lang="ru-RU" dirty="0" smtClean="0"/>
              <a:t>Смысл вопроса состоит в том, чтобы проверить, могут ли школьники найти информацию в</a:t>
            </a:r>
          </a:p>
          <a:p>
            <a:r>
              <a:rPr lang="ru-RU" dirty="0" smtClean="0"/>
              <a:t>выписке и заметить, что она представлена не в общем виде, а как отдельные транзакции.</a:t>
            </a:r>
          </a:p>
          <a:p>
            <a:r>
              <a:rPr lang="ru-RU" dirty="0" smtClean="0"/>
              <a:t>Такие навыки крайне важны для правильного понимания информации, полученной от</a:t>
            </a:r>
          </a:p>
          <a:p>
            <a:r>
              <a:rPr lang="ru-RU" dirty="0" smtClean="0"/>
              <a:t>поставщиков финансовых услуг.</a:t>
            </a:r>
          </a:p>
          <a:p>
            <a:r>
              <a:rPr lang="ru-RU" dirty="0" smtClean="0"/>
              <a:t>Правильный ответ: 6,00.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973F0-0F5B-45AB-9FB9-53693AAC435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49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Второй вопрос задания «Выписка с банковского счета» требует от учащихся</a:t>
            </a:r>
          </a:p>
          <a:p>
            <a:r>
              <a:rPr lang="ru-RU" dirty="0" smtClean="0"/>
              <a:t>рассчитать остаток средств на банковском счете в данный момент времени с учетом</a:t>
            </a:r>
          </a:p>
          <a:p>
            <a:r>
              <a:rPr lang="ru-RU" dirty="0" smtClean="0"/>
              <a:t>первоначального баланса и совершенных операций.</a:t>
            </a:r>
          </a:p>
          <a:p>
            <a:r>
              <a:rPr lang="ru-RU" dirty="0" smtClean="0"/>
              <a:t>Ответ принимается полностью, если учащийся может не только складывать и вычитать</a:t>
            </a:r>
          </a:p>
          <a:p>
            <a:r>
              <a:rPr lang="ru-RU" dirty="0" smtClean="0"/>
              <a:t>соответствующие суммы, внесенные и выплаченные со счета, но и учитывать комиссию за</a:t>
            </a:r>
          </a:p>
          <a:p>
            <a:r>
              <a:rPr lang="ru-RU" dirty="0" smtClean="0"/>
              <a:t>денежный перевод.</a:t>
            </a:r>
          </a:p>
          <a:p>
            <a:r>
              <a:rPr lang="ru-RU" dirty="0" smtClean="0"/>
              <a:t>Правильный ответ: 2458,85, то есть 2015,35 + 575 - 130 - 1,50.</a:t>
            </a:r>
          </a:p>
          <a:p>
            <a:r>
              <a:rPr lang="ru-RU" dirty="0" smtClean="0"/>
              <a:t>Ответ принимается частично, если учащийся дает ответ в диапазоне от 2458 до 2459</a:t>
            </a:r>
          </a:p>
          <a:p>
            <a:r>
              <a:rPr lang="ru-RU" dirty="0" smtClean="0"/>
              <a:t>включительно (значение округляется или усекается до целого числа </a:t>
            </a:r>
            <a:r>
              <a:rPr lang="ru-RU" dirty="0" err="1" smtClean="0"/>
              <a:t>зедов</a:t>
            </a:r>
            <a:r>
              <a:rPr lang="ru-RU" dirty="0" smtClean="0"/>
              <a:t>, или в расчете</a:t>
            </a:r>
          </a:p>
          <a:p>
            <a:r>
              <a:rPr lang="ru-RU" dirty="0" smtClean="0"/>
              <a:t>может быть допущена незначительная ошибка, или может быть допущена ошибка при записи,</a:t>
            </a:r>
          </a:p>
          <a:p>
            <a:r>
              <a:rPr lang="ru-RU" dirty="0" smtClean="0"/>
              <a:t>или ученик не учитывает комиссию за денежный перевод (2460,35 или 2460).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F973F0-0F5B-45AB-9FB9-53693AAC435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46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6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968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04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1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98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597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068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893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4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878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26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23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314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633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31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355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8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92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821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0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261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74F5E-4805-41BD-99D8-FFF000C0FE14}" type="datetimeFigureOut">
              <a:rPr lang="ru-RU" smtClean="0"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2DCE7-64BD-49CD-80AB-502FE396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20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enter-imc.ru/wp-content/uploads/2020/02/10120.pdf" TargetMode="External"/><Relationship Id="rId7" Type="http://schemas.openxmlformats.org/officeDocument/2006/relationships/hyperlink" Target="https://&#1093;&#1086;&#1095;&#1091;&#1084;&#1086;&#1075;&#1091;&#1079;&#1085;&#1072;&#1102;.&#1088;&#1092;/" TargetMode="External"/><Relationship Id="rId2" Type="http://schemas.openxmlformats.org/officeDocument/2006/relationships/hyperlink" Target="http://skiv.instrao.ru/support/demonstratsionnye-materialy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incult.info/" TargetMode="External"/><Relationship Id="rId5" Type="http://schemas.openxmlformats.org/officeDocument/2006/relationships/hyperlink" Target="https://media.prosv.ru/fg/" TargetMode="External"/><Relationship Id="rId4" Type="http://schemas.openxmlformats.org/officeDocument/2006/relationships/hyperlink" Target="https://fg.resh.edu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Мастер-класс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/>
              <a:t>Методика решения финансовых задач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для учителей экономики, обществознания, географии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80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167" t="34806" r="12761" b="14547"/>
          <a:stretch/>
        </p:blipFill>
        <p:spPr>
          <a:xfrm>
            <a:off x="0" y="-1"/>
            <a:ext cx="12253225" cy="657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4410" t="25108" r="13003" b="12176"/>
          <a:stretch/>
        </p:blipFill>
        <p:spPr>
          <a:xfrm>
            <a:off x="958447" y="-141889"/>
            <a:ext cx="10275106" cy="688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076" t="20582" r="15184" b="6574"/>
          <a:stretch/>
        </p:blipFill>
        <p:spPr>
          <a:xfrm>
            <a:off x="-1" y="0"/>
            <a:ext cx="7930055" cy="68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34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7076" t="20582" r="15184" b="6574"/>
          <a:stretch/>
        </p:blipFill>
        <p:spPr>
          <a:xfrm>
            <a:off x="-1" y="0"/>
            <a:ext cx="7930055" cy="68029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6895" y="2327729"/>
            <a:ext cx="3657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Вопрос №1</a:t>
            </a:r>
          </a:p>
          <a:p>
            <a:r>
              <a:rPr lang="ru-RU" sz="2400" dirty="0"/>
              <a:t>Какова была общая сумма взимаемой банком комиссии в ноябре</a:t>
            </a:r>
            <a:r>
              <a:rPr lang="ru-RU" sz="2400" dirty="0" smtClean="0"/>
              <a:t>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98396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7076" t="20582" r="15184" b="6574"/>
          <a:stretch/>
        </p:blipFill>
        <p:spPr>
          <a:xfrm>
            <a:off x="-1" y="0"/>
            <a:ext cx="7930055" cy="68029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930054" y="400649"/>
            <a:ext cx="406750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Вопрос 2.</a:t>
            </a:r>
          </a:p>
          <a:p>
            <a:r>
              <a:rPr lang="ru-RU" sz="2400" dirty="0" smtClean="0"/>
              <a:t>3 </a:t>
            </a:r>
            <a:r>
              <a:rPr lang="ru-RU" sz="2400" dirty="0"/>
              <a:t>декабря были произведены следующие </a:t>
            </a:r>
            <a:r>
              <a:rPr lang="ru-RU" sz="2400" dirty="0" smtClean="0"/>
              <a:t>операции: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На </a:t>
            </a:r>
            <a:r>
              <a:rPr lang="ru-RU" sz="2400" dirty="0"/>
              <a:t>счет Миссис </a:t>
            </a:r>
            <a:r>
              <a:rPr lang="ru-RU" sz="2400" dirty="0" err="1"/>
              <a:t>Ситизен</a:t>
            </a:r>
            <a:r>
              <a:rPr lang="ru-RU" sz="2400" dirty="0"/>
              <a:t> была зачислена заработная плата в размере 575 </a:t>
            </a:r>
            <a:r>
              <a:rPr lang="ru-RU" sz="2400" dirty="0" err="1"/>
              <a:t>зедов</a:t>
            </a:r>
            <a:r>
              <a:rPr lang="ru-RU" sz="2400" dirty="0"/>
              <a:t>. 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Миссис </a:t>
            </a:r>
            <a:r>
              <a:rPr lang="ru-RU" sz="2400" dirty="0" err="1"/>
              <a:t>Ситизен</a:t>
            </a:r>
            <a:r>
              <a:rPr lang="ru-RU" sz="2400" dirty="0"/>
              <a:t> перевела 130 </a:t>
            </a:r>
            <a:r>
              <a:rPr lang="ru-RU" sz="2400" dirty="0" err="1"/>
              <a:t>зедов</a:t>
            </a:r>
            <a:r>
              <a:rPr lang="ru-RU" sz="2400" dirty="0"/>
              <a:t> на счет своего </a:t>
            </a:r>
            <a:r>
              <a:rPr lang="ru-RU" sz="2400" dirty="0" smtClean="0"/>
              <a:t>сына.</a:t>
            </a:r>
          </a:p>
          <a:p>
            <a:r>
              <a:rPr lang="ru-RU" sz="2400" dirty="0" smtClean="0"/>
              <a:t>Других </a:t>
            </a:r>
            <a:r>
              <a:rPr lang="ru-RU" sz="2400" dirty="0"/>
              <a:t>операций Миссис </a:t>
            </a:r>
            <a:r>
              <a:rPr lang="ru-RU" sz="2400" dirty="0" err="1"/>
              <a:t>Ситизен</a:t>
            </a:r>
            <a:r>
              <a:rPr lang="ru-RU" sz="2400" dirty="0"/>
              <a:t> 3 декабря не совершала. Каков теперь остаток средств на банковском счете по состоянию на 3 декабря?</a:t>
            </a:r>
          </a:p>
        </p:txBody>
      </p:sp>
    </p:spTree>
    <p:extLst>
      <p:ext uri="{BB962C8B-B14F-4D97-AF65-F5344CB8AC3E}">
        <p14:creationId xmlns:p14="http://schemas.microsoft.com/office/powerpoint/2010/main" val="67344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7197" t="27478" r="16275" b="32220"/>
          <a:stretch/>
        </p:blipFill>
        <p:spPr>
          <a:xfrm>
            <a:off x="0" y="0"/>
            <a:ext cx="12172660" cy="592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7196" t="31788" r="15669" b="26832"/>
          <a:stretch/>
        </p:blipFill>
        <p:spPr>
          <a:xfrm>
            <a:off x="0" y="1"/>
            <a:ext cx="6984124" cy="34471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36591" t="22090" r="22848" b="28771"/>
          <a:stretch/>
        </p:blipFill>
        <p:spPr>
          <a:xfrm>
            <a:off x="6353503" y="2992367"/>
            <a:ext cx="5675587" cy="38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7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788502" y="0"/>
            <a:ext cx="10235485" cy="96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4091" tIns="52042" rIns="104091" bIns="52042" anchor="ctr"/>
          <a:lstStyle/>
          <a:p>
            <a:pPr algn="ctr">
              <a:tabLst>
                <a:tab pos="0" algn="l"/>
                <a:tab pos="1040842" algn="l"/>
                <a:tab pos="2081681" algn="l"/>
                <a:tab pos="3122525" algn="l"/>
                <a:tab pos="4163364" algn="l"/>
                <a:tab pos="5204206" algn="l"/>
                <a:tab pos="6245048" algn="l"/>
                <a:tab pos="7285886" algn="l"/>
                <a:tab pos="8326730" algn="l"/>
                <a:tab pos="9367569" algn="l"/>
                <a:tab pos="10408410" algn="l"/>
                <a:tab pos="11449251" algn="l"/>
              </a:tabLst>
            </a:pPr>
            <a:endParaRPr lang="ru-RU" sz="2584" b="1" cap="all" dirty="0">
              <a:solidFill>
                <a:srgbClr val="002060"/>
              </a:solidFill>
              <a:latin typeface="Verdana" pitchFamily="34" charset="0"/>
              <a:ea typeface="Verdana" charset="0"/>
              <a:cs typeface="Verdana" charset="0"/>
            </a:endParaRPr>
          </a:p>
          <a:p>
            <a:pPr algn="ctr">
              <a:tabLst>
                <a:tab pos="0" algn="l"/>
                <a:tab pos="1040842" algn="l"/>
                <a:tab pos="2081681" algn="l"/>
                <a:tab pos="3122525" algn="l"/>
                <a:tab pos="4163364" algn="l"/>
                <a:tab pos="5204206" algn="l"/>
                <a:tab pos="6245048" algn="l"/>
                <a:tab pos="7285886" algn="l"/>
                <a:tab pos="8326730" algn="l"/>
                <a:tab pos="9367569" algn="l"/>
                <a:tab pos="10408410" algn="l"/>
                <a:tab pos="11449251" algn="l"/>
              </a:tabLst>
            </a:pPr>
            <a:endParaRPr lang="ru-RU" sz="2584" b="1" cap="all" dirty="0">
              <a:solidFill>
                <a:srgbClr val="002060"/>
              </a:solidFill>
              <a:latin typeface="Verdana" pitchFamily="34" charset="0"/>
              <a:ea typeface="Verdana" charset="0"/>
              <a:cs typeface="Verdana" charset="0"/>
            </a:endParaRPr>
          </a:p>
          <a:p>
            <a:pPr algn="ctr">
              <a:tabLst>
                <a:tab pos="0" algn="l"/>
                <a:tab pos="1040842" algn="l"/>
                <a:tab pos="2081681" algn="l"/>
                <a:tab pos="3122525" algn="l"/>
                <a:tab pos="4163364" algn="l"/>
                <a:tab pos="5204206" algn="l"/>
                <a:tab pos="6245048" algn="l"/>
                <a:tab pos="7285886" algn="l"/>
                <a:tab pos="8326730" algn="l"/>
                <a:tab pos="9367569" algn="l"/>
                <a:tab pos="10408410" algn="l"/>
                <a:tab pos="11449251" algn="l"/>
              </a:tabLst>
            </a:pPr>
            <a:endParaRPr lang="ru-RU" sz="2872" b="1" dirty="0" smtClean="0"/>
          </a:p>
          <a:p>
            <a:pPr algn="ctr">
              <a:tabLst>
                <a:tab pos="0" algn="l"/>
                <a:tab pos="1040842" algn="l"/>
                <a:tab pos="2081681" algn="l"/>
                <a:tab pos="3122525" algn="l"/>
                <a:tab pos="4163364" algn="l"/>
                <a:tab pos="5204206" algn="l"/>
                <a:tab pos="6245048" algn="l"/>
                <a:tab pos="7285886" algn="l"/>
                <a:tab pos="8326730" algn="l"/>
                <a:tab pos="9367569" algn="l"/>
                <a:tab pos="10408410" algn="l"/>
                <a:tab pos="11449251" algn="l"/>
              </a:tabLst>
            </a:pPr>
            <a:r>
              <a:rPr lang="ru-RU" sz="2680" dirty="0" smtClean="0">
                <a:solidFill>
                  <a:srgbClr val="376092"/>
                </a:solidFill>
              </a:rPr>
              <a:t> </a:t>
            </a:r>
            <a:endParaRPr lang="ru-RU" sz="2680" dirty="0">
              <a:solidFill>
                <a:srgbClr val="376092"/>
              </a:solidFill>
            </a:endParaRPr>
          </a:p>
          <a:p>
            <a:pPr algn="ctr">
              <a:tabLst>
                <a:tab pos="0" algn="l"/>
                <a:tab pos="1040842" algn="l"/>
                <a:tab pos="2081681" algn="l"/>
                <a:tab pos="3122525" algn="l"/>
                <a:tab pos="4163364" algn="l"/>
                <a:tab pos="5204206" algn="l"/>
                <a:tab pos="6245048" algn="l"/>
                <a:tab pos="7285886" algn="l"/>
                <a:tab pos="8326730" algn="l"/>
                <a:tab pos="9367569" algn="l"/>
                <a:tab pos="10408410" algn="l"/>
                <a:tab pos="11449251" algn="l"/>
              </a:tabLst>
            </a:pPr>
            <a:r>
              <a:rPr lang="ru-RU" sz="2680" b="1" cap="all" dirty="0">
                <a:solidFill>
                  <a:srgbClr val="376092"/>
                </a:solidFill>
                <a:latin typeface="Verdana" pitchFamily="34" charset="0"/>
                <a:ea typeface="Verdana" charset="0"/>
                <a:cs typeface="Verdana" charset="0"/>
              </a:rPr>
              <a:t>   </a:t>
            </a:r>
            <a:r>
              <a:rPr lang="ru-RU" sz="2584" b="1" cap="all" dirty="0">
                <a:solidFill>
                  <a:srgbClr val="002060"/>
                </a:solidFill>
                <a:latin typeface="Verdana" pitchFamily="34" charset="0"/>
                <a:ea typeface="Verdana" charset="0"/>
                <a:cs typeface="Verdana" charset="0"/>
              </a:rPr>
              <a:t>особенности заданий </a:t>
            </a:r>
            <a:endParaRPr lang="ru-RU" sz="2584" b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50645" y="2119358"/>
            <a:ext cx="10701699" cy="20454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104091" tIns="52042" rIns="104091" bIns="52042"/>
          <a:lstStyle/>
          <a:p>
            <a:pPr marL="386698" indent="-386698">
              <a:spcBef>
                <a:spcPts val="911"/>
              </a:spcBef>
              <a:buFont typeface="Arial" pitchFamily="34" charset="0"/>
              <a:buChar char="•"/>
              <a:tabLst>
                <a:tab pos="386698" algn="l"/>
                <a:tab pos="1427543" algn="l"/>
                <a:tab pos="2468383" algn="l"/>
                <a:tab pos="3509225" algn="l"/>
                <a:tab pos="4550064" algn="l"/>
                <a:tab pos="5590908" algn="l"/>
                <a:tab pos="6631747" algn="l"/>
                <a:tab pos="7672588" algn="l"/>
                <a:tab pos="8713429" algn="l"/>
                <a:tab pos="9754272" algn="l"/>
                <a:tab pos="10795108" algn="l"/>
                <a:tab pos="11835952" algn="l"/>
              </a:tabLst>
            </a:pPr>
            <a:r>
              <a:rPr lang="ru-RU" sz="2000" dirty="0"/>
              <a:t>Все задания предъявляются на основе определённой жизненной ситуации, </a:t>
            </a:r>
            <a:r>
              <a:rPr lang="ru-RU" sz="2000" dirty="0">
                <a:solidFill>
                  <a:srgbClr val="000000"/>
                </a:solidFill>
              </a:rPr>
              <a:t>понятной учащимся и похожей </a:t>
            </a:r>
            <a:r>
              <a:rPr lang="ru-RU" sz="2000" dirty="0"/>
              <a:t>на возникающие в повседневной жизни.</a:t>
            </a:r>
          </a:p>
          <a:p>
            <a:pPr marL="386698" indent="-386698">
              <a:spcBef>
                <a:spcPts val="911"/>
              </a:spcBef>
              <a:buFont typeface="Arial" pitchFamily="34" charset="0"/>
              <a:buChar char="•"/>
              <a:tabLst>
                <a:tab pos="386698" algn="l"/>
                <a:tab pos="1427543" algn="l"/>
                <a:tab pos="2468383" algn="l"/>
                <a:tab pos="3509225" algn="l"/>
                <a:tab pos="4550064" algn="l"/>
                <a:tab pos="5590908" algn="l"/>
                <a:tab pos="6631747" algn="l"/>
                <a:tab pos="7672588" algn="l"/>
                <a:tab pos="8713429" algn="l"/>
                <a:tab pos="9754272" algn="l"/>
                <a:tab pos="10795108" algn="l"/>
                <a:tab pos="11835952" algn="l"/>
              </a:tabLst>
            </a:pPr>
            <a:r>
              <a:rPr lang="ru-RU" sz="2000" dirty="0"/>
              <a:t>В каждой ситуации действуют конкретные люди, среди которых ровесники учащихся, выполняющих тест, члены их семей, одноклассники, друзья и соседи.</a:t>
            </a:r>
          </a:p>
          <a:p>
            <a:pPr marL="386698" indent="-386698">
              <a:spcBef>
                <a:spcPts val="911"/>
              </a:spcBef>
              <a:buFont typeface="Arial" pitchFamily="34" charset="0"/>
              <a:buChar char="•"/>
              <a:tabLst>
                <a:tab pos="386698" algn="l"/>
                <a:tab pos="1427543" algn="l"/>
                <a:tab pos="2468383" algn="l"/>
                <a:tab pos="3509225" algn="l"/>
                <a:tab pos="4550064" algn="l"/>
                <a:tab pos="5590908" algn="l"/>
                <a:tab pos="6631747" algn="l"/>
                <a:tab pos="7672588" algn="l"/>
                <a:tab pos="8713429" algn="l"/>
                <a:tab pos="9754272" algn="l"/>
                <a:tab pos="10795108" algn="l"/>
                <a:tab pos="11835952" algn="l"/>
              </a:tabLst>
            </a:pPr>
            <a:r>
              <a:rPr lang="ru-RU" sz="2000" dirty="0"/>
              <a:t>Обстоятельства, в которые попадают герои описываемых ситуаций, отличаются повседневностью, и варианты предлагаемых героям действий близки и понятны школьникам. </a:t>
            </a:r>
          </a:p>
          <a:p>
            <a:pPr marL="386698" indent="-386698">
              <a:spcBef>
                <a:spcPts val="911"/>
              </a:spcBef>
              <a:buFont typeface="Arial" pitchFamily="34" charset="0"/>
              <a:buChar char="•"/>
              <a:tabLst>
                <a:tab pos="386698" algn="l"/>
                <a:tab pos="1427543" algn="l"/>
                <a:tab pos="2468383" algn="l"/>
                <a:tab pos="3509225" algn="l"/>
                <a:tab pos="4550064" algn="l"/>
                <a:tab pos="5590908" algn="l"/>
                <a:tab pos="6631747" algn="l"/>
                <a:tab pos="7672588" algn="l"/>
                <a:tab pos="8713429" algn="l"/>
                <a:tab pos="9754272" algn="l"/>
                <a:tab pos="10795108" algn="l"/>
                <a:tab pos="11835952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Ситуация и задачи изложены простым, понятным языком, как правило, немногословно.</a:t>
            </a:r>
          </a:p>
          <a:p>
            <a:pPr marL="386698" indent="-386698">
              <a:spcBef>
                <a:spcPts val="911"/>
              </a:spcBef>
              <a:buFont typeface="Arial" pitchFamily="34" charset="0"/>
              <a:buChar char="•"/>
              <a:tabLst>
                <a:tab pos="386698" algn="l"/>
                <a:tab pos="1427543" algn="l"/>
                <a:tab pos="2468383" algn="l"/>
                <a:tab pos="3509225" algn="l"/>
                <a:tab pos="4550064" algn="l"/>
                <a:tab pos="5590908" algn="l"/>
                <a:tab pos="6631747" algn="l"/>
                <a:tab pos="7672588" algn="l"/>
                <a:tab pos="8713429" algn="l"/>
                <a:tab pos="9754272" algn="l"/>
                <a:tab pos="10795108" algn="l"/>
                <a:tab pos="11835952" algn="l"/>
              </a:tabLst>
            </a:pPr>
            <a:r>
              <a:rPr lang="ru-RU" sz="2000" dirty="0"/>
              <a:t>По каждой ситуации предлагается серия заданий-задач, требующих определённых интеллектуальных действий разной степени сложности.</a:t>
            </a:r>
          </a:p>
          <a:p>
            <a:pPr marL="386698" indent="-386698">
              <a:spcBef>
                <a:spcPts val="683"/>
              </a:spcBef>
              <a:buFont typeface="Arial" pitchFamily="34" charset="0"/>
              <a:buChar char="•"/>
              <a:tabLst>
                <a:tab pos="386698" algn="l"/>
                <a:tab pos="1427543" algn="l"/>
                <a:tab pos="2468383" algn="l"/>
                <a:tab pos="3509225" algn="l"/>
                <a:tab pos="4550064" algn="l"/>
                <a:tab pos="5590908" algn="l"/>
                <a:tab pos="6631747" algn="l"/>
                <a:tab pos="7672588" algn="l"/>
                <a:tab pos="8713429" algn="l"/>
                <a:tab pos="9754272" algn="l"/>
                <a:tab pos="10795108" algn="l"/>
                <a:tab pos="11835952" algn="l"/>
              </a:tabLst>
            </a:pPr>
            <a:r>
              <a:rPr lang="ru-RU" sz="2000" dirty="0">
                <a:solidFill>
                  <a:srgbClr val="000000"/>
                </a:solidFill>
              </a:rPr>
              <a:t>Ситуации акцентируют вопрос «Как поступить?» и предполагают  определение наиболее целесообразной модели поведения с учётом возможных альтернатив.</a:t>
            </a:r>
          </a:p>
          <a:p>
            <a:pPr marL="386698" indent="-386698">
              <a:spcBef>
                <a:spcPts val="683"/>
              </a:spcBef>
              <a:tabLst>
                <a:tab pos="386698" algn="l"/>
                <a:tab pos="1427543" algn="l"/>
                <a:tab pos="2468383" algn="l"/>
                <a:tab pos="3509225" algn="l"/>
                <a:tab pos="4550064" algn="l"/>
                <a:tab pos="5590908" algn="l"/>
                <a:tab pos="6631747" algn="l"/>
                <a:tab pos="7672588" algn="l"/>
                <a:tab pos="8713429" algn="l"/>
                <a:tab pos="9754272" algn="l"/>
                <a:tab pos="10795108" algn="l"/>
                <a:tab pos="11835952" algn="l"/>
              </a:tabLst>
            </a:pPr>
            <a:endParaRPr lang="ru-RU" sz="1723" dirty="0">
              <a:solidFill>
                <a:srgbClr val="000000"/>
              </a:solidFill>
            </a:endParaRPr>
          </a:p>
          <a:p>
            <a:pPr marL="386698" indent="-386698">
              <a:spcBef>
                <a:spcPts val="683"/>
              </a:spcBef>
              <a:tabLst>
                <a:tab pos="386698" algn="l"/>
                <a:tab pos="1427543" algn="l"/>
                <a:tab pos="2468383" algn="l"/>
                <a:tab pos="3509225" algn="l"/>
                <a:tab pos="4550064" algn="l"/>
                <a:tab pos="5590908" algn="l"/>
                <a:tab pos="6631747" algn="l"/>
                <a:tab pos="7672588" algn="l"/>
                <a:tab pos="8713429" algn="l"/>
                <a:tab pos="9754272" algn="l"/>
                <a:tab pos="10795108" algn="l"/>
                <a:tab pos="11835952" algn="l"/>
              </a:tabLst>
            </a:pPr>
            <a:endParaRPr lang="ru-RU" sz="2584" dirty="0">
              <a:solidFill>
                <a:srgbClr val="000000"/>
              </a:solidFill>
            </a:endParaRPr>
          </a:p>
        </p:txBody>
      </p:sp>
      <p:pic>
        <p:nvPicPr>
          <p:cNvPr id="8" name="Рисунок 7" descr="Ангели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3659" y="188640"/>
            <a:ext cx="1723214" cy="1343637"/>
          </a:xfrm>
          <a:prstGeom prst="rect">
            <a:avLst/>
          </a:prstGeom>
        </p:spPr>
      </p:pic>
      <p:pic>
        <p:nvPicPr>
          <p:cNvPr id="11" name="Рисунок 10" descr="Антон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78548" y="5774420"/>
            <a:ext cx="867069" cy="945034"/>
          </a:xfrm>
          <a:prstGeom prst="rect">
            <a:avLst/>
          </a:prstGeom>
        </p:spPr>
      </p:pic>
      <p:pic>
        <p:nvPicPr>
          <p:cNvPr id="13" name="Рисунок 12" descr="Кост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4512" y="620688"/>
            <a:ext cx="1106662" cy="1405758"/>
          </a:xfrm>
          <a:prstGeom prst="rect">
            <a:avLst/>
          </a:prstGeom>
        </p:spPr>
      </p:pic>
      <p:pic>
        <p:nvPicPr>
          <p:cNvPr id="14" name="Рисунок 13" descr="Лиза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9619" y="188640"/>
            <a:ext cx="1861071" cy="1451128"/>
          </a:xfrm>
          <a:prstGeom prst="rect">
            <a:avLst/>
          </a:prstGeom>
        </p:spPr>
      </p:pic>
      <p:pic>
        <p:nvPicPr>
          <p:cNvPr id="15" name="Рисунок 14" descr="Максим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94844" y="764705"/>
            <a:ext cx="1117123" cy="127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7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Финансовая грамотность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http://skiv.instrao.ru/support/demonstratsionnye-materialya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- институт стратегии развития образования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center-imc.ru/wp-content/uploads/2020/02/10120.pdf</a:t>
            </a:r>
            <a:r>
              <a:rPr lang="ru-RU" dirty="0" smtClean="0"/>
              <a:t> - примеры открытых заданий </a:t>
            </a:r>
            <a:r>
              <a:rPr lang="en-US" dirty="0" smtClean="0"/>
              <a:t>PISA</a:t>
            </a:r>
          </a:p>
          <a:p>
            <a:r>
              <a:rPr lang="en-US" dirty="0">
                <a:hlinkClick r:id="rId4"/>
              </a:rPr>
              <a:t>https://fg.resh.edu.ru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- </a:t>
            </a:r>
            <a:r>
              <a:rPr lang="ru-RU" dirty="0" smtClean="0"/>
              <a:t>электронный банк</a:t>
            </a:r>
            <a:r>
              <a:rPr lang="en-US" dirty="0" smtClean="0"/>
              <a:t> </a:t>
            </a:r>
            <a:r>
              <a:rPr lang="ru-RU" dirty="0" smtClean="0"/>
              <a:t>заданий для оценки</a:t>
            </a:r>
            <a:r>
              <a:rPr lang="en-US" dirty="0" smtClean="0"/>
              <a:t> </a:t>
            </a:r>
            <a:r>
              <a:rPr lang="ru-RU" dirty="0" smtClean="0"/>
              <a:t>функциональной грамотности</a:t>
            </a:r>
            <a:r>
              <a:rPr lang="en-US" dirty="0" smtClean="0"/>
              <a:t> </a:t>
            </a:r>
            <a:r>
              <a:rPr lang="ru-RU" dirty="0" smtClean="0"/>
              <a:t>РЭШ</a:t>
            </a:r>
          </a:p>
          <a:p>
            <a:r>
              <a:rPr lang="en-US" dirty="0">
                <a:hlinkClick r:id="rId5"/>
              </a:rPr>
              <a:t>https://media.prosv.ru/fg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- банк заданий по функциональной грамотности издательства «Просвещение»</a:t>
            </a:r>
          </a:p>
          <a:p>
            <a:pPr marL="0" indent="0" algn="ctr">
              <a:buNone/>
            </a:pPr>
            <a:r>
              <a:rPr lang="ru-RU" sz="3200" b="1" i="1" u="sng" dirty="0"/>
              <a:t>Полезные </a:t>
            </a:r>
            <a:r>
              <a:rPr lang="ru-RU" sz="3200" b="1" i="1" u="sng" dirty="0" smtClean="0"/>
              <a:t>сайты</a:t>
            </a:r>
            <a:endParaRPr lang="ru-RU" sz="3200" b="1" i="1" u="sng" dirty="0"/>
          </a:p>
          <a:p>
            <a:r>
              <a:rPr lang="ru-RU" dirty="0">
                <a:hlinkClick r:id="rId6"/>
              </a:rPr>
              <a:t>https://fincult.info</a:t>
            </a:r>
            <a:r>
              <a:rPr lang="ru-RU" dirty="0" smtClean="0">
                <a:hlinkClick r:id="rId6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>
                <a:hlinkClick r:id="rId7"/>
              </a:rPr>
              <a:t>https://хочумогузнаю.рф</a:t>
            </a:r>
            <a:r>
              <a:rPr lang="ru-RU" dirty="0" smtClean="0">
                <a:hlinkClick r:id="rId7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6247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Заголовок 1"/>
          <p:cNvSpPr txBox="1">
            <a:spLocks noGrp="1"/>
          </p:cNvSpPr>
          <p:nvPr>
            <p:ph type="title"/>
          </p:nvPr>
        </p:nvSpPr>
        <p:spPr>
          <a:xfrm>
            <a:off x="857431" y="327216"/>
            <a:ext cx="10880804" cy="1171785"/>
          </a:xfrm>
          <a:prstGeom prst="rect">
            <a:avLst/>
          </a:prstGeom>
        </p:spPr>
        <p:txBody>
          <a:bodyPr>
            <a:normAutofit/>
          </a:bodyPr>
          <a:lstStyle>
            <a:lvl1pPr defTabSz="1053388">
              <a:defRPr sz="5022"/>
            </a:lvl1pPr>
          </a:lstStyle>
          <a:p>
            <a:r>
              <a:rPr lang="ru-RU" sz="3446" i="1" dirty="0"/>
              <a:t>Функционально грамотный человек</a:t>
            </a:r>
            <a:endParaRPr sz="3446" i="1" dirty="0"/>
          </a:p>
        </p:txBody>
      </p:sp>
      <p:sp>
        <p:nvSpPr>
          <p:cNvPr id="248" name="Объект 2"/>
          <p:cNvSpPr txBox="1">
            <a:spLocks noGrp="1"/>
          </p:cNvSpPr>
          <p:nvPr>
            <p:ph idx="1"/>
          </p:nvPr>
        </p:nvSpPr>
        <p:spPr>
          <a:xfrm>
            <a:off x="978257" y="1705787"/>
            <a:ext cx="10235487" cy="482499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73811" indent="-27352" algn="just">
              <a:buNone/>
            </a:pPr>
            <a:r>
              <a:rPr lang="ru-RU" sz="3829" dirty="0" smtClean="0"/>
              <a:t>это </a:t>
            </a:r>
            <a:r>
              <a:rPr lang="ru-RU" sz="3829" dirty="0"/>
              <a:t>человек, который </a:t>
            </a:r>
            <a:r>
              <a:rPr lang="ru-RU" sz="3829" dirty="0" smtClean="0"/>
              <a:t>способен </a:t>
            </a:r>
            <a:r>
              <a:rPr lang="ru-RU" sz="3829" dirty="0"/>
              <a:t>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</a:t>
            </a:r>
            <a:r>
              <a:rPr lang="ru-RU" sz="3829" dirty="0" smtClean="0"/>
              <a:t>отношений</a:t>
            </a:r>
          </a:p>
          <a:p>
            <a:pPr marL="373811" indent="-27352" algn="r">
              <a:buNone/>
            </a:pPr>
            <a:r>
              <a:rPr lang="ru-RU" sz="3829" i="1" dirty="0" smtClean="0"/>
              <a:t>А.А. Леонтьев</a:t>
            </a:r>
            <a:endParaRPr lang="ru-RU" sz="3829" i="1" dirty="0"/>
          </a:p>
        </p:txBody>
      </p:sp>
    </p:spTree>
    <p:extLst>
      <p:ext uri="{BB962C8B-B14F-4D97-AF65-F5344CB8AC3E}">
        <p14:creationId xmlns:p14="http://schemas.microsoft.com/office/powerpoint/2010/main" val="4272904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Заголовок 1"/>
          <p:cNvSpPr txBox="1">
            <a:spLocks noGrp="1"/>
          </p:cNvSpPr>
          <p:nvPr>
            <p:ph type="title"/>
          </p:nvPr>
        </p:nvSpPr>
        <p:spPr>
          <a:xfrm>
            <a:off x="650645" y="258287"/>
            <a:ext cx="11131736" cy="1518995"/>
          </a:xfrm>
          <a:prstGeom prst="rect">
            <a:avLst/>
          </a:prstGeom>
        </p:spPr>
        <p:txBody>
          <a:bodyPr>
            <a:noAutofit/>
          </a:bodyPr>
          <a:lstStyle>
            <a:lvl1pPr defTabSz="1040384">
              <a:defRPr sz="4960"/>
            </a:lvl1pPr>
          </a:lstStyle>
          <a:p>
            <a:pPr>
              <a:lnSpc>
                <a:spcPct val="80000"/>
              </a:lnSpc>
            </a:pPr>
            <a:r>
              <a:rPr lang="ru-RU" sz="3446" dirty="0"/>
              <a:t>Основные направления формирования функциональной </a:t>
            </a:r>
            <a:r>
              <a:rPr lang="ru-RU" sz="3446" dirty="0" smtClean="0"/>
              <a:t>грамотности</a:t>
            </a:r>
            <a:endParaRPr sz="3446" dirty="0"/>
          </a:p>
        </p:txBody>
      </p:sp>
      <p:sp>
        <p:nvSpPr>
          <p:cNvPr id="252" name="Объект 2"/>
          <p:cNvSpPr txBox="1">
            <a:spLocks noGrp="1"/>
          </p:cNvSpPr>
          <p:nvPr>
            <p:ph type="body" sz="half" idx="1"/>
          </p:nvPr>
        </p:nvSpPr>
        <p:spPr>
          <a:xfrm>
            <a:off x="1202074" y="1808821"/>
            <a:ext cx="10468992" cy="415171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84999" indent="-384999" defTabSz="854165">
              <a:spcBef>
                <a:spcPts val="801"/>
              </a:spcBef>
              <a:defRPr sz="4100"/>
            </a:pPr>
            <a:r>
              <a:rPr dirty="0" err="1" smtClean="0"/>
              <a:t>Математическая</a:t>
            </a:r>
            <a:r>
              <a:rPr dirty="0" smtClean="0"/>
              <a:t> </a:t>
            </a:r>
            <a:r>
              <a:rPr dirty="0" err="1" smtClean="0"/>
              <a:t>грамотность</a:t>
            </a:r>
            <a:r>
              <a:rPr lang="ru-RU" dirty="0" smtClean="0"/>
              <a:t> </a:t>
            </a:r>
            <a:endParaRPr dirty="0" smtClean="0"/>
          </a:p>
          <a:p>
            <a:pPr marL="384999" indent="-384999" defTabSz="854165">
              <a:spcBef>
                <a:spcPts val="801"/>
              </a:spcBef>
              <a:defRPr sz="4100"/>
            </a:pPr>
            <a:r>
              <a:rPr dirty="0" err="1" smtClean="0"/>
              <a:t>Читательская</a:t>
            </a:r>
            <a:r>
              <a:rPr dirty="0" smtClean="0"/>
              <a:t> </a:t>
            </a:r>
            <a:r>
              <a:rPr dirty="0" err="1" smtClean="0"/>
              <a:t>грамотность</a:t>
            </a:r>
            <a:r>
              <a:rPr lang="ru-RU" dirty="0" smtClean="0"/>
              <a:t> </a:t>
            </a:r>
            <a:endParaRPr dirty="0"/>
          </a:p>
          <a:p>
            <a:pPr marL="384999" indent="-384999" defTabSz="854165">
              <a:spcBef>
                <a:spcPts val="801"/>
              </a:spcBef>
              <a:defRPr sz="4100"/>
            </a:pPr>
            <a:r>
              <a:rPr dirty="0" err="1"/>
              <a:t>Естественнонаучная</a:t>
            </a:r>
            <a:r>
              <a:rPr dirty="0"/>
              <a:t> </a:t>
            </a:r>
            <a:r>
              <a:rPr dirty="0" err="1" smtClean="0"/>
              <a:t>грамотность</a:t>
            </a:r>
            <a:r>
              <a:rPr lang="ru-RU" dirty="0" smtClean="0"/>
              <a:t> </a:t>
            </a:r>
            <a:endParaRPr dirty="0"/>
          </a:p>
          <a:p>
            <a:pPr marL="384999" indent="-384999" defTabSz="854165">
              <a:spcBef>
                <a:spcPts val="801"/>
              </a:spcBef>
              <a:defRPr sz="4100"/>
            </a:pPr>
            <a:r>
              <a:rPr dirty="0" err="1" smtClean="0"/>
              <a:t>Финансовая</a:t>
            </a:r>
            <a:r>
              <a:rPr dirty="0" smtClean="0"/>
              <a:t> </a:t>
            </a:r>
            <a:r>
              <a:rPr dirty="0" err="1" smtClean="0"/>
              <a:t>грамотность</a:t>
            </a:r>
            <a:r>
              <a:rPr lang="ru-RU" dirty="0" smtClean="0"/>
              <a:t> </a:t>
            </a:r>
          </a:p>
          <a:p>
            <a:pPr marL="384999" indent="-384999" defTabSz="854165">
              <a:spcBef>
                <a:spcPts val="801"/>
              </a:spcBef>
              <a:defRPr sz="4100"/>
            </a:pPr>
            <a:r>
              <a:rPr lang="ru-RU" dirty="0" smtClean="0"/>
              <a:t>Глобальные компетенции </a:t>
            </a:r>
          </a:p>
          <a:p>
            <a:pPr marL="384999" indent="-384999" defTabSz="854165">
              <a:spcBef>
                <a:spcPts val="801"/>
              </a:spcBef>
              <a:defRPr sz="4100"/>
            </a:pPr>
            <a:r>
              <a:rPr dirty="0" err="1" smtClean="0"/>
              <a:t>Креативное</a:t>
            </a:r>
            <a:r>
              <a:rPr dirty="0" smtClean="0"/>
              <a:t> </a:t>
            </a:r>
            <a:r>
              <a:rPr dirty="0" err="1" smtClean="0"/>
              <a:t>мышление</a:t>
            </a:r>
            <a:r>
              <a:rPr lang="ru-RU" dirty="0" smtClean="0"/>
              <a:t> </a:t>
            </a:r>
            <a:endParaRPr dirty="0"/>
          </a:p>
        </p:txBody>
      </p:sp>
      <p:sp>
        <p:nvSpPr>
          <p:cNvPr id="253" name="Номер слайда 3"/>
          <p:cNvSpPr txBox="1">
            <a:spLocks noGrp="1"/>
          </p:cNvSpPr>
          <p:nvPr>
            <p:ph type="sldNum" sz="quarter" idx="4294967295"/>
          </p:nvPr>
        </p:nvSpPr>
        <p:spPr>
          <a:xfrm>
            <a:off x="11008209" y="5628925"/>
            <a:ext cx="205535" cy="26503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73245" tIns="36622" rIns="73245" bIns="36622" rtlCol="0" anchor="ctr"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1516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Финансовая грамотность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029804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включает </a:t>
            </a:r>
            <a:r>
              <a:rPr lang="ru-RU" sz="3200" dirty="0"/>
              <a:t>знание и понимание финансовых терминов, понятий и финансовых рисков, а также навыки, мотивацию и уверенность, необходимые для </a:t>
            </a:r>
            <a:r>
              <a:rPr lang="ru-RU" sz="3200" dirty="0" smtClean="0"/>
              <a:t>принятия </a:t>
            </a:r>
            <a:r>
              <a:rPr lang="ru-RU" sz="3200" dirty="0"/>
              <a:t>эффективных решений в разнообразных финансовых ситуациях, способствующих улучшению финансового благополучия личности и общества, а также возможности участия в экономической жизни</a:t>
            </a:r>
            <a:r>
              <a:rPr lang="ru-RU" sz="3200" dirty="0" smtClean="0"/>
              <a:t>.</a:t>
            </a:r>
          </a:p>
          <a:p>
            <a:pPr marL="0" indent="0" algn="r">
              <a:buNone/>
            </a:pPr>
            <a:r>
              <a:rPr lang="ru-RU" sz="3200" dirty="0"/>
              <a:t>(Исследование </a:t>
            </a:r>
            <a:r>
              <a:rPr lang="en-US" sz="3200" dirty="0" smtClean="0"/>
              <a:t>PISA</a:t>
            </a:r>
            <a:r>
              <a:rPr lang="ru-RU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8406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образовательные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Выработка целесообразных моделей поведения в разнообразных жизненных ситуациях, связанных с финансами</a:t>
            </a:r>
          </a:p>
          <a:p>
            <a:r>
              <a:rPr lang="ru-RU" sz="2800" dirty="0"/>
              <a:t>Формирование представлений о возможных альтернативных решениях личных и семейных финансовых проблем</a:t>
            </a:r>
          </a:p>
          <a:p>
            <a:r>
              <a:rPr lang="ru-RU" sz="2800" dirty="0"/>
              <a:t>Развитие умения предвидеть позитивные и негативные последствия выбранного </a:t>
            </a:r>
            <a:r>
              <a:rPr lang="ru-RU" sz="2800" dirty="0" smtClean="0"/>
              <a:t>решения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694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4D8A0E3-F066-4631-8604-FD8AAED96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766" y="0"/>
            <a:ext cx="1030246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3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54D8A0E3-F066-4631-8604-FD8AAED96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45" y="1634836"/>
            <a:ext cx="4612596" cy="307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Объект 8">
            <a:extLst>
              <a:ext uri="{FF2B5EF4-FFF2-40B4-BE49-F238E27FC236}">
                <a16:creationId xmlns:a16="http://schemas.microsoft.com/office/drawing/2014/main" id="{7568E808-B02A-43F8-93D4-3BFD0DE5E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2884311"/>
              </p:ext>
            </p:extLst>
          </p:nvPr>
        </p:nvGraphicFramePr>
        <p:xfrm>
          <a:off x="8425725" y="4350852"/>
          <a:ext cx="3225948" cy="354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5948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54431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Рациональное поведение</a:t>
                      </a:r>
                    </a:p>
                  </a:txBody>
                  <a:tcPr marL="87530" marR="87530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3" name="Объект 8">
            <a:extLst>
              <a:ext uri="{FF2B5EF4-FFF2-40B4-BE49-F238E27FC236}">
                <a16:creationId xmlns:a16="http://schemas.microsoft.com/office/drawing/2014/main" id="{6140A6D7-EDEC-4AA0-81D9-E8D18710B8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365224"/>
              </p:ext>
            </p:extLst>
          </p:nvPr>
        </p:nvGraphicFramePr>
        <p:xfrm>
          <a:off x="9528671" y="2348910"/>
          <a:ext cx="2123002" cy="346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002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292554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Сашина копилка</a:t>
                      </a:r>
                    </a:p>
                  </a:txBody>
                  <a:tcPr marL="87530" marR="87530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graphicFrame>
        <p:nvGraphicFramePr>
          <p:cNvPr id="14" name="Объект 8">
            <a:extLst>
              <a:ext uri="{FF2B5EF4-FFF2-40B4-BE49-F238E27FC236}">
                <a16:creationId xmlns:a16="http://schemas.microsoft.com/office/drawing/2014/main" id="{2C39403E-BE51-4CEA-8E74-D8E5120077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9712209"/>
              </p:ext>
            </p:extLst>
          </p:nvPr>
        </p:nvGraphicFramePr>
        <p:xfrm>
          <a:off x="10433929" y="613088"/>
          <a:ext cx="1184523" cy="358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523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58521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rgbClr val="002060"/>
                          </a:solidFill>
                        </a:rPr>
                        <a:t>Деньги</a:t>
                      </a:r>
                    </a:p>
                  </a:txBody>
                  <a:tcPr marL="87530" marR="87530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25501B3-F08C-4B8A-8355-2879E48684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8787" t="36246" r="22942" b="49825"/>
          <a:stretch/>
        </p:blipFill>
        <p:spPr>
          <a:xfrm>
            <a:off x="5301069" y="1177636"/>
            <a:ext cx="6350604" cy="10303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501773B-4C1B-43A6-A0AE-8E5861FB02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28787" t="41306" r="24830" b="43936"/>
          <a:stretch/>
        </p:blipFill>
        <p:spPr>
          <a:xfrm>
            <a:off x="5453469" y="2924512"/>
            <a:ext cx="6198204" cy="11087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7BB212D-E2E5-4C5C-990F-5845628B2BF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41515" t="43113" r="11686" b="40321"/>
          <a:stretch/>
        </p:blipFill>
        <p:spPr>
          <a:xfrm>
            <a:off x="5301070" y="5085401"/>
            <a:ext cx="6350603" cy="126390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1" name="Объект 8">
            <a:extLst>
              <a:ext uri="{FF2B5EF4-FFF2-40B4-BE49-F238E27FC236}">
                <a16:creationId xmlns:a16="http://schemas.microsoft.com/office/drawing/2014/main" id="{D8780BDE-EDEF-43A6-9C0F-D1E3F37117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618008"/>
              </p:ext>
            </p:extLst>
          </p:nvPr>
        </p:nvGraphicFramePr>
        <p:xfrm>
          <a:off x="4086152" y="258107"/>
          <a:ext cx="2429833" cy="354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9833">
                  <a:extLst>
                    <a:ext uri="{9D8B030D-6E8A-4147-A177-3AD203B41FA5}">
                      <a16:colId xmlns:a16="http://schemas.microsoft.com/office/drawing/2014/main" val="3813844802"/>
                    </a:ext>
                  </a:extLst>
                </a:gridCol>
              </a:tblGrid>
              <a:tr h="354981">
                <a:tc>
                  <a:txBody>
                    <a:bodyPr/>
                    <a:lstStyle/>
                    <a:p>
                      <a:r>
                        <a:rPr lang="ru-RU" sz="17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Мониторинг 7 класс</a:t>
                      </a:r>
                    </a:p>
                  </a:txBody>
                  <a:tcPr marL="87530" marR="87530" marT="43765" marB="437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194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28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0420" t="16382" r="21356" b="5777"/>
          <a:stretch/>
        </p:blipFill>
        <p:spPr>
          <a:xfrm>
            <a:off x="1585913" y="-1"/>
            <a:ext cx="912380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47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314767754"/>
              </p:ext>
            </p:extLst>
          </p:nvPr>
        </p:nvGraphicFramePr>
        <p:xfrm>
          <a:off x="694737" y="1262933"/>
          <a:ext cx="6896062" cy="5013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581716" y="327215"/>
            <a:ext cx="11200665" cy="6980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4161" tIns="52080" rIns="104161" bIns="52080" anchor="ctr"/>
          <a:lstStyle/>
          <a:p>
            <a:pPr algn="ctr">
              <a:tabLst>
                <a:tab pos="0" algn="l"/>
                <a:tab pos="1041570" algn="l"/>
                <a:tab pos="2083140" algn="l"/>
                <a:tab pos="3124710" algn="l"/>
                <a:tab pos="4166281" algn="l"/>
                <a:tab pos="5207850" algn="l"/>
                <a:tab pos="6249420" algn="l"/>
                <a:tab pos="7290990" algn="l"/>
                <a:tab pos="8332561" algn="l"/>
                <a:tab pos="9374130" algn="l"/>
                <a:tab pos="10415701" algn="l"/>
                <a:tab pos="11457271" algn="l"/>
              </a:tabLst>
            </a:pPr>
            <a:r>
              <a:rPr lang="ru-RU" sz="3063" b="1" dirty="0" smtClean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Акцент </a:t>
            </a:r>
            <a:r>
              <a:rPr lang="ru-RU" sz="3063" b="1" dirty="0">
                <a:solidFill>
                  <a:srgbClr val="0070C0"/>
                </a:solidFill>
                <a:ea typeface="Droid Sans Fallback" charset="0"/>
                <a:cs typeface="Droid Sans Fallback" charset="0"/>
              </a:rPr>
              <a:t>на конкретные повседневные ситуации решения личных и семейных финансовых вопросов</a:t>
            </a:r>
          </a:p>
          <a:p>
            <a:pPr algn="ctr">
              <a:tabLst>
                <a:tab pos="0" algn="l"/>
                <a:tab pos="1041570" algn="l"/>
                <a:tab pos="2083140" algn="l"/>
                <a:tab pos="3124710" algn="l"/>
                <a:tab pos="4166281" algn="l"/>
                <a:tab pos="5207850" algn="l"/>
                <a:tab pos="6249420" algn="l"/>
                <a:tab pos="7290990" algn="l"/>
                <a:tab pos="8332561" algn="l"/>
                <a:tab pos="9374130" algn="l"/>
                <a:tab pos="10415701" algn="l"/>
                <a:tab pos="11457271" algn="l"/>
              </a:tabLst>
            </a:pPr>
            <a:r>
              <a:rPr lang="ru-RU" sz="3063" b="1" dirty="0">
                <a:solidFill>
                  <a:srgbClr val="002060"/>
                </a:solidFill>
                <a:ea typeface="Droid Sans Fallback" charset="0"/>
                <a:cs typeface="Droid Sans Fallback" charset="0"/>
              </a:rPr>
              <a:t>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666261"/>
              </p:ext>
            </p:extLst>
          </p:nvPr>
        </p:nvGraphicFramePr>
        <p:xfrm>
          <a:off x="7980218" y="1262934"/>
          <a:ext cx="3698995" cy="45005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8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00557">
                <a:tc>
                  <a:txBody>
                    <a:bodyPr/>
                    <a:lstStyle/>
                    <a:p>
                      <a:endParaRPr lang="ru-RU" sz="1700" dirty="0"/>
                    </a:p>
                  </a:txBody>
                  <a:tcPr marL="87530" marR="87530" marT="43765" marB="43765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118764" y="1262933"/>
            <a:ext cx="3560449" cy="3199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4161" tIns="52080" rIns="104161" bIns="52080"/>
          <a:lstStyle/>
          <a:p>
            <a:pPr marL="327300">
              <a:spcBef>
                <a:spcPts val="911"/>
              </a:spcBef>
              <a:tabLst>
                <a:tab pos="1039762" algn="l"/>
                <a:tab pos="2081332" algn="l"/>
                <a:tab pos="3122903" algn="l"/>
                <a:tab pos="4164473" algn="l"/>
                <a:tab pos="5206043" algn="l"/>
                <a:tab pos="6247613" algn="l"/>
                <a:tab pos="7289183" algn="l"/>
                <a:tab pos="8330753" algn="l"/>
                <a:tab pos="9372322" algn="l"/>
                <a:tab pos="10413893" algn="l"/>
                <a:tab pos="11455463" algn="l"/>
              </a:tabLst>
            </a:pPr>
            <a:r>
              <a:rPr lang="ru-RU" sz="2297" b="1" dirty="0">
                <a:solidFill>
                  <a:srgbClr val="002060"/>
                </a:solidFill>
                <a:ea typeface="Droid Sans Fallback" charset="0"/>
                <a:cs typeface="Droid Sans Fallback" charset="0"/>
              </a:rPr>
              <a:t>В фокусе внимания </a:t>
            </a:r>
            <a:r>
              <a:rPr lang="ru-RU" sz="2297" b="1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модели поведения личности в сфере финансов</a:t>
            </a:r>
            <a:endParaRPr lang="ru-RU" sz="2297" b="1" dirty="0">
              <a:solidFill>
                <a:srgbClr val="002060"/>
              </a:solidFill>
              <a:ea typeface="Droid Sans Fallback" charset="0"/>
              <a:cs typeface="Droid Sans Fallback" charset="0"/>
            </a:endParaRPr>
          </a:p>
          <a:p>
            <a:pPr marL="327300" indent="-325491">
              <a:spcBef>
                <a:spcPts val="911"/>
              </a:spcBef>
              <a:buFont typeface="Wingdings" pitchFamily="2" charset="2"/>
              <a:buChar char=""/>
              <a:tabLst>
                <a:tab pos="1039762" algn="l"/>
                <a:tab pos="2081332" algn="l"/>
                <a:tab pos="3122903" algn="l"/>
                <a:tab pos="4164473" algn="l"/>
                <a:tab pos="5206043" algn="l"/>
                <a:tab pos="6247613" algn="l"/>
                <a:tab pos="7289183" algn="l"/>
                <a:tab pos="8330753" algn="l"/>
                <a:tab pos="9372322" algn="l"/>
                <a:tab pos="10413893" algn="l"/>
                <a:tab pos="11455463" algn="l"/>
              </a:tabLst>
            </a:pPr>
            <a:r>
              <a:rPr lang="ru-RU" sz="2297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покупка товаров и услуг</a:t>
            </a:r>
          </a:p>
          <a:p>
            <a:pPr marL="327300" indent="-325491">
              <a:spcBef>
                <a:spcPts val="911"/>
              </a:spcBef>
              <a:buFont typeface="Wingdings" pitchFamily="2" charset="2"/>
              <a:buChar char=""/>
              <a:tabLst>
                <a:tab pos="1039762" algn="l"/>
                <a:tab pos="2081332" algn="l"/>
                <a:tab pos="3122903" algn="l"/>
                <a:tab pos="4164473" algn="l"/>
                <a:tab pos="5206043" algn="l"/>
                <a:tab pos="6247613" algn="l"/>
                <a:tab pos="7289183" algn="l"/>
                <a:tab pos="8330753" algn="l"/>
                <a:tab pos="9372322" algn="l"/>
                <a:tab pos="10413893" algn="l"/>
                <a:tab pos="11455463" algn="l"/>
              </a:tabLst>
            </a:pPr>
            <a:r>
              <a:rPr lang="ru-RU" sz="2297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управление семейным бюджетом</a:t>
            </a:r>
          </a:p>
          <a:p>
            <a:pPr marL="327300" indent="-325491">
              <a:spcBef>
                <a:spcPts val="911"/>
              </a:spcBef>
              <a:buFont typeface="Wingdings" pitchFamily="2" charset="2"/>
              <a:buChar char=""/>
              <a:tabLst>
                <a:tab pos="1039762" algn="l"/>
                <a:tab pos="2081332" algn="l"/>
                <a:tab pos="3122903" algn="l"/>
                <a:tab pos="4164473" algn="l"/>
                <a:tab pos="5206043" algn="l"/>
                <a:tab pos="6247613" algn="l"/>
                <a:tab pos="7289183" algn="l"/>
                <a:tab pos="8330753" algn="l"/>
                <a:tab pos="9372322" algn="l"/>
                <a:tab pos="10413893" algn="l"/>
                <a:tab pos="11455463" algn="l"/>
              </a:tabLst>
            </a:pPr>
            <a:r>
              <a:rPr lang="ru-RU" sz="2297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планирование финансовых дел      и др</a:t>
            </a:r>
            <a:r>
              <a:rPr lang="ru-RU" sz="2297" dirty="0" smtClean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.</a:t>
            </a:r>
            <a:endParaRPr lang="ru-RU" sz="2297" dirty="0">
              <a:solidFill>
                <a:srgbClr val="000000"/>
              </a:solidFill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2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Дивиденд</Template>
  <TotalTime>163</TotalTime>
  <Words>1201</Words>
  <Application>Microsoft Office PowerPoint</Application>
  <PresentationFormat>Широкоэкранный</PresentationFormat>
  <Paragraphs>155</Paragraphs>
  <Slides>18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Corbel</vt:lpstr>
      <vt:lpstr>Droid Sans Fallback</vt:lpstr>
      <vt:lpstr>Gill Sans MT</vt:lpstr>
      <vt:lpstr>Verdana</vt:lpstr>
      <vt:lpstr>Wingdings</vt:lpstr>
      <vt:lpstr>Wingdings 2</vt:lpstr>
      <vt:lpstr>Дивиденд</vt:lpstr>
      <vt:lpstr>Тема Office</vt:lpstr>
      <vt:lpstr>Мастер-класс  «Методика решения финансовых задач»</vt:lpstr>
      <vt:lpstr>Функционально грамотный человек</vt:lpstr>
      <vt:lpstr>Основные направления формирования функциональной грамотности</vt:lpstr>
      <vt:lpstr>Финансовая грамотность </vt:lpstr>
      <vt:lpstr>Ожидаемые образовательные результаты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Финансовая грамотность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17</cp:revision>
  <dcterms:created xsi:type="dcterms:W3CDTF">2021-12-16T19:06:48Z</dcterms:created>
  <dcterms:modified xsi:type="dcterms:W3CDTF">2021-12-17T10:05:58Z</dcterms:modified>
</cp:coreProperties>
</file>