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80" r:id="rId17"/>
    <p:sldId id="278" r:id="rId18"/>
    <p:sldId id="279" r:id="rId19"/>
    <p:sldId id="281" r:id="rId2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A71C72-7BD7-497C-94FC-0B22D635DE3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DD16E3-5660-44C9-B799-EEDD75479EE0}">
      <dgm:prSet phldrT="[Текст]" custT="1"/>
      <dgm:spPr/>
      <dgm:t>
        <a:bodyPr/>
        <a:lstStyle/>
        <a:p>
          <a:r>
            <a:rPr lang="ru-RU" sz="4000" b="1" dirty="0"/>
            <a:t>ШНОР</a:t>
          </a:r>
        </a:p>
      </dgm:t>
    </dgm:pt>
    <dgm:pt modelId="{0E5AAB89-4D0A-4D24-9005-10461EF34F40}" type="parTrans" cxnId="{162A7CB7-C494-419B-9802-CFC93EE66204}">
      <dgm:prSet/>
      <dgm:spPr/>
      <dgm:t>
        <a:bodyPr/>
        <a:lstStyle/>
        <a:p>
          <a:endParaRPr lang="ru-RU"/>
        </a:p>
      </dgm:t>
    </dgm:pt>
    <dgm:pt modelId="{BAECCC9B-A484-4851-A899-FECA0556D4C6}" type="sibTrans" cxnId="{162A7CB7-C494-419B-9802-CFC93EE66204}">
      <dgm:prSet/>
      <dgm:spPr/>
      <dgm:t>
        <a:bodyPr/>
        <a:lstStyle/>
        <a:p>
          <a:endParaRPr lang="ru-RU"/>
        </a:p>
      </dgm:t>
    </dgm:pt>
    <dgm:pt modelId="{325BA7A9-13E1-4A6B-AD57-DE568F37FEFE}">
      <dgm:prSet phldrT="[Текст]"/>
      <dgm:spPr/>
      <dgm:t>
        <a:bodyPr/>
        <a:lstStyle/>
        <a:p>
          <a:r>
            <a:rPr lang="ru-RU" dirty="0"/>
            <a:t>ОО,  имеющие  низкие  образовательные  результаты  обучающихся </a:t>
          </a:r>
        </a:p>
      </dgm:t>
    </dgm:pt>
    <dgm:pt modelId="{55B856F3-8E77-4799-9E73-68A8CD2BE1FB}" type="parTrans" cxnId="{31B77719-E7B5-4C0B-99D8-8BFE538E0F6E}">
      <dgm:prSet/>
      <dgm:spPr/>
      <dgm:t>
        <a:bodyPr/>
        <a:lstStyle/>
        <a:p>
          <a:endParaRPr lang="ru-RU"/>
        </a:p>
      </dgm:t>
    </dgm:pt>
    <dgm:pt modelId="{D5E59B56-D14B-48E8-BBA6-559826168454}" type="sibTrans" cxnId="{31B77719-E7B5-4C0B-99D8-8BFE538E0F6E}">
      <dgm:prSet/>
      <dgm:spPr/>
      <dgm:t>
        <a:bodyPr/>
        <a:lstStyle/>
        <a:p>
          <a:endParaRPr lang="ru-RU"/>
        </a:p>
      </dgm:t>
    </dgm:pt>
    <dgm:pt modelId="{D61A704C-ACE9-4250-AB06-EFB92E3CA56C}">
      <dgm:prSet phldrT="[Текст]"/>
      <dgm:spPr/>
      <dgm:t>
        <a:bodyPr/>
        <a:lstStyle/>
        <a:p>
          <a:r>
            <a:rPr lang="ru-RU" dirty="0"/>
            <a:t>ОО, функционирующие в неблагоприятных социальных условиях</a:t>
          </a:r>
        </a:p>
      </dgm:t>
    </dgm:pt>
    <dgm:pt modelId="{A711D6F5-8C98-40EC-B8F1-F13BD18A045F}" type="parTrans" cxnId="{B4E7B946-CB7A-4484-9E60-62E4D128EB92}">
      <dgm:prSet/>
      <dgm:spPr/>
      <dgm:t>
        <a:bodyPr/>
        <a:lstStyle/>
        <a:p>
          <a:endParaRPr lang="ru-RU"/>
        </a:p>
      </dgm:t>
    </dgm:pt>
    <dgm:pt modelId="{01603BC1-E79D-4B4A-8964-28EC5D1B49D3}" type="sibTrans" cxnId="{B4E7B946-CB7A-4484-9E60-62E4D128EB92}">
      <dgm:prSet/>
      <dgm:spPr/>
      <dgm:t>
        <a:bodyPr/>
        <a:lstStyle/>
        <a:p>
          <a:endParaRPr lang="ru-RU"/>
        </a:p>
      </dgm:t>
    </dgm:pt>
    <dgm:pt modelId="{6F20C7A6-36F1-477E-817A-3148B91D4182}">
      <dgm:prSet phldrT="[Текст]" custT="1"/>
      <dgm:spPr/>
      <dgm:t>
        <a:bodyPr/>
        <a:lstStyle/>
        <a:p>
          <a:r>
            <a:rPr lang="ru-RU" sz="4000" b="1" dirty="0"/>
            <a:t>ШФЗР</a:t>
          </a:r>
        </a:p>
      </dgm:t>
    </dgm:pt>
    <dgm:pt modelId="{5507D4A3-CAE6-4914-A24A-85B4C0BACE34}" type="parTrans" cxnId="{F7BBBD94-E294-4B46-B8A2-5818A8432C0E}">
      <dgm:prSet/>
      <dgm:spPr/>
      <dgm:t>
        <a:bodyPr/>
        <a:lstStyle/>
        <a:p>
          <a:endParaRPr lang="ru-RU"/>
        </a:p>
      </dgm:t>
    </dgm:pt>
    <dgm:pt modelId="{A272B2D4-2C4F-4016-853D-07153C2A5B67}" type="sibTrans" cxnId="{F7BBBD94-E294-4B46-B8A2-5818A8432C0E}">
      <dgm:prSet/>
      <dgm:spPr/>
      <dgm:t>
        <a:bodyPr/>
        <a:lstStyle/>
        <a:p>
          <a:endParaRPr lang="ru-RU"/>
        </a:p>
      </dgm:t>
    </dgm:pt>
    <dgm:pt modelId="{3C8FDC75-C3C4-447E-8725-6774476173B9}">
      <dgm:prSet phldrT="[Текст]"/>
      <dgm:spPr/>
      <dgm:t>
        <a:bodyPr/>
        <a:lstStyle/>
        <a:p>
          <a:r>
            <a:rPr lang="ru-RU" dirty="0"/>
            <a:t>ОО, функционирующие в зоне риска снижения образовательных результатов</a:t>
          </a:r>
        </a:p>
      </dgm:t>
    </dgm:pt>
    <dgm:pt modelId="{61EE189D-88EA-4CAD-8F5D-79A705B4521A}" type="parTrans" cxnId="{7C8AACCB-CDD3-4EAE-AFA3-3A953D9A9110}">
      <dgm:prSet/>
      <dgm:spPr/>
      <dgm:t>
        <a:bodyPr/>
        <a:lstStyle/>
        <a:p>
          <a:endParaRPr lang="ru-RU"/>
        </a:p>
      </dgm:t>
    </dgm:pt>
    <dgm:pt modelId="{94AB777D-553B-45E0-9019-FCD7411D997E}" type="sibTrans" cxnId="{7C8AACCB-CDD3-4EAE-AFA3-3A953D9A9110}">
      <dgm:prSet/>
      <dgm:spPr/>
      <dgm:t>
        <a:bodyPr/>
        <a:lstStyle/>
        <a:p>
          <a:endParaRPr lang="ru-RU"/>
        </a:p>
      </dgm:t>
    </dgm:pt>
    <dgm:pt modelId="{1D93C0F0-33D8-4C5B-8497-051ABBA1C30A}">
      <dgm:prSet phldrT="[Текст]" custT="1"/>
      <dgm:spPr/>
      <dgm:t>
        <a:bodyPr/>
        <a:lstStyle/>
        <a:p>
          <a:r>
            <a:rPr lang="ru-RU" sz="4000" b="1" dirty="0"/>
            <a:t>ШНСУ</a:t>
          </a:r>
        </a:p>
      </dgm:t>
    </dgm:pt>
    <dgm:pt modelId="{DB6DE171-2DF9-4CA7-8FA2-194C0761CF99}" type="sibTrans" cxnId="{93707428-6C16-4C25-8899-730614948A29}">
      <dgm:prSet/>
      <dgm:spPr/>
      <dgm:t>
        <a:bodyPr/>
        <a:lstStyle/>
        <a:p>
          <a:endParaRPr lang="ru-RU"/>
        </a:p>
      </dgm:t>
    </dgm:pt>
    <dgm:pt modelId="{4DBE8C4E-CB1F-401C-A942-C615E62139A5}" type="parTrans" cxnId="{93707428-6C16-4C25-8899-730614948A29}">
      <dgm:prSet/>
      <dgm:spPr/>
      <dgm:t>
        <a:bodyPr/>
        <a:lstStyle/>
        <a:p>
          <a:endParaRPr lang="ru-RU"/>
        </a:p>
      </dgm:t>
    </dgm:pt>
    <dgm:pt modelId="{CA9D833E-2202-4904-BF0F-6B50459EE0DF}" type="pres">
      <dgm:prSet presAssocID="{46A71C72-7BD7-497C-94FC-0B22D635DE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937EBC-FAB7-44E0-B56F-FD4B97F8D6B7}" type="pres">
      <dgm:prSet presAssocID="{7CDD16E3-5660-44C9-B799-EEDD75479EE0}" presName="composite" presStyleCnt="0"/>
      <dgm:spPr/>
    </dgm:pt>
    <dgm:pt modelId="{80AFB902-65CB-4ED3-B6AC-88D150791043}" type="pres">
      <dgm:prSet presAssocID="{7CDD16E3-5660-44C9-B799-EEDD75479EE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BA4511-4AE9-4BA6-8586-4D559E223F50}" type="pres">
      <dgm:prSet presAssocID="{7CDD16E3-5660-44C9-B799-EEDD75479EE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94A4D-4C5D-4DAF-A3BA-143104D87DFA}" type="pres">
      <dgm:prSet presAssocID="{BAECCC9B-A484-4851-A899-FECA0556D4C6}" presName="space" presStyleCnt="0"/>
      <dgm:spPr/>
    </dgm:pt>
    <dgm:pt modelId="{BFB950DD-1E93-4AEE-926A-D7FF650CEEFB}" type="pres">
      <dgm:prSet presAssocID="{1D93C0F0-33D8-4C5B-8497-051ABBA1C30A}" presName="composite" presStyleCnt="0"/>
      <dgm:spPr/>
    </dgm:pt>
    <dgm:pt modelId="{1E659CF7-B71A-4B7C-8222-E7DA55D93044}" type="pres">
      <dgm:prSet presAssocID="{1D93C0F0-33D8-4C5B-8497-051ABBA1C30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EDFEF-63FC-439A-A6D9-BF8D8CEF5E89}" type="pres">
      <dgm:prSet presAssocID="{1D93C0F0-33D8-4C5B-8497-051ABBA1C30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17586-834B-465A-B0C9-5A872307FB78}" type="pres">
      <dgm:prSet presAssocID="{DB6DE171-2DF9-4CA7-8FA2-194C0761CF99}" presName="space" presStyleCnt="0"/>
      <dgm:spPr/>
    </dgm:pt>
    <dgm:pt modelId="{4C827CC1-8FA3-479C-A11D-B43C7610F626}" type="pres">
      <dgm:prSet presAssocID="{6F20C7A6-36F1-477E-817A-3148B91D4182}" presName="composite" presStyleCnt="0"/>
      <dgm:spPr/>
    </dgm:pt>
    <dgm:pt modelId="{52065C43-C931-4321-AF8A-114B694DF5C4}" type="pres">
      <dgm:prSet presAssocID="{6F20C7A6-36F1-477E-817A-3148B91D41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945504-2FEF-4B37-A09E-238B64AB8F71}" type="pres">
      <dgm:prSet presAssocID="{6F20C7A6-36F1-477E-817A-3148B91D418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2AE8DC-C3B2-4716-B9D9-4646DC4A7C58}" type="presOf" srcId="{325BA7A9-13E1-4A6B-AD57-DE568F37FEFE}" destId="{31BA4511-4AE9-4BA6-8586-4D559E223F50}" srcOrd="0" destOrd="0" presId="urn:microsoft.com/office/officeart/2005/8/layout/hList1"/>
    <dgm:cxn modelId="{F7BBBD94-E294-4B46-B8A2-5818A8432C0E}" srcId="{46A71C72-7BD7-497C-94FC-0B22D635DE36}" destId="{6F20C7A6-36F1-477E-817A-3148B91D4182}" srcOrd="2" destOrd="0" parTransId="{5507D4A3-CAE6-4914-A24A-85B4C0BACE34}" sibTransId="{A272B2D4-2C4F-4016-853D-07153C2A5B67}"/>
    <dgm:cxn modelId="{11A23692-406D-45DD-B6EA-7F1526A6867B}" type="presOf" srcId="{7CDD16E3-5660-44C9-B799-EEDD75479EE0}" destId="{80AFB902-65CB-4ED3-B6AC-88D150791043}" srcOrd="0" destOrd="0" presId="urn:microsoft.com/office/officeart/2005/8/layout/hList1"/>
    <dgm:cxn modelId="{93707428-6C16-4C25-8899-730614948A29}" srcId="{46A71C72-7BD7-497C-94FC-0B22D635DE36}" destId="{1D93C0F0-33D8-4C5B-8497-051ABBA1C30A}" srcOrd="1" destOrd="0" parTransId="{4DBE8C4E-CB1F-401C-A942-C615E62139A5}" sibTransId="{DB6DE171-2DF9-4CA7-8FA2-194C0761CF99}"/>
    <dgm:cxn modelId="{7BF5D7D5-7339-4E2E-90EA-3B051B972F82}" type="presOf" srcId="{46A71C72-7BD7-497C-94FC-0B22D635DE36}" destId="{CA9D833E-2202-4904-BF0F-6B50459EE0DF}" srcOrd="0" destOrd="0" presId="urn:microsoft.com/office/officeart/2005/8/layout/hList1"/>
    <dgm:cxn modelId="{162A7CB7-C494-419B-9802-CFC93EE66204}" srcId="{46A71C72-7BD7-497C-94FC-0B22D635DE36}" destId="{7CDD16E3-5660-44C9-B799-EEDD75479EE0}" srcOrd="0" destOrd="0" parTransId="{0E5AAB89-4D0A-4D24-9005-10461EF34F40}" sibTransId="{BAECCC9B-A484-4851-A899-FECA0556D4C6}"/>
    <dgm:cxn modelId="{72E7EDA2-46E8-4465-9A7B-A63EC75403CE}" type="presOf" srcId="{3C8FDC75-C3C4-447E-8725-6774476173B9}" destId="{B9945504-2FEF-4B37-A09E-238B64AB8F71}" srcOrd="0" destOrd="0" presId="urn:microsoft.com/office/officeart/2005/8/layout/hList1"/>
    <dgm:cxn modelId="{93DD45FD-81B0-4592-80F5-FAFE06638CB3}" type="presOf" srcId="{6F20C7A6-36F1-477E-817A-3148B91D4182}" destId="{52065C43-C931-4321-AF8A-114B694DF5C4}" srcOrd="0" destOrd="0" presId="urn:microsoft.com/office/officeart/2005/8/layout/hList1"/>
    <dgm:cxn modelId="{B4E7B946-CB7A-4484-9E60-62E4D128EB92}" srcId="{1D93C0F0-33D8-4C5B-8497-051ABBA1C30A}" destId="{D61A704C-ACE9-4250-AB06-EFB92E3CA56C}" srcOrd="0" destOrd="0" parTransId="{A711D6F5-8C98-40EC-B8F1-F13BD18A045F}" sibTransId="{01603BC1-E79D-4B4A-8964-28EC5D1B49D3}"/>
    <dgm:cxn modelId="{7C8AACCB-CDD3-4EAE-AFA3-3A953D9A9110}" srcId="{6F20C7A6-36F1-477E-817A-3148B91D4182}" destId="{3C8FDC75-C3C4-447E-8725-6774476173B9}" srcOrd="0" destOrd="0" parTransId="{61EE189D-88EA-4CAD-8F5D-79A705B4521A}" sibTransId="{94AB777D-553B-45E0-9019-FCD7411D997E}"/>
    <dgm:cxn modelId="{D940FD4C-4B5B-41CE-8BEA-337021536FB0}" type="presOf" srcId="{1D93C0F0-33D8-4C5B-8497-051ABBA1C30A}" destId="{1E659CF7-B71A-4B7C-8222-E7DA55D93044}" srcOrd="0" destOrd="0" presId="urn:microsoft.com/office/officeart/2005/8/layout/hList1"/>
    <dgm:cxn modelId="{EF544426-4202-4E5D-A3EC-641D69B0C6E5}" type="presOf" srcId="{D61A704C-ACE9-4250-AB06-EFB92E3CA56C}" destId="{58AEDFEF-63FC-439A-A6D9-BF8D8CEF5E89}" srcOrd="0" destOrd="0" presId="urn:microsoft.com/office/officeart/2005/8/layout/hList1"/>
    <dgm:cxn modelId="{31B77719-E7B5-4C0B-99D8-8BFE538E0F6E}" srcId="{7CDD16E3-5660-44C9-B799-EEDD75479EE0}" destId="{325BA7A9-13E1-4A6B-AD57-DE568F37FEFE}" srcOrd="0" destOrd="0" parTransId="{55B856F3-8E77-4799-9E73-68A8CD2BE1FB}" sibTransId="{D5E59B56-D14B-48E8-BBA6-559826168454}"/>
    <dgm:cxn modelId="{0F2831C1-9524-4EE1-8449-8352F1146501}" type="presParOf" srcId="{CA9D833E-2202-4904-BF0F-6B50459EE0DF}" destId="{0B937EBC-FAB7-44E0-B56F-FD4B97F8D6B7}" srcOrd="0" destOrd="0" presId="urn:microsoft.com/office/officeart/2005/8/layout/hList1"/>
    <dgm:cxn modelId="{52F93197-E545-4140-B796-6FCB4078DCAA}" type="presParOf" srcId="{0B937EBC-FAB7-44E0-B56F-FD4B97F8D6B7}" destId="{80AFB902-65CB-4ED3-B6AC-88D150791043}" srcOrd="0" destOrd="0" presId="urn:microsoft.com/office/officeart/2005/8/layout/hList1"/>
    <dgm:cxn modelId="{9C2C17E9-7403-4BD9-882F-F9D9C8363908}" type="presParOf" srcId="{0B937EBC-FAB7-44E0-B56F-FD4B97F8D6B7}" destId="{31BA4511-4AE9-4BA6-8586-4D559E223F50}" srcOrd="1" destOrd="0" presId="urn:microsoft.com/office/officeart/2005/8/layout/hList1"/>
    <dgm:cxn modelId="{35CF795A-1FCD-4060-B820-71F75EA3CE7A}" type="presParOf" srcId="{CA9D833E-2202-4904-BF0F-6B50459EE0DF}" destId="{0D994A4D-4C5D-4DAF-A3BA-143104D87DFA}" srcOrd="1" destOrd="0" presId="urn:microsoft.com/office/officeart/2005/8/layout/hList1"/>
    <dgm:cxn modelId="{EE0182F9-0514-463C-A99E-50EE252F1ED8}" type="presParOf" srcId="{CA9D833E-2202-4904-BF0F-6B50459EE0DF}" destId="{BFB950DD-1E93-4AEE-926A-D7FF650CEEFB}" srcOrd="2" destOrd="0" presId="urn:microsoft.com/office/officeart/2005/8/layout/hList1"/>
    <dgm:cxn modelId="{ACB8D89B-862D-4165-8CDC-3C45E2638E7D}" type="presParOf" srcId="{BFB950DD-1E93-4AEE-926A-D7FF650CEEFB}" destId="{1E659CF7-B71A-4B7C-8222-E7DA55D93044}" srcOrd="0" destOrd="0" presId="urn:microsoft.com/office/officeart/2005/8/layout/hList1"/>
    <dgm:cxn modelId="{C273BD24-4D4F-490C-BC4B-8C6659A1B9FA}" type="presParOf" srcId="{BFB950DD-1E93-4AEE-926A-D7FF650CEEFB}" destId="{58AEDFEF-63FC-439A-A6D9-BF8D8CEF5E89}" srcOrd="1" destOrd="0" presId="urn:microsoft.com/office/officeart/2005/8/layout/hList1"/>
    <dgm:cxn modelId="{98E55397-9645-44E0-AE40-CD572B4C1544}" type="presParOf" srcId="{CA9D833E-2202-4904-BF0F-6B50459EE0DF}" destId="{85917586-834B-465A-B0C9-5A872307FB78}" srcOrd="3" destOrd="0" presId="urn:microsoft.com/office/officeart/2005/8/layout/hList1"/>
    <dgm:cxn modelId="{4DDC84A7-2D65-433C-B5A6-CEE3DE17DDC9}" type="presParOf" srcId="{CA9D833E-2202-4904-BF0F-6B50459EE0DF}" destId="{4C827CC1-8FA3-479C-A11D-B43C7610F626}" srcOrd="4" destOrd="0" presId="urn:microsoft.com/office/officeart/2005/8/layout/hList1"/>
    <dgm:cxn modelId="{2836FCB1-05B9-4F04-864E-9763528AC9CF}" type="presParOf" srcId="{4C827CC1-8FA3-479C-A11D-B43C7610F626}" destId="{52065C43-C931-4321-AF8A-114B694DF5C4}" srcOrd="0" destOrd="0" presId="urn:microsoft.com/office/officeart/2005/8/layout/hList1"/>
    <dgm:cxn modelId="{E5039253-49B6-4234-8664-37B4F1BCE819}" type="presParOf" srcId="{4C827CC1-8FA3-479C-A11D-B43C7610F626}" destId="{B9945504-2FEF-4B37-A09E-238B64AB8F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9D22A5-E9E5-452F-AC30-97680B97F50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A34B17-CEDF-48CD-B80E-6C7F7D834CF4}">
      <dgm:prSet phldrT="[Текст]"/>
      <dgm:spPr/>
      <dgm:t>
        <a:bodyPr/>
        <a:lstStyle/>
        <a:p>
          <a:r>
            <a:rPr lang="ru-RU" dirty="0" smtClean="0"/>
            <a:t>Адресная поддержка ШНОР и (или) ШНСУ</a:t>
          </a:r>
          <a:endParaRPr lang="ru-RU" dirty="0"/>
        </a:p>
      </dgm:t>
    </dgm:pt>
    <dgm:pt modelId="{1FC072CE-95A0-40C8-8161-408BD4C4D4AF}" type="parTrans" cxnId="{7C632587-6862-49C5-A017-200FEC429A03}">
      <dgm:prSet/>
      <dgm:spPr/>
      <dgm:t>
        <a:bodyPr/>
        <a:lstStyle/>
        <a:p>
          <a:endParaRPr lang="ru-RU"/>
        </a:p>
      </dgm:t>
    </dgm:pt>
    <dgm:pt modelId="{9FD7DF2F-F10C-46D7-954C-97A2D25E37AF}" type="sibTrans" cxnId="{7C632587-6862-49C5-A017-200FEC429A03}">
      <dgm:prSet/>
      <dgm:spPr/>
      <dgm:t>
        <a:bodyPr/>
        <a:lstStyle/>
        <a:p>
          <a:endParaRPr lang="ru-RU"/>
        </a:p>
      </dgm:t>
    </dgm:pt>
    <dgm:pt modelId="{820AB53B-EBE9-42B9-93AA-62CA03156FF9}">
      <dgm:prSet phldrT="[Текст]" custT="1"/>
      <dgm:spPr/>
      <dgm:t>
        <a:bodyPr/>
        <a:lstStyle/>
        <a:p>
          <a:r>
            <a:rPr lang="ru-RU" sz="2800" dirty="0" smtClean="0"/>
            <a:t>выявление ШНОР и (или) ШНСУ; </a:t>
          </a:r>
          <a:endParaRPr lang="ru-RU" sz="2800" dirty="0"/>
        </a:p>
      </dgm:t>
    </dgm:pt>
    <dgm:pt modelId="{25DAD5A1-0501-4D7D-BD28-2E40851D747D}" type="parTrans" cxnId="{19FB4D01-8DB4-400D-B016-C3E7271141C7}">
      <dgm:prSet/>
      <dgm:spPr/>
      <dgm:t>
        <a:bodyPr/>
        <a:lstStyle/>
        <a:p>
          <a:endParaRPr lang="ru-RU"/>
        </a:p>
      </dgm:t>
    </dgm:pt>
    <dgm:pt modelId="{F754EEDE-3574-48B9-8AD4-BEC3434D8E7D}" type="sibTrans" cxnId="{19FB4D01-8DB4-400D-B016-C3E7271141C7}">
      <dgm:prSet/>
      <dgm:spPr/>
      <dgm:t>
        <a:bodyPr/>
        <a:lstStyle/>
        <a:p>
          <a:endParaRPr lang="ru-RU"/>
        </a:p>
      </dgm:t>
    </dgm:pt>
    <dgm:pt modelId="{390BA58E-03B2-46E8-8400-4606E06F1AC8}">
      <dgm:prSet phldrT="[Текст]"/>
      <dgm:spPr/>
      <dgm:t>
        <a:bodyPr/>
        <a:lstStyle/>
        <a:p>
          <a:r>
            <a:rPr lang="ru-RU" b="0" dirty="0" smtClean="0"/>
            <a:t>Организация работы с ШФЗР</a:t>
          </a:r>
          <a:endParaRPr lang="ru-RU" dirty="0"/>
        </a:p>
      </dgm:t>
    </dgm:pt>
    <dgm:pt modelId="{EEAD0937-E3D8-44F0-BB2D-65D6D7FD580E}" type="parTrans" cxnId="{B4DF11B8-81B2-4CA9-AF3F-D1A8279B1868}">
      <dgm:prSet/>
      <dgm:spPr/>
      <dgm:t>
        <a:bodyPr/>
        <a:lstStyle/>
        <a:p>
          <a:endParaRPr lang="ru-RU"/>
        </a:p>
      </dgm:t>
    </dgm:pt>
    <dgm:pt modelId="{0523CD88-EB90-4119-AD89-EF6653C1D122}" type="sibTrans" cxnId="{B4DF11B8-81B2-4CA9-AF3F-D1A8279B1868}">
      <dgm:prSet/>
      <dgm:spPr/>
      <dgm:t>
        <a:bodyPr/>
        <a:lstStyle/>
        <a:p>
          <a:endParaRPr lang="ru-RU"/>
        </a:p>
      </dgm:t>
    </dgm:pt>
    <dgm:pt modelId="{7C786C20-A8AB-4006-BEA4-67E5A5DD90D7}">
      <dgm:prSet phldrT="[Текст]"/>
      <dgm:spPr/>
      <dgm:t>
        <a:bodyPr/>
        <a:lstStyle/>
        <a:p>
          <a:r>
            <a:rPr lang="ru-RU" dirty="0" smtClean="0"/>
            <a:t>мониторинг рисков снижения образовательных результатов;</a:t>
          </a:r>
          <a:endParaRPr lang="ru-RU" dirty="0"/>
        </a:p>
      </dgm:t>
    </dgm:pt>
    <dgm:pt modelId="{477CE2BB-809D-4F2B-AB7F-C01F7EF28575}" type="parTrans" cxnId="{6B6E071C-47AC-4539-AE41-637F0D6C2A7A}">
      <dgm:prSet/>
      <dgm:spPr/>
      <dgm:t>
        <a:bodyPr/>
        <a:lstStyle/>
        <a:p>
          <a:endParaRPr lang="ru-RU"/>
        </a:p>
      </dgm:t>
    </dgm:pt>
    <dgm:pt modelId="{38E9159E-68A3-45C1-A103-3CF31EBB3A7D}" type="sibTrans" cxnId="{6B6E071C-47AC-4539-AE41-637F0D6C2A7A}">
      <dgm:prSet/>
      <dgm:spPr/>
      <dgm:t>
        <a:bodyPr/>
        <a:lstStyle/>
        <a:p>
          <a:endParaRPr lang="ru-RU"/>
        </a:p>
      </dgm:t>
    </dgm:pt>
    <dgm:pt modelId="{B1A77D13-0EF6-42B7-83FB-AD13F704359D}">
      <dgm:prSet phldrT="[Текст]"/>
      <dgm:spPr/>
      <dgm:t>
        <a:bodyPr/>
        <a:lstStyle/>
        <a:p>
          <a:r>
            <a:rPr lang="ru-RU" b="0" dirty="0" smtClean="0"/>
            <a:t>Профилактика учебной </a:t>
          </a:r>
          <a:r>
            <a:rPr lang="ru-RU" b="0" dirty="0" err="1" smtClean="0"/>
            <a:t>неуспешности</a:t>
          </a:r>
          <a:r>
            <a:rPr lang="ru-RU" b="0" dirty="0" smtClean="0"/>
            <a:t> в ОО СПб</a:t>
          </a:r>
          <a:endParaRPr lang="ru-RU" dirty="0"/>
        </a:p>
      </dgm:t>
    </dgm:pt>
    <dgm:pt modelId="{B50FB027-5B3A-4D86-B9A0-ABE9D70AB5D5}" type="parTrans" cxnId="{0C8879DD-5E18-4E42-BC39-480F34B5B1DC}">
      <dgm:prSet/>
      <dgm:spPr/>
      <dgm:t>
        <a:bodyPr/>
        <a:lstStyle/>
        <a:p>
          <a:endParaRPr lang="ru-RU"/>
        </a:p>
      </dgm:t>
    </dgm:pt>
    <dgm:pt modelId="{2BEE9ADD-66BF-40C2-9E46-9AADA542234B}" type="sibTrans" cxnId="{0C8879DD-5E18-4E42-BC39-480F34B5B1DC}">
      <dgm:prSet/>
      <dgm:spPr/>
      <dgm:t>
        <a:bodyPr/>
        <a:lstStyle/>
        <a:p>
          <a:endParaRPr lang="ru-RU"/>
        </a:p>
      </dgm:t>
    </dgm:pt>
    <dgm:pt modelId="{0937127C-13C3-4BBE-A092-3D20AED20076}">
      <dgm:prSet phldrT="[Текст]" custT="1"/>
      <dgm:spPr/>
      <dgm:t>
        <a:bodyPr/>
        <a:lstStyle/>
        <a:p>
          <a:r>
            <a:rPr lang="ru-RU" sz="2800" dirty="0" smtClean="0"/>
            <a:t>развитие систем профилактики учебной </a:t>
          </a:r>
          <a:r>
            <a:rPr lang="ru-RU" sz="2800" dirty="0" err="1" smtClean="0"/>
            <a:t>неуспешности</a:t>
          </a:r>
          <a:r>
            <a:rPr lang="ru-RU" sz="2800" dirty="0" smtClean="0"/>
            <a:t> в ОО СПб</a:t>
          </a:r>
          <a:endParaRPr lang="ru-RU" sz="2800" dirty="0"/>
        </a:p>
      </dgm:t>
    </dgm:pt>
    <dgm:pt modelId="{DBF5866A-956E-44A9-9F19-1BC7476A7B69}" type="parTrans" cxnId="{DC25F2FF-2163-4BB3-A27B-2E989B37B0EC}">
      <dgm:prSet/>
      <dgm:spPr/>
      <dgm:t>
        <a:bodyPr/>
        <a:lstStyle/>
        <a:p>
          <a:endParaRPr lang="ru-RU"/>
        </a:p>
      </dgm:t>
    </dgm:pt>
    <dgm:pt modelId="{755E927D-3842-439E-AC54-3486811FAA17}" type="sibTrans" cxnId="{DC25F2FF-2163-4BB3-A27B-2E989B37B0EC}">
      <dgm:prSet/>
      <dgm:spPr/>
      <dgm:t>
        <a:bodyPr/>
        <a:lstStyle/>
        <a:p>
          <a:endParaRPr lang="ru-RU"/>
        </a:p>
      </dgm:t>
    </dgm:pt>
    <dgm:pt modelId="{D06406C7-9904-4D69-8D3C-38BD75CA6ECE}">
      <dgm:prSet phldrT="[Текст]" custT="1"/>
      <dgm:spPr/>
      <dgm:t>
        <a:bodyPr/>
        <a:lstStyle/>
        <a:p>
          <a:r>
            <a:rPr lang="ru-RU" sz="2800" dirty="0" smtClean="0"/>
            <a:t>организация работы с ШНОР и (или) ШНСУ</a:t>
          </a:r>
          <a:endParaRPr lang="ru-RU" sz="2800" dirty="0"/>
        </a:p>
      </dgm:t>
    </dgm:pt>
    <dgm:pt modelId="{003C132C-466D-4A39-A470-96692934401B}" type="parTrans" cxnId="{1D21D170-DCA9-4F7F-A7F0-F8113B04FDFE}">
      <dgm:prSet/>
      <dgm:spPr/>
      <dgm:t>
        <a:bodyPr/>
        <a:lstStyle/>
        <a:p>
          <a:endParaRPr lang="ru-RU"/>
        </a:p>
      </dgm:t>
    </dgm:pt>
    <dgm:pt modelId="{41EB8708-2C4D-490C-938A-EDAC6EE94F69}" type="sibTrans" cxnId="{1D21D170-DCA9-4F7F-A7F0-F8113B04FDFE}">
      <dgm:prSet/>
      <dgm:spPr/>
      <dgm:t>
        <a:bodyPr/>
        <a:lstStyle/>
        <a:p>
          <a:endParaRPr lang="ru-RU"/>
        </a:p>
      </dgm:t>
    </dgm:pt>
    <dgm:pt modelId="{FC9BED63-3DE0-44B3-849F-8B142CE41D9E}">
      <dgm:prSet/>
      <dgm:spPr/>
      <dgm:t>
        <a:bodyPr/>
        <a:lstStyle/>
        <a:p>
          <a:r>
            <a:rPr lang="ru-RU" dirty="0" smtClean="0"/>
            <a:t>адресная профилактика рисков снижения образовательных результатов в выявленных ОО СПб</a:t>
          </a:r>
          <a:endParaRPr lang="ru-RU" dirty="0"/>
        </a:p>
      </dgm:t>
    </dgm:pt>
    <dgm:pt modelId="{30AEDE62-C3CA-4598-BFFC-BB03BB9D4AB0}" type="parTrans" cxnId="{35C33E59-BF59-407D-B74B-A3650FC067B8}">
      <dgm:prSet/>
      <dgm:spPr/>
      <dgm:t>
        <a:bodyPr/>
        <a:lstStyle/>
        <a:p>
          <a:endParaRPr lang="ru-RU"/>
        </a:p>
      </dgm:t>
    </dgm:pt>
    <dgm:pt modelId="{6E2DD3CF-D5A0-478C-95F6-9D6841BE8FA0}" type="sibTrans" cxnId="{35C33E59-BF59-407D-B74B-A3650FC067B8}">
      <dgm:prSet/>
      <dgm:spPr/>
      <dgm:t>
        <a:bodyPr/>
        <a:lstStyle/>
        <a:p>
          <a:endParaRPr lang="ru-RU"/>
        </a:p>
      </dgm:t>
    </dgm:pt>
    <dgm:pt modelId="{5B947D47-45D9-4D52-820C-67EF25A7A9FE}" type="pres">
      <dgm:prSet presAssocID="{6A9D22A5-E9E5-452F-AC30-97680B97F50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5325FA-F0DA-4156-A6E9-BA85D89F0A06}" type="pres">
      <dgm:prSet presAssocID="{6FA34B17-CEDF-48CD-B80E-6C7F7D834CF4}" presName="linNode" presStyleCnt="0"/>
      <dgm:spPr/>
    </dgm:pt>
    <dgm:pt modelId="{9C7B7EDD-CF2D-4591-B4C1-E9AC2AF5A8D5}" type="pres">
      <dgm:prSet presAssocID="{6FA34B17-CEDF-48CD-B80E-6C7F7D834CF4}" presName="parentText" presStyleLbl="node1" presStyleIdx="0" presStyleCnt="3" custScaleY="83398" custLinFactNeighborX="-837" custLinFactNeighborY="-987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E29DE-A561-4043-A297-D67013D5641C}" type="pres">
      <dgm:prSet presAssocID="{6FA34B17-CEDF-48CD-B80E-6C7F7D834CF4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50A58-2A2F-4409-9134-153CABED321E}" type="pres">
      <dgm:prSet presAssocID="{9FD7DF2F-F10C-46D7-954C-97A2D25E37AF}" presName="sp" presStyleCnt="0"/>
      <dgm:spPr/>
    </dgm:pt>
    <dgm:pt modelId="{4541E025-7374-4074-8FB8-69FAA31A1080}" type="pres">
      <dgm:prSet presAssocID="{390BA58E-03B2-46E8-8400-4606E06F1AC8}" presName="linNode" presStyleCnt="0"/>
      <dgm:spPr/>
    </dgm:pt>
    <dgm:pt modelId="{06CE7350-828A-497D-91D8-E991F2637199}" type="pres">
      <dgm:prSet presAssocID="{390BA58E-03B2-46E8-8400-4606E06F1AC8}" presName="parentText" presStyleLbl="node1" presStyleIdx="1" presStyleCnt="3" custScaleY="9385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96B44-D7D8-4A22-B495-735BA9AFD5CA}" type="pres">
      <dgm:prSet presAssocID="{390BA58E-03B2-46E8-8400-4606E06F1AC8}" presName="descendantText" presStyleLbl="alignAccFollowNode1" presStyleIdx="1" presStyleCnt="3" custLinFactNeighborX="-1015" custLinFactNeighborY="-4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CBD5AD-17D0-4467-968D-6AD9FC10AFD2}" type="pres">
      <dgm:prSet presAssocID="{0523CD88-EB90-4119-AD89-EF6653C1D122}" presName="sp" presStyleCnt="0"/>
      <dgm:spPr/>
    </dgm:pt>
    <dgm:pt modelId="{975A1ABF-18DA-48A7-9E51-E329E44F671A}" type="pres">
      <dgm:prSet presAssocID="{B1A77D13-0EF6-42B7-83FB-AD13F704359D}" presName="linNode" presStyleCnt="0"/>
      <dgm:spPr/>
    </dgm:pt>
    <dgm:pt modelId="{E45EE952-D5BF-4213-8658-41089F7B8099}" type="pres">
      <dgm:prSet presAssocID="{B1A77D13-0EF6-42B7-83FB-AD13F704359D}" presName="parentText" presStyleLbl="node1" presStyleIdx="2" presStyleCnt="3" custScaleY="100383" custLinFactNeighborY="-54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F82D8-74EA-4DA2-9129-D7C5B1A46238}" type="pres">
      <dgm:prSet presAssocID="{B1A77D13-0EF6-42B7-83FB-AD13F704359D}" presName="descendantText" presStyleLbl="alignAccFollowNode1" presStyleIdx="2" presStyleCnt="3" custLinFactNeighborX="-351" custLinFactNeighborY="-98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FB4D01-8DB4-400D-B016-C3E7271141C7}" srcId="{6FA34B17-CEDF-48CD-B80E-6C7F7D834CF4}" destId="{820AB53B-EBE9-42B9-93AA-62CA03156FF9}" srcOrd="0" destOrd="0" parTransId="{25DAD5A1-0501-4D7D-BD28-2E40851D747D}" sibTransId="{F754EEDE-3574-48B9-8AD4-BEC3434D8E7D}"/>
    <dgm:cxn modelId="{DFE1FE99-BB58-4E6B-B241-82BA1F87FA0C}" type="presOf" srcId="{6FA34B17-CEDF-48CD-B80E-6C7F7D834CF4}" destId="{9C7B7EDD-CF2D-4591-B4C1-E9AC2AF5A8D5}" srcOrd="0" destOrd="0" presId="urn:microsoft.com/office/officeart/2005/8/layout/vList5"/>
    <dgm:cxn modelId="{DC25F2FF-2163-4BB3-A27B-2E989B37B0EC}" srcId="{B1A77D13-0EF6-42B7-83FB-AD13F704359D}" destId="{0937127C-13C3-4BBE-A092-3D20AED20076}" srcOrd="0" destOrd="0" parTransId="{DBF5866A-956E-44A9-9F19-1BC7476A7B69}" sibTransId="{755E927D-3842-439E-AC54-3486811FAA17}"/>
    <dgm:cxn modelId="{27E06DA6-8DA0-4A2A-B82E-92D6438A3D22}" type="presOf" srcId="{D06406C7-9904-4D69-8D3C-38BD75CA6ECE}" destId="{A18E29DE-A561-4043-A297-D67013D5641C}" srcOrd="0" destOrd="1" presId="urn:microsoft.com/office/officeart/2005/8/layout/vList5"/>
    <dgm:cxn modelId="{0B0BCCAA-F669-469D-B665-DFD3606C8724}" type="presOf" srcId="{6A9D22A5-E9E5-452F-AC30-97680B97F509}" destId="{5B947D47-45D9-4D52-820C-67EF25A7A9FE}" srcOrd="0" destOrd="0" presId="urn:microsoft.com/office/officeart/2005/8/layout/vList5"/>
    <dgm:cxn modelId="{35C33E59-BF59-407D-B74B-A3650FC067B8}" srcId="{390BA58E-03B2-46E8-8400-4606E06F1AC8}" destId="{FC9BED63-3DE0-44B3-849F-8B142CE41D9E}" srcOrd="1" destOrd="0" parTransId="{30AEDE62-C3CA-4598-BFFC-BB03BB9D4AB0}" sibTransId="{6E2DD3CF-D5A0-478C-95F6-9D6841BE8FA0}"/>
    <dgm:cxn modelId="{7EB0DED3-21F2-4977-8037-E90394006F92}" type="presOf" srcId="{FC9BED63-3DE0-44B3-849F-8B142CE41D9E}" destId="{72C96B44-D7D8-4A22-B495-735BA9AFD5CA}" srcOrd="0" destOrd="1" presId="urn:microsoft.com/office/officeart/2005/8/layout/vList5"/>
    <dgm:cxn modelId="{7C632587-6862-49C5-A017-200FEC429A03}" srcId="{6A9D22A5-E9E5-452F-AC30-97680B97F509}" destId="{6FA34B17-CEDF-48CD-B80E-6C7F7D834CF4}" srcOrd="0" destOrd="0" parTransId="{1FC072CE-95A0-40C8-8161-408BD4C4D4AF}" sibTransId="{9FD7DF2F-F10C-46D7-954C-97A2D25E37AF}"/>
    <dgm:cxn modelId="{1D21D170-DCA9-4F7F-A7F0-F8113B04FDFE}" srcId="{6FA34B17-CEDF-48CD-B80E-6C7F7D834CF4}" destId="{D06406C7-9904-4D69-8D3C-38BD75CA6ECE}" srcOrd="1" destOrd="0" parTransId="{003C132C-466D-4A39-A470-96692934401B}" sibTransId="{41EB8708-2C4D-490C-938A-EDAC6EE94F69}"/>
    <dgm:cxn modelId="{C940E9FC-FCE0-4F8D-977C-604A27D1D3B3}" type="presOf" srcId="{820AB53B-EBE9-42B9-93AA-62CA03156FF9}" destId="{A18E29DE-A561-4043-A297-D67013D5641C}" srcOrd="0" destOrd="0" presId="urn:microsoft.com/office/officeart/2005/8/layout/vList5"/>
    <dgm:cxn modelId="{6B6E071C-47AC-4539-AE41-637F0D6C2A7A}" srcId="{390BA58E-03B2-46E8-8400-4606E06F1AC8}" destId="{7C786C20-A8AB-4006-BEA4-67E5A5DD90D7}" srcOrd="0" destOrd="0" parTransId="{477CE2BB-809D-4F2B-AB7F-C01F7EF28575}" sibTransId="{38E9159E-68A3-45C1-A103-3CF31EBB3A7D}"/>
    <dgm:cxn modelId="{6FE6B5E9-52CA-49E0-868D-A1D3819C82E7}" type="presOf" srcId="{0937127C-13C3-4BBE-A092-3D20AED20076}" destId="{550F82D8-74EA-4DA2-9129-D7C5B1A46238}" srcOrd="0" destOrd="0" presId="urn:microsoft.com/office/officeart/2005/8/layout/vList5"/>
    <dgm:cxn modelId="{B4DF11B8-81B2-4CA9-AF3F-D1A8279B1868}" srcId="{6A9D22A5-E9E5-452F-AC30-97680B97F509}" destId="{390BA58E-03B2-46E8-8400-4606E06F1AC8}" srcOrd="1" destOrd="0" parTransId="{EEAD0937-E3D8-44F0-BB2D-65D6D7FD580E}" sibTransId="{0523CD88-EB90-4119-AD89-EF6653C1D122}"/>
    <dgm:cxn modelId="{60459939-ED08-4094-90CB-07A03057AEC1}" type="presOf" srcId="{B1A77D13-0EF6-42B7-83FB-AD13F704359D}" destId="{E45EE952-D5BF-4213-8658-41089F7B8099}" srcOrd="0" destOrd="0" presId="urn:microsoft.com/office/officeart/2005/8/layout/vList5"/>
    <dgm:cxn modelId="{A3F469E5-0C6E-48AD-BBAE-F90252844063}" type="presOf" srcId="{7C786C20-A8AB-4006-BEA4-67E5A5DD90D7}" destId="{72C96B44-D7D8-4A22-B495-735BA9AFD5CA}" srcOrd="0" destOrd="0" presId="urn:microsoft.com/office/officeart/2005/8/layout/vList5"/>
    <dgm:cxn modelId="{0C8879DD-5E18-4E42-BC39-480F34B5B1DC}" srcId="{6A9D22A5-E9E5-452F-AC30-97680B97F509}" destId="{B1A77D13-0EF6-42B7-83FB-AD13F704359D}" srcOrd="2" destOrd="0" parTransId="{B50FB027-5B3A-4D86-B9A0-ABE9D70AB5D5}" sibTransId="{2BEE9ADD-66BF-40C2-9E46-9AADA542234B}"/>
    <dgm:cxn modelId="{A3E87282-F18F-4D49-9BD0-24399FF5D94A}" type="presOf" srcId="{390BA58E-03B2-46E8-8400-4606E06F1AC8}" destId="{06CE7350-828A-497D-91D8-E991F2637199}" srcOrd="0" destOrd="0" presId="urn:microsoft.com/office/officeart/2005/8/layout/vList5"/>
    <dgm:cxn modelId="{ED5019DB-8700-4D76-8617-91D7FFDAD9DA}" type="presParOf" srcId="{5B947D47-45D9-4D52-820C-67EF25A7A9FE}" destId="{D65325FA-F0DA-4156-A6E9-BA85D89F0A06}" srcOrd="0" destOrd="0" presId="urn:microsoft.com/office/officeart/2005/8/layout/vList5"/>
    <dgm:cxn modelId="{BD3F339F-DEF7-4715-BC78-9AC799FB9C9A}" type="presParOf" srcId="{D65325FA-F0DA-4156-A6E9-BA85D89F0A06}" destId="{9C7B7EDD-CF2D-4591-B4C1-E9AC2AF5A8D5}" srcOrd="0" destOrd="0" presId="urn:microsoft.com/office/officeart/2005/8/layout/vList5"/>
    <dgm:cxn modelId="{182F1148-A831-4F79-A7DC-3C721CF46AB4}" type="presParOf" srcId="{D65325FA-F0DA-4156-A6E9-BA85D89F0A06}" destId="{A18E29DE-A561-4043-A297-D67013D5641C}" srcOrd="1" destOrd="0" presId="urn:microsoft.com/office/officeart/2005/8/layout/vList5"/>
    <dgm:cxn modelId="{FED1337B-0E2C-4350-9E40-74D5CAFCD1BE}" type="presParOf" srcId="{5B947D47-45D9-4D52-820C-67EF25A7A9FE}" destId="{F2550A58-2A2F-4409-9134-153CABED321E}" srcOrd="1" destOrd="0" presId="urn:microsoft.com/office/officeart/2005/8/layout/vList5"/>
    <dgm:cxn modelId="{E0EF4E0F-105B-4F10-A32B-261D738CA411}" type="presParOf" srcId="{5B947D47-45D9-4D52-820C-67EF25A7A9FE}" destId="{4541E025-7374-4074-8FB8-69FAA31A1080}" srcOrd="2" destOrd="0" presId="urn:microsoft.com/office/officeart/2005/8/layout/vList5"/>
    <dgm:cxn modelId="{11F88F22-267D-4DC0-9E8F-F3940BBEA5F7}" type="presParOf" srcId="{4541E025-7374-4074-8FB8-69FAA31A1080}" destId="{06CE7350-828A-497D-91D8-E991F2637199}" srcOrd="0" destOrd="0" presId="urn:microsoft.com/office/officeart/2005/8/layout/vList5"/>
    <dgm:cxn modelId="{C3CB028B-FCBC-4BDB-AB9D-ADB71527D4B1}" type="presParOf" srcId="{4541E025-7374-4074-8FB8-69FAA31A1080}" destId="{72C96B44-D7D8-4A22-B495-735BA9AFD5CA}" srcOrd="1" destOrd="0" presId="urn:microsoft.com/office/officeart/2005/8/layout/vList5"/>
    <dgm:cxn modelId="{5AC86D2B-61CD-437F-83EE-4725A0EE7C30}" type="presParOf" srcId="{5B947D47-45D9-4D52-820C-67EF25A7A9FE}" destId="{A9CBD5AD-17D0-4467-968D-6AD9FC10AFD2}" srcOrd="3" destOrd="0" presId="urn:microsoft.com/office/officeart/2005/8/layout/vList5"/>
    <dgm:cxn modelId="{38C355CF-CB36-4BC0-903F-0A5C103BCD92}" type="presParOf" srcId="{5B947D47-45D9-4D52-820C-67EF25A7A9FE}" destId="{975A1ABF-18DA-48A7-9E51-E329E44F671A}" srcOrd="4" destOrd="0" presId="urn:microsoft.com/office/officeart/2005/8/layout/vList5"/>
    <dgm:cxn modelId="{E05D3143-D3BA-4304-B6D3-D2024C903C43}" type="presParOf" srcId="{975A1ABF-18DA-48A7-9E51-E329E44F671A}" destId="{E45EE952-D5BF-4213-8658-41089F7B8099}" srcOrd="0" destOrd="0" presId="urn:microsoft.com/office/officeart/2005/8/layout/vList5"/>
    <dgm:cxn modelId="{9CAE1284-BE7B-4AAA-8F03-5662AD3534F3}" type="presParOf" srcId="{975A1ABF-18DA-48A7-9E51-E329E44F671A}" destId="{550F82D8-74EA-4DA2-9129-D7C5B1A462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FB902-65CB-4ED3-B6AC-88D150791043}">
      <dsp:nvSpPr>
        <dsp:cNvPr id="0" name=""/>
        <dsp:cNvSpPr/>
      </dsp:nvSpPr>
      <dsp:spPr>
        <a:xfrm>
          <a:off x="3303" y="851100"/>
          <a:ext cx="3221078" cy="897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/>
            <a:t>ШНОР</a:t>
          </a:r>
        </a:p>
      </dsp:txBody>
      <dsp:txXfrm>
        <a:off x="3303" y="851100"/>
        <a:ext cx="3221078" cy="897634"/>
      </dsp:txXfrm>
    </dsp:sp>
    <dsp:sp modelId="{31BA4511-4AE9-4BA6-8586-4D559E223F50}">
      <dsp:nvSpPr>
        <dsp:cNvPr id="0" name=""/>
        <dsp:cNvSpPr/>
      </dsp:nvSpPr>
      <dsp:spPr>
        <a:xfrm>
          <a:off x="3303" y="1748735"/>
          <a:ext cx="3221078" cy="24855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/>
            <a:t>ОО,  имеющие  низкие  образовательные  результаты  обучающихся </a:t>
          </a:r>
        </a:p>
      </dsp:txBody>
      <dsp:txXfrm>
        <a:off x="3303" y="1748735"/>
        <a:ext cx="3221078" cy="2485511"/>
      </dsp:txXfrm>
    </dsp:sp>
    <dsp:sp modelId="{1E659CF7-B71A-4B7C-8222-E7DA55D93044}">
      <dsp:nvSpPr>
        <dsp:cNvPr id="0" name=""/>
        <dsp:cNvSpPr/>
      </dsp:nvSpPr>
      <dsp:spPr>
        <a:xfrm>
          <a:off x="3675333" y="851100"/>
          <a:ext cx="3221078" cy="897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/>
            <a:t>ШНСУ</a:t>
          </a:r>
        </a:p>
      </dsp:txBody>
      <dsp:txXfrm>
        <a:off x="3675333" y="851100"/>
        <a:ext cx="3221078" cy="897634"/>
      </dsp:txXfrm>
    </dsp:sp>
    <dsp:sp modelId="{58AEDFEF-63FC-439A-A6D9-BF8D8CEF5E89}">
      <dsp:nvSpPr>
        <dsp:cNvPr id="0" name=""/>
        <dsp:cNvSpPr/>
      </dsp:nvSpPr>
      <dsp:spPr>
        <a:xfrm>
          <a:off x="3675333" y="1748735"/>
          <a:ext cx="3221078" cy="24855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/>
            <a:t>ОО, функционирующие в неблагоприятных социальных условиях</a:t>
          </a:r>
        </a:p>
      </dsp:txBody>
      <dsp:txXfrm>
        <a:off x="3675333" y="1748735"/>
        <a:ext cx="3221078" cy="2485511"/>
      </dsp:txXfrm>
    </dsp:sp>
    <dsp:sp modelId="{52065C43-C931-4321-AF8A-114B694DF5C4}">
      <dsp:nvSpPr>
        <dsp:cNvPr id="0" name=""/>
        <dsp:cNvSpPr/>
      </dsp:nvSpPr>
      <dsp:spPr>
        <a:xfrm>
          <a:off x="7347363" y="851100"/>
          <a:ext cx="3221078" cy="897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162560" rIns="284480" bIns="16256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/>
            <a:t>ШФЗР</a:t>
          </a:r>
        </a:p>
      </dsp:txBody>
      <dsp:txXfrm>
        <a:off x="7347363" y="851100"/>
        <a:ext cx="3221078" cy="897634"/>
      </dsp:txXfrm>
    </dsp:sp>
    <dsp:sp modelId="{B9945504-2FEF-4B37-A09E-238B64AB8F71}">
      <dsp:nvSpPr>
        <dsp:cNvPr id="0" name=""/>
        <dsp:cNvSpPr/>
      </dsp:nvSpPr>
      <dsp:spPr>
        <a:xfrm>
          <a:off x="7347363" y="1748735"/>
          <a:ext cx="3221078" cy="248551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/>
            <a:t>ОО, функционирующие в зоне риска снижения образовательных результатов</a:t>
          </a:r>
        </a:p>
      </dsp:txBody>
      <dsp:txXfrm>
        <a:off x="7347363" y="1748735"/>
        <a:ext cx="3221078" cy="2485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E29DE-A561-4043-A297-D67013D5641C}">
      <dsp:nvSpPr>
        <dsp:cNvPr id="0" name=""/>
        <dsp:cNvSpPr/>
      </dsp:nvSpPr>
      <dsp:spPr>
        <a:xfrm rot="5400000">
          <a:off x="6380554" y="-2571636"/>
          <a:ext cx="1507066" cy="67144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выявление ШНОР и (или) ШНСУ; 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организация работы с ШНОР и (или) ШНСУ</a:t>
          </a:r>
          <a:endParaRPr lang="ru-RU" sz="2800" kern="1200" dirty="0"/>
        </a:p>
      </dsp:txBody>
      <dsp:txXfrm rot="-5400000">
        <a:off x="3776870" y="105617"/>
        <a:ext cx="6640866" cy="1359928"/>
      </dsp:txXfrm>
    </dsp:sp>
    <dsp:sp modelId="{9C7B7EDD-CF2D-4591-B4C1-E9AC2AF5A8D5}">
      <dsp:nvSpPr>
        <dsp:cNvPr id="0" name=""/>
        <dsp:cNvSpPr/>
      </dsp:nvSpPr>
      <dsp:spPr>
        <a:xfrm>
          <a:off x="0" y="0"/>
          <a:ext cx="3776870" cy="15710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Адресная поддержка ШНОР и (или) ШНСУ</a:t>
          </a:r>
          <a:endParaRPr lang="ru-RU" sz="2800" kern="1200" dirty="0"/>
        </a:p>
      </dsp:txBody>
      <dsp:txXfrm>
        <a:off x="76694" y="76694"/>
        <a:ext cx="3623482" cy="1417691"/>
      </dsp:txXfrm>
    </dsp:sp>
    <dsp:sp modelId="{72C96B44-D7D8-4A22-B495-735BA9AFD5CA}">
      <dsp:nvSpPr>
        <dsp:cNvPr id="0" name=""/>
        <dsp:cNvSpPr/>
      </dsp:nvSpPr>
      <dsp:spPr>
        <a:xfrm rot="5400000">
          <a:off x="6342219" y="-877209"/>
          <a:ext cx="1507066" cy="67144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мониторинг рисков снижения образовательных результатов;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/>
            <a:t>адресная профилактика рисков снижения образовательных результатов в выявленных ОО СПб</a:t>
          </a:r>
          <a:endParaRPr lang="ru-RU" sz="2100" kern="1200" dirty="0"/>
        </a:p>
      </dsp:txBody>
      <dsp:txXfrm rot="-5400000">
        <a:off x="3738535" y="1800044"/>
        <a:ext cx="6640866" cy="1359928"/>
      </dsp:txXfrm>
    </dsp:sp>
    <dsp:sp modelId="{06CE7350-828A-497D-91D8-E991F2637199}">
      <dsp:nvSpPr>
        <dsp:cNvPr id="0" name=""/>
        <dsp:cNvSpPr/>
      </dsp:nvSpPr>
      <dsp:spPr>
        <a:xfrm>
          <a:off x="0" y="1665313"/>
          <a:ext cx="3776870" cy="17680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Организация работы с ШФЗР</a:t>
          </a:r>
          <a:endParaRPr lang="ru-RU" sz="2800" kern="1200" dirty="0"/>
        </a:p>
      </dsp:txBody>
      <dsp:txXfrm>
        <a:off x="86310" y="1751623"/>
        <a:ext cx="3604250" cy="1595451"/>
      </dsp:txXfrm>
    </dsp:sp>
    <dsp:sp modelId="{550F82D8-74EA-4DA2-9129-D7C5B1A46238}">
      <dsp:nvSpPr>
        <dsp:cNvPr id="0" name=""/>
        <dsp:cNvSpPr/>
      </dsp:nvSpPr>
      <dsp:spPr>
        <a:xfrm rot="5400000">
          <a:off x="6360343" y="970715"/>
          <a:ext cx="1507066" cy="67078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развитие систем профилактики учебной </a:t>
          </a:r>
          <a:r>
            <a:rPr lang="ru-RU" sz="2800" kern="1200" dirty="0" err="1" smtClean="0"/>
            <a:t>неуспешности</a:t>
          </a:r>
          <a:r>
            <a:rPr lang="ru-RU" sz="2800" kern="1200" dirty="0" smtClean="0"/>
            <a:t> в ОО СПб</a:t>
          </a:r>
          <a:endParaRPr lang="ru-RU" sz="2800" kern="1200" dirty="0"/>
        </a:p>
      </dsp:txBody>
      <dsp:txXfrm rot="-5400000">
        <a:off x="3759938" y="3644690"/>
        <a:ext cx="6634309" cy="1359928"/>
      </dsp:txXfrm>
    </dsp:sp>
    <dsp:sp modelId="{E45EE952-D5BF-4213-8658-41089F7B8099}">
      <dsp:nvSpPr>
        <dsp:cNvPr id="0" name=""/>
        <dsp:cNvSpPr/>
      </dsp:nvSpPr>
      <dsp:spPr>
        <a:xfrm>
          <a:off x="0" y="3424003"/>
          <a:ext cx="3773181" cy="1891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kern="1200" dirty="0" smtClean="0"/>
            <a:t>Профилактика учебной </a:t>
          </a:r>
          <a:r>
            <a:rPr lang="ru-RU" sz="2800" b="0" kern="1200" dirty="0" err="1" smtClean="0"/>
            <a:t>неуспешности</a:t>
          </a:r>
          <a:r>
            <a:rPr lang="ru-RU" sz="2800" b="0" kern="1200" dirty="0" smtClean="0"/>
            <a:t> в ОО СПб</a:t>
          </a:r>
          <a:endParaRPr lang="ru-RU" sz="2800" kern="1200" dirty="0"/>
        </a:p>
      </dsp:txBody>
      <dsp:txXfrm>
        <a:off x="92313" y="3516316"/>
        <a:ext cx="3588555" cy="17064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C5EF1-8231-4058-8E43-38949018B9CF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F860A-BD8B-495E-8182-FF6DB9EFF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36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098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68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42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260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97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225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0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879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7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0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9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033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4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84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8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5CFB753-D24F-4269-8AF8-C59340287574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76081E9-C386-4F85-93E1-EF1641B0FD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4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otushnova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97566"/>
            <a:ext cx="10236200" cy="4439478"/>
          </a:xfrm>
        </p:spPr>
        <p:txBody>
          <a:bodyPr>
            <a:normAutofit fontScale="90000"/>
          </a:bodyPr>
          <a:lstStyle/>
          <a:p>
            <a:r>
              <a:rPr lang="ru-RU" sz="4800" b="1" dirty="0"/>
              <a:t>Итоги реализации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федерального </a:t>
            </a:r>
            <a:r>
              <a:rPr lang="ru-RU" sz="4800" b="1" dirty="0"/>
              <a:t>проекта «500+» и регионального проекта помощи ШНОР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в </a:t>
            </a:r>
            <a:r>
              <a:rPr lang="ru-RU" sz="4800" b="1" dirty="0"/>
              <a:t>2022 году.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Перспективы </a:t>
            </a:r>
            <a:r>
              <a:rPr lang="ru-RU" sz="4800" b="1" dirty="0"/>
              <a:t>организации работы в региональном проекте ШНОР 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r>
              <a:rPr lang="ru-RU" sz="4800" b="1" dirty="0" smtClean="0"/>
              <a:t>на </a:t>
            </a:r>
            <a:r>
              <a:rPr lang="ru-RU" sz="4800" b="1" dirty="0"/>
              <a:t>2023 год</a:t>
            </a:r>
            <a:endParaRPr lang="ru-RU" sz="50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72555" y="5135954"/>
            <a:ext cx="6987645" cy="1388534"/>
          </a:xfrm>
        </p:spPr>
        <p:txBody>
          <a:bodyPr/>
          <a:lstStyle/>
          <a:p>
            <a:r>
              <a:rPr lang="ru-RU" dirty="0" smtClean="0"/>
              <a:t>Методист ИМЦ Кировского района Санкт-Петербурга </a:t>
            </a:r>
            <a:r>
              <a:rPr lang="ru-RU" dirty="0" err="1" smtClean="0"/>
              <a:t>Тушнова</a:t>
            </a:r>
            <a:r>
              <a:rPr lang="ru-RU" dirty="0" smtClean="0"/>
              <a:t> О.М.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471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04801"/>
            <a:ext cx="10415589" cy="1333500"/>
          </a:xfrm>
        </p:spPr>
        <p:txBody>
          <a:bodyPr/>
          <a:lstStyle/>
          <a:p>
            <a:r>
              <a:rPr lang="ru-RU" b="1" dirty="0" smtClean="0"/>
              <a:t>Источники сбора информации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422399"/>
            <a:ext cx="10018713" cy="512417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AutoNum type="arabicPeriod"/>
            </a:pPr>
            <a:r>
              <a:rPr lang="ru-RU" dirty="0"/>
              <a:t>Выявление ШНОР и(или) ШНСУ, и ШФЗР</a:t>
            </a:r>
          </a:p>
          <a:p>
            <a:pPr marL="0" indent="0">
              <a:buNone/>
            </a:pPr>
            <a:r>
              <a:rPr lang="ru-RU" u="sng" dirty="0" smtClean="0"/>
              <a:t>1 этап. Выявление ШНОР</a:t>
            </a:r>
          </a:p>
          <a:p>
            <a:pPr marL="0" indent="0">
              <a:buNone/>
            </a:pPr>
            <a:r>
              <a:rPr lang="ru-RU" dirty="0" smtClean="0"/>
              <a:t>* под </a:t>
            </a:r>
            <a:r>
              <a:rPr lang="ru-RU" dirty="0"/>
              <a:t>«низкими результатами» понимаются результаты оценочной процедуры, при </a:t>
            </a:r>
            <a:r>
              <a:rPr lang="ru-RU" dirty="0" smtClean="0"/>
              <a:t>которых </a:t>
            </a:r>
            <a:r>
              <a:rPr lang="ru-RU" dirty="0"/>
              <a:t>не менее 30% от общего числа участников оценочной процедуры получили отметку «2» (BПP) или не преодолели </a:t>
            </a:r>
            <a:r>
              <a:rPr lang="ru-RU" dirty="0" smtClean="0"/>
              <a:t>минимальный </a:t>
            </a:r>
            <a:r>
              <a:rPr lang="ru-RU" dirty="0" err="1" smtClean="0"/>
              <a:t>пoрoг</a:t>
            </a:r>
            <a:r>
              <a:rPr lang="ru-RU" dirty="0" smtClean="0"/>
              <a:t>, </a:t>
            </a:r>
            <a:r>
              <a:rPr lang="ru-RU" dirty="0"/>
              <a:t>предусмотренный спецификацией соответствующей оценочной процедуры (ОГЭ, ЕГЭ).</a:t>
            </a:r>
          </a:p>
          <a:p>
            <a:pPr marL="0" indent="0">
              <a:buNone/>
            </a:pPr>
            <a:r>
              <a:rPr lang="ru-RU" dirty="0"/>
              <a:t>В перечень ШНОР включаются те </a:t>
            </a:r>
            <a:r>
              <a:rPr lang="ru-RU" dirty="0" smtClean="0"/>
              <a:t>ОО СПб, </a:t>
            </a:r>
            <a:r>
              <a:rPr lang="ru-RU" dirty="0"/>
              <a:t>которые удовлетворяют как минимум одному из следующих критериев:</a:t>
            </a:r>
          </a:p>
          <a:p>
            <a:r>
              <a:rPr lang="ru-RU" dirty="0"/>
              <a:t>общеобразовательные организации, в которых не менее чем по двум оценочным процедурам в </a:t>
            </a:r>
            <a:r>
              <a:rPr lang="ru-RU" dirty="0" smtClean="0"/>
              <a:t>предыдущем </a:t>
            </a:r>
            <a:r>
              <a:rPr lang="ru-RU" dirty="0"/>
              <a:t>учебном году были зафиксированы низкие результаты;</a:t>
            </a:r>
          </a:p>
          <a:p>
            <a:r>
              <a:rPr lang="ru-RU" dirty="0"/>
              <a:t>общеобразовательные организации, в которых хотя бы по одной </a:t>
            </a:r>
            <a:r>
              <a:rPr lang="ru-RU" dirty="0" smtClean="0"/>
              <a:t>оценочной </a:t>
            </a:r>
            <a:r>
              <a:rPr lang="ru-RU" dirty="0"/>
              <a:t>процедуре в каждом из двух предыдущих учебных годов 6ьши зафиксированы низкие результаты.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0883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04801"/>
            <a:ext cx="10415589" cy="6626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Источники сбора информации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967409"/>
            <a:ext cx="10415589" cy="5738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/>
              <a:t>1 этап. Выявление ШНОР</a:t>
            </a:r>
          </a:p>
          <a:p>
            <a:pPr marL="0" indent="0">
              <a:buNone/>
            </a:pPr>
            <a:r>
              <a:rPr lang="ru-RU" dirty="0" smtClean="0"/>
              <a:t>Анализ </a:t>
            </a:r>
            <a:r>
              <a:rPr lang="ru-RU" dirty="0"/>
              <a:t>проводится по результатам следующих оценочных процедур: </a:t>
            </a:r>
            <a:endParaRPr lang="ru-RU" dirty="0" smtClean="0"/>
          </a:p>
          <a:p>
            <a:r>
              <a:rPr lang="ru-RU" dirty="0" smtClean="0"/>
              <a:t>BПP </a:t>
            </a:r>
            <a:r>
              <a:rPr lang="ru-RU" dirty="0"/>
              <a:t>по математике (5 класс</a:t>
            </a:r>
            <a:r>
              <a:rPr lang="ru-RU" dirty="0" smtClean="0"/>
              <a:t>), по </a:t>
            </a:r>
            <a:r>
              <a:rPr lang="ru-RU" dirty="0"/>
              <a:t>математике (6 класс</a:t>
            </a:r>
            <a:r>
              <a:rPr lang="ru-RU" dirty="0" smtClean="0"/>
              <a:t>), по </a:t>
            </a:r>
            <a:r>
              <a:rPr lang="ru-RU" dirty="0"/>
              <a:t>русскому языку (5 класс</a:t>
            </a:r>
            <a:r>
              <a:rPr lang="ru-RU" dirty="0" smtClean="0"/>
              <a:t>), по </a:t>
            </a:r>
            <a:r>
              <a:rPr lang="ru-RU" dirty="0"/>
              <a:t>русскому языку (6 класс); </a:t>
            </a:r>
            <a:endParaRPr lang="ru-RU" dirty="0" smtClean="0"/>
          </a:p>
          <a:p>
            <a:r>
              <a:rPr lang="ru-RU" dirty="0" smtClean="0"/>
              <a:t>ОГЭ </a:t>
            </a:r>
            <a:r>
              <a:rPr lang="ru-RU" dirty="0"/>
              <a:t>по </a:t>
            </a:r>
            <a:r>
              <a:rPr lang="ru-RU" dirty="0" smtClean="0"/>
              <a:t>математике, по </a:t>
            </a:r>
            <a:r>
              <a:rPr lang="ru-RU" dirty="0"/>
              <a:t>русскому языку;</a:t>
            </a:r>
          </a:p>
          <a:p>
            <a:r>
              <a:rPr lang="ru-RU" dirty="0"/>
              <a:t>ЕГЭ по математике (базовый уровень</a:t>
            </a:r>
            <a:r>
              <a:rPr lang="ru-RU" dirty="0" smtClean="0"/>
              <a:t>), по </a:t>
            </a:r>
            <a:r>
              <a:rPr lang="ru-RU" dirty="0"/>
              <a:t>математике (профильный уровень</a:t>
            </a:r>
            <a:r>
              <a:rPr lang="ru-RU" dirty="0" smtClean="0"/>
              <a:t>), по </a:t>
            </a:r>
            <a:r>
              <a:rPr lang="ru-RU" dirty="0"/>
              <a:t>русскому языку.</a:t>
            </a:r>
          </a:p>
          <a:p>
            <a:pPr marL="0" indent="0">
              <a:buNone/>
            </a:pPr>
            <a:r>
              <a:rPr lang="ru-RU" dirty="0"/>
              <a:t>При анализе </a:t>
            </a:r>
            <a:r>
              <a:rPr lang="ru-RU" dirty="0" smtClean="0"/>
              <a:t>данных </a:t>
            </a:r>
            <a:r>
              <a:rPr lang="ru-RU" dirty="0"/>
              <a:t>ОГЭ и ЕГЭ учитываются результаты участников, полученные до пересдач, при этом </a:t>
            </a:r>
            <a:r>
              <a:rPr lang="ru-RU" dirty="0" smtClean="0"/>
              <a:t>результаты </a:t>
            </a:r>
            <a:r>
              <a:rPr lang="ru-RU" dirty="0"/>
              <a:t>выпускников </a:t>
            </a:r>
            <a:r>
              <a:rPr lang="ru-RU" dirty="0" smtClean="0"/>
              <a:t>прошлых </a:t>
            </a:r>
            <a:r>
              <a:rPr lang="ru-RU" dirty="0"/>
              <a:t>лет не учитываются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509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04801"/>
            <a:ext cx="10415589" cy="66260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Источники сбора информации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0327" y="1444487"/>
            <a:ext cx="10415589" cy="4651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2 этап. Выявление ШНСУ и ШФЗР</a:t>
            </a:r>
          </a:p>
          <a:p>
            <a:pPr marL="0" indent="0">
              <a:buNone/>
            </a:pPr>
            <a:r>
              <a:rPr lang="ru-RU" dirty="0" smtClean="0"/>
              <a:t>Основным </a:t>
            </a:r>
            <a:r>
              <a:rPr lang="ru-RU" dirty="0"/>
              <a:t>источником является информация из подсистемы «Параграф» КАИС KPO. При работе с </a:t>
            </a:r>
            <a:r>
              <a:rPr lang="ru-RU" dirty="0" smtClean="0"/>
              <a:t>данными </a:t>
            </a:r>
            <a:r>
              <a:rPr lang="ru-RU" dirty="0"/>
              <a:t>системы учитываются особенности </a:t>
            </a:r>
            <a:r>
              <a:rPr lang="ru-RU" dirty="0" smtClean="0"/>
              <a:t>контингента </a:t>
            </a:r>
            <a:r>
              <a:rPr lang="ru-RU" dirty="0"/>
              <a:t>обучающихся, данные из социальных паспортов </a:t>
            </a:r>
            <a:r>
              <a:rPr lang="ru-RU" dirty="0" smtClean="0"/>
              <a:t>школ, </a:t>
            </a:r>
            <a:r>
              <a:rPr lang="ru-RU" dirty="0"/>
              <a:t>данные </a:t>
            </a:r>
            <a:r>
              <a:rPr lang="ru-RU" dirty="0" err="1" smtClean="0"/>
              <a:t>самообследования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u="sng" dirty="0" smtClean="0"/>
              <a:t>3 этап. Идентификация </a:t>
            </a:r>
            <a:r>
              <a:rPr lang="ru-RU" u="sng" dirty="0"/>
              <a:t>ШНОР и (или) ШНСУ, и </a:t>
            </a:r>
            <a:r>
              <a:rPr lang="ru-RU" u="sng" dirty="0" smtClean="0"/>
              <a:t>ШФЗР</a:t>
            </a:r>
            <a:endParaRPr lang="ru-RU" u="sng" dirty="0"/>
          </a:p>
          <a:p>
            <a:pPr marL="0" indent="0">
              <a:buNone/>
            </a:pPr>
            <a:r>
              <a:rPr lang="ru-RU" dirty="0" smtClean="0"/>
              <a:t>Идентификация ОО СПб </a:t>
            </a:r>
            <a:r>
              <a:rPr lang="ru-RU" dirty="0"/>
              <a:t>осуществляется путем сопоставления списков общеобразовательных организаций Санкт-Петербурга, выявленных на первом и втором этапах.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06719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04801"/>
            <a:ext cx="10415589" cy="689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Перечень критериев и показателей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993913"/>
            <a:ext cx="10707690" cy="555266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Принцип отбора критериев и показателей - возможность оценить следующие характеристики:</a:t>
            </a:r>
          </a:p>
          <a:p>
            <a:r>
              <a:rPr lang="ru-RU" dirty="0"/>
              <a:t>с</a:t>
            </a:r>
            <a:r>
              <a:rPr lang="ru-RU" dirty="0" smtClean="0"/>
              <a:t>остояние качества образования</a:t>
            </a:r>
            <a:r>
              <a:rPr lang="ru-RU" dirty="0"/>
              <a:t> </a:t>
            </a:r>
            <a:r>
              <a:rPr lang="ru-RU" dirty="0" smtClean="0"/>
              <a:t>в ОО СПб (для выявления ШНОР и (или) ШНСУ, и ШФЗР);</a:t>
            </a:r>
          </a:p>
          <a:p>
            <a:r>
              <a:rPr lang="ru-RU" dirty="0"/>
              <a:t>у</a:t>
            </a:r>
            <a:r>
              <a:rPr lang="ru-RU" dirty="0" smtClean="0"/>
              <a:t>ровень учебной  </a:t>
            </a:r>
            <a:r>
              <a:rPr lang="ru-RU" dirty="0" err="1" smtClean="0"/>
              <a:t>неуспешности</a:t>
            </a:r>
            <a:r>
              <a:rPr lang="ru-RU" dirty="0" smtClean="0"/>
              <a:t> в ОО </a:t>
            </a:r>
            <a:r>
              <a:rPr lang="ru-RU" dirty="0"/>
              <a:t>СПб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динамика образовательных результатов в ШНОР и (</a:t>
            </a:r>
            <a:r>
              <a:rPr lang="ru-RU" dirty="0" smtClean="0"/>
              <a:t>или</a:t>
            </a:r>
            <a:r>
              <a:rPr lang="ru-RU" dirty="0"/>
              <a:t>) ШНСУ, и ШФЗР;</a:t>
            </a:r>
          </a:p>
          <a:p>
            <a:r>
              <a:rPr lang="ru-RU" dirty="0"/>
              <a:t>уровень и характеристики рисков снижения </a:t>
            </a:r>
            <a:r>
              <a:rPr lang="ru-RU" dirty="0" smtClean="0"/>
              <a:t>результатов </a:t>
            </a:r>
            <a:r>
              <a:rPr lang="ru-RU" dirty="0"/>
              <a:t>обучения, дефицит ресурсов;</a:t>
            </a:r>
          </a:p>
          <a:p>
            <a:r>
              <a:rPr lang="ru-RU" dirty="0"/>
              <a:t>качество работы по профилактике учебной </a:t>
            </a:r>
            <a:r>
              <a:rPr lang="ru-RU" dirty="0" err="1"/>
              <a:t>неуспешности</a:t>
            </a:r>
            <a:r>
              <a:rPr lang="ru-RU" dirty="0"/>
              <a:t> обучающихся;</a:t>
            </a:r>
          </a:p>
          <a:p>
            <a:r>
              <a:rPr lang="ru-RU" dirty="0"/>
              <a:t>динамика профессиональной компетентности педагогов ШНОР и (</a:t>
            </a:r>
            <a:r>
              <a:rPr lang="ru-RU" dirty="0" smtClean="0"/>
              <a:t>или) </a:t>
            </a:r>
            <a:r>
              <a:rPr lang="ru-RU" dirty="0"/>
              <a:t>ШНСУ, и ШФЗР;</a:t>
            </a:r>
          </a:p>
          <a:p>
            <a:r>
              <a:rPr lang="ru-RU" dirty="0"/>
              <a:t>качество реализации системы мер поддержки с ШНОР и (или) ШНСУ, и ШФЗР, разработанной с учетом причин низких результатов обучения, существующих рисков и ресурсных дефицитов </a:t>
            </a:r>
            <a:r>
              <a:rPr lang="ru-RU" dirty="0" smtClean="0"/>
              <a:t>конкретных  ОО </a:t>
            </a:r>
            <a:r>
              <a:rPr lang="ru-RU" dirty="0"/>
              <a:t>СПб 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эффективность принимаемых </a:t>
            </a:r>
            <a:r>
              <a:rPr lang="ru-RU" dirty="0" smtClean="0"/>
              <a:t>управленческих </a:t>
            </a:r>
            <a:r>
              <a:rPr lang="ru-RU" dirty="0"/>
              <a:t>решений.</a:t>
            </a:r>
          </a:p>
          <a:p>
            <a:pPr marL="0" indent="0">
              <a:buNone/>
            </a:pPr>
            <a:r>
              <a:rPr lang="ru-RU" dirty="0"/>
              <a:t>Количественные и качественные характеристики устанавливаются Комитетом по образованию и могут изменяться в зависимости от целей и задач системы работы ШНОР и (или) ШНСУ, и ШФЗР.</a:t>
            </a:r>
          </a:p>
        </p:txBody>
      </p:sp>
    </p:spTree>
    <p:extLst>
      <p:ext uri="{BB962C8B-B14F-4D97-AF65-F5344CB8AC3E}">
        <p14:creationId xmlns:p14="http://schemas.microsoft.com/office/powerpoint/2010/main" val="4232602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04801"/>
            <a:ext cx="10415589" cy="6891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Меры и мероприятия системы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993913"/>
            <a:ext cx="10707690" cy="55526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1. Формирование </a:t>
            </a:r>
            <a:r>
              <a:rPr lang="ru-RU" dirty="0"/>
              <a:t>в ШНОР и (или) ШНСУ, и ШФЗР управленческих команд (заместители директора, руководители методических объединений, члены коллегиальных органов ОО), которые отвечают за разработку программы развития образовательных </a:t>
            </a:r>
            <a:r>
              <a:rPr lang="ru-RU" dirty="0" smtClean="0"/>
              <a:t>организаций:</a:t>
            </a:r>
          </a:p>
          <a:p>
            <a:r>
              <a:rPr lang="ru-RU" dirty="0" smtClean="0"/>
              <a:t>Формирование списка;</a:t>
            </a:r>
          </a:p>
          <a:p>
            <a:r>
              <a:rPr lang="ru-RU" dirty="0" smtClean="0"/>
              <a:t>Создание ресурсов для оперативного взаимодействия и обмена информацией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2. Назначение кураторов/</a:t>
            </a:r>
            <a:r>
              <a:rPr lang="ru-RU" dirty="0" err="1" smtClean="0"/>
              <a:t>тьюторов</a:t>
            </a:r>
            <a:r>
              <a:rPr lang="ru-RU" dirty="0" smtClean="0"/>
              <a:t> (определение принципа);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3. Повышение уровня компетенции участников управленческих команд ОУ:</a:t>
            </a:r>
          </a:p>
          <a:p>
            <a:r>
              <a:rPr lang="ru-RU" dirty="0" smtClean="0"/>
              <a:t>Направление на КПК</a:t>
            </a:r>
            <a:endParaRPr lang="ru-RU" dirty="0"/>
          </a:p>
          <a:p>
            <a:r>
              <a:rPr lang="ru-RU" dirty="0"/>
              <a:t>О</a:t>
            </a:r>
            <a:r>
              <a:rPr lang="ru-RU" dirty="0" smtClean="0"/>
              <a:t>рганизация </a:t>
            </a:r>
            <a:r>
              <a:rPr lang="ru-RU" dirty="0"/>
              <a:t>стажировок для управленческих команд ШНОР и (или) ШНСУ, и ШФЗР по вопросам управления качеством образования в ОО </a:t>
            </a:r>
            <a:r>
              <a:rPr lang="ru-RU" dirty="0" smtClean="0"/>
              <a:t>СПб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4. Заключение </a:t>
            </a:r>
            <a:r>
              <a:rPr lang="ru-RU" dirty="0"/>
              <a:t>и реализация соглашений по вопросам взаимодействия в целях повышения качества образования между ШНОР и (или) ШНСУ, и ШФЗР </a:t>
            </a:r>
            <a:r>
              <a:rPr lang="ru-RU" dirty="0" smtClean="0"/>
              <a:t>с ОО СПб, </a:t>
            </a:r>
            <a:r>
              <a:rPr lang="ru-RU" dirty="0"/>
              <a:t>демонстрирующими высокие образовательные </a:t>
            </a:r>
            <a:r>
              <a:rPr lang="ru-RU" dirty="0" smtClean="0"/>
              <a:t>результаты:</a:t>
            </a:r>
          </a:p>
          <a:p>
            <a:r>
              <a:rPr lang="ru-RU" dirty="0" smtClean="0"/>
              <a:t>Определение принципа подбора ОУ, </a:t>
            </a:r>
            <a:r>
              <a:rPr lang="ru-RU" dirty="0"/>
              <a:t>демонстрирующими высокие образовательные </a:t>
            </a:r>
            <a:r>
              <a:rPr lang="ru-RU" dirty="0" smtClean="0"/>
              <a:t>результаты, для формирования наставнических пар (групп);</a:t>
            </a:r>
          </a:p>
          <a:p>
            <a:r>
              <a:rPr lang="ru-RU" dirty="0"/>
              <a:t>Отбор ОУ</a:t>
            </a:r>
            <a:r>
              <a:rPr lang="ru-RU" dirty="0" smtClean="0"/>
              <a:t>, </a:t>
            </a:r>
            <a:r>
              <a:rPr lang="ru-RU" dirty="0"/>
              <a:t>демонстрирующими высокие образовательные </a:t>
            </a:r>
            <a:r>
              <a:rPr lang="ru-RU" dirty="0" smtClean="0"/>
              <a:t>результаты.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0075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04801"/>
            <a:ext cx="10415589" cy="68911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Меры и мероприятия системы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993913"/>
            <a:ext cx="10707690" cy="555266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создание учебных лабораторий в ШНОР и (или) ШНСУ, и ШФЗР;</a:t>
            </a:r>
          </a:p>
          <a:p>
            <a:r>
              <a:rPr lang="ru-RU" dirty="0"/>
              <a:t>введение в штатное расписание ШНОР и (или) ШНСУ, и ШФЗР дополнительных ставок социального педагога, психолога, логопеда, дефектолога</a:t>
            </a:r>
          </a:p>
          <a:p>
            <a:r>
              <a:rPr lang="ru-RU" dirty="0" smtClean="0"/>
              <a:t>разработка </a:t>
            </a:r>
            <a:r>
              <a:rPr lang="ru-RU" dirty="0"/>
              <a:t>примерной программы	</a:t>
            </a:r>
            <a:r>
              <a:rPr lang="ru-RU" dirty="0" err="1" smtClean="0"/>
              <a:t>антирисковых</a:t>
            </a:r>
            <a:r>
              <a:rPr lang="ru-RU" dirty="0" smtClean="0"/>
              <a:t> мер профилактики учебной </a:t>
            </a:r>
            <a:r>
              <a:rPr lang="ru-RU" dirty="0" err="1" smtClean="0"/>
              <a:t>неуспешности</a:t>
            </a:r>
            <a:r>
              <a:rPr lang="ru-RU" dirty="0"/>
              <a:t>;</a:t>
            </a:r>
          </a:p>
          <a:p>
            <a:r>
              <a:rPr lang="ru-RU" dirty="0" smtClean="0"/>
              <a:t>проведение </a:t>
            </a:r>
            <a:r>
              <a:rPr lang="ru-RU" dirty="0"/>
              <a:t>мероприятий для родителей (законных представителей) по вовлечению в профилактику учебной </a:t>
            </a:r>
            <a:r>
              <a:rPr lang="ru-RU" dirty="0" err="1" smtClean="0"/>
              <a:t>неуспешности</a:t>
            </a:r>
            <a:r>
              <a:rPr lang="ru-RU" dirty="0"/>
              <a:t>;</a:t>
            </a:r>
          </a:p>
          <a:p>
            <a:r>
              <a:rPr lang="ru-RU" dirty="0"/>
              <a:t>разработка </a:t>
            </a:r>
            <a:r>
              <a:rPr lang="ru-RU" dirty="0" smtClean="0"/>
              <a:t>примерных технологических </a:t>
            </a:r>
            <a:r>
              <a:rPr lang="ru-RU" dirty="0"/>
              <a:t>карт </a:t>
            </a:r>
            <a:r>
              <a:rPr lang="ru-RU" dirty="0" smtClean="0"/>
              <a:t>педагогической </a:t>
            </a:r>
            <a:r>
              <a:rPr lang="ru-RU" dirty="0"/>
              <a:t>программы работы со слабоуспевающими и неуспевающими обучающимися;</a:t>
            </a:r>
          </a:p>
          <a:p>
            <a:r>
              <a:rPr lang="ru-RU" dirty="0"/>
              <a:t>разработка	</a:t>
            </a:r>
            <a:r>
              <a:rPr lang="ru-RU" dirty="0" smtClean="0"/>
              <a:t>и реализация</a:t>
            </a:r>
            <a:r>
              <a:rPr lang="ru-RU" dirty="0"/>
              <a:t>	адресных	образовательных	программ	по	работе с обучающимися с трудностями в обучении на основе результатов </a:t>
            </a:r>
            <a:r>
              <a:rPr lang="ru-RU" dirty="0" smtClean="0"/>
              <a:t>оценочных </a:t>
            </a:r>
            <a:r>
              <a:rPr lang="ru-RU" dirty="0"/>
              <a:t>процедур;</a:t>
            </a:r>
          </a:p>
          <a:p>
            <a:r>
              <a:rPr lang="ru-RU" dirty="0" smtClean="0"/>
              <a:t>организация</a:t>
            </a:r>
            <a:r>
              <a:rPr lang="ru-RU" dirty="0"/>
              <a:t>	</a:t>
            </a:r>
            <a:r>
              <a:rPr lang="ru-RU" dirty="0" err="1"/>
              <a:t>тьюторской</a:t>
            </a:r>
            <a:r>
              <a:rPr lang="ru-RU" dirty="0"/>
              <a:t>	поддержки	обучающихся	для ликвидации	учебных дефицитов.</a:t>
            </a:r>
          </a:p>
        </p:txBody>
      </p:sp>
    </p:spTree>
    <p:extLst>
      <p:ext uri="{BB962C8B-B14F-4D97-AF65-F5344CB8AC3E}">
        <p14:creationId xmlns:p14="http://schemas.microsoft.com/office/powerpoint/2010/main" val="658894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678" y="2077278"/>
            <a:ext cx="10442851" cy="3594652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Анализ организации </a:t>
            </a:r>
            <a:r>
              <a:rPr lang="ru-RU" b="1" dirty="0"/>
              <a:t>и проведении оценки предметных и методических компетенций учителей в 2022 </a:t>
            </a:r>
            <a:r>
              <a:rPr lang="ru-RU" b="1" dirty="0" smtClean="0"/>
              <a:t>году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702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Участие педагогов ШНОР в оценке </a:t>
            </a:r>
            <a:r>
              <a:rPr lang="ru-RU" b="1" dirty="0"/>
              <a:t>предметных и методических компетенций учителей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2022 </a:t>
            </a:r>
            <a:r>
              <a:rPr lang="ru-RU" b="1" dirty="0" smtClean="0"/>
              <a:t>году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484311" y="1659118"/>
          <a:ext cx="10280340" cy="51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6780"/>
                <a:gridCol w="3426780"/>
                <a:gridCol w="3426780"/>
              </a:tblGrid>
              <a:tr h="65690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ОУ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1"/>
                          </a:solidFill>
                        </a:rPr>
                        <a:t>ОМК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 smtClean="0">
                          <a:solidFill>
                            <a:schemeClr val="tx1"/>
                          </a:solidFill>
                        </a:rPr>
                        <a:t>ОПиМК</a:t>
                      </a:r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271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277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4</a:t>
                      </a:r>
                      <a:endParaRPr lang="ru-RU" sz="2200" dirty="0"/>
                    </a:p>
                  </a:txBody>
                  <a:tcPr anchor="ctr"/>
                </a:tc>
              </a:tr>
              <a:tr h="45271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381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5</a:t>
                      </a:r>
                      <a:endParaRPr lang="ru-RU" sz="2200" dirty="0"/>
                    </a:p>
                  </a:txBody>
                  <a:tcPr anchor="ctr"/>
                </a:tc>
              </a:tr>
              <a:tr h="45271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386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 anchor="ctr"/>
                </a:tc>
              </a:tr>
              <a:tr h="45271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538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5</a:t>
                      </a:r>
                      <a:endParaRPr lang="ru-RU" sz="2200" dirty="0"/>
                    </a:p>
                  </a:txBody>
                  <a:tcPr anchor="ctr"/>
                </a:tc>
              </a:tr>
              <a:tr h="45271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608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5</a:t>
                      </a:r>
                      <a:endParaRPr lang="ru-RU" sz="2200" dirty="0"/>
                    </a:p>
                  </a:txBody>
                  <a:tcPr anchor="ctr"/>
                </a:tc>
              </a:tr>
              <a:tr h="45271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162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</a:t>
                      </a:r>
                      <a:endParaRPr lang="ru-RU" sz="2200" dirty="0"/>
                    </a:p>
                  </a:txBody>
                  <a:tcPr anchor="ctr"/>
                </a:tc>
              </a:tr>
              <a:tr h="45271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223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 anchor="ctr"/>
                </a:tc>
              </a:tr>
              <a:tr h="45271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240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</a:t>
                      </a:r>
                      <a:endParaRPr lang="ru-RU" sz="2200" dirty="0"/>
                    </a:p>
                  </a:txBody>
                  <a:tcPr anchor="ctr"/>
                </a:tc>
              </a:tr>
              <a:tr h="45271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269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3</a:t>
                      </a:r>
                      <a:endParaRPr lang="ru-RU" sz="2200" dirty="0"/>
                    </a:p>
                  </a:txBody>
                  <a:tcPr anchor="ctr"/>
                </a:tc>
              </a:tr>
              <a:tr h="45271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/>
                        <a:t>506+251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1+0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0+1</a:t>
                      </a:r>
                      <a:endParaRPr lang="ru-RU" sz="2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942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838228" y="311086"/>
          <a:ext cx="9888717" cy="6165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328"/>
                <a:gridCol w="1444408"/>
                <a:gridCol w="1669461"/>
                <a:gridCol w="1283380"/>
                <a:gridCol w="1283380"/>
                <a:gridCol w="1283380"/>
                <a:gridCol w="1283380"/>
              </a:tblGrid>
              <a:tr h="75513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</a:rPr>
                        <a:t>ОУ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</a:rPr>
                        <a:t>ОМК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 dirty="0" err="1">
                          <a:solidFill>
                            <a:schemeClr val="tx1"/>
                          </a:solidFill>
                          <a:effectLst/>
                        </a:rPr>
                        <a:t>ОПиМК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</a:rPr>
                        <a:t>Распределение уровней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5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</a:tr>
              <a:tr h="77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 dirty="0">
                          <a:effectLst/>
                        </a:rPr>
                        <a:t>277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>
                          <a:effectLst/>
                        </a:rPr>
                        <a:t>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>
                          <a:effectLst/>
                        </a:rPr>
                        <a:t>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0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4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</a:tr>
              <a:tr h="77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 dirty="0">
                          <a:effectLst/>
                        </a:rPr>
                        <a:t>381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>
                          <a:effectLst/>
                        </a:rPr>
                        <a:t>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>
                          <a:effectLst/>
                        </a:rPr>
                        <a:t>5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0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4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</a:tr>
              <a:tr h="77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 dirty="0">
                          <a:effectLst/>
                        </a:rPr>
                        <a:t>386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>
                          <a:effectLst/>
                        </a:rPr>
                        <a:t>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dirty="0">
                          <a:effectLst/>
                        </a:rPr>
                        <a:t>3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2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</a:tr>
              <a:tr h="77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 dirty="0">
                          <a:effectLst/>
                        </a:rPr>
                        <a:t>538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>
                          <a:effectLst/>
                        </a:rPr>
                        <a:t>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dirty="0">
                          <a:effectLst/>
                        </a:rPr>
                        <a:t>5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4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</a:tr>
              <a:tr h="77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 b="1" dirty="0">
                          <a:effectLst/>
                        </a:rPr>
                        <a:t>608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>
                          <a:effectLst/>
                        </a:rPr>
                        <a:t>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600">
                          <a:effectLst/>
                        </a:rPr>
                        <a:t>5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0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4</a:t>
                      </a:r>
                      <a:endParaRPr lang="ru-RU" sz="2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>
                          <a:effectLst/>
                        </a:rPr>
                        <a:t>1</a:t>
                      </a:r>
                      <a:endParaRPr lang="ru-RU" sz="2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</a:tr>
              <a:tr h="7758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ИТОГО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0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22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0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0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18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b="1" dirty="0">
                          <a:effectLst/>
                        </a:rPr>
                        <a:t>4</a:t>
                      </a:r>
                      <a:endParaRPr lang="ru-RU" sz="2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551" marR="59551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541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информацией может быть организован по следующим каналам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email: </a:t>
            </a:r>
            <a:r>
              <a:rPr lang="en-US" sz="3600" dirty="0" smtClean="0">
                <a:hlinkClick r:id="rId2"/>
              </a:rPr>
              <a:t>otushnova@yandex.ru</a:t>
            </a:r>
            <a:endParaRPr lang="ru-RU" sz="3600" dirty="0" smtClean="0"/>
          </a:p>
          <a:p>
            <a:r>
              <a:rPr lang="ru-RU" sz="3600" dirty="0" smtClean="0"/>
              <a:t>Чат в </a:t>
            </a:r>
            <a:r>
              <a:rPr lang="en-US" sz="3600" dirty="0" smtClean="0"/>
              <a:t>Telegram</a:t>
            </a:r>
            <a:endParaRPr lang="en-US" sz="3600" dirty="0" smtClean="0"/>
          </a:p>
          <a:p>
            <a:r>
              <a:rPr lang="ru-RU" sz="3600" dirty="0" smtClean="0"/>
              <a:t>Телефон: +7-921-756-62-96</a:t>
            </a:r>
          </a:p>
          <a:p>
            <a:pPr marL="0" indent="0">
              <a:buNone/>
            </a:pPr>
            <a:r>
              <a:rPr lang="ru-RU" sz="3600" dirty="0" smtClean="0"/>
              <a:t>Методист ИМЦ Кировского района </a:t>
            </a:r>
          </a:p>
          <a:p>
            <a:pPr marL="0" indent="0">
              <a:buNone/>
            </a:pPr>
            <a:r>
              <a:rPr lang="ru-RU" sz="3600" dirty="0" err="1" smtClean="0"/>
              <a:t>Тушнова</a:t>
            </a:r>
            <a:r>
              <a:rPr lang="ru-RU" sz="3600" dirty="0" smtClean="0"/>
              <a:t> Ольга Михайловна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386170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363" y="314739"/>
            <a:ext cx="10018713" cy="758687"/>
          </a:xfrm>
        </p:spPr>
        <p:txBody>
          <a:bodyPr/>
          <a:lstStyle/>
          <a:p>
            <a:r>
              <a:rPr lang="ru-RU" b="1" dirty="0"/>
              <a:t>Рисковый профиль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229" t="35009" r="44621" b="14266"/>
          <a:stretch/>
        </p:blipFill>
        <p:spPr>
          <a:xfrm>
            <a:off x="1431235" y="1272208"/>
            <a:ext cx="10165081" cy="538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34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426" y="65989"/>
            <a:ext cx="11151908" cy="26834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Критерии мониторинга </a:t>
            </a:r>
            <a:r>
              <a:rPr lang="ru-RU" b="1" dirty="0"/>
              <a:t>по выявлению динамики образовательных результатов ШНОР Кировского района Санкт-Петербурга при переходе в эффективный режим функционирования в 2022 </a:t>
            </a:r>
            <a:r>
              <a:rPr lang="ru-RU" b="1" dirty="0" smtClean="0"/>
              <a:t>году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15621" y="2749485"/>
            <a:ext cx="10018713" cy="380337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Неудовлетворительные результаты (повторное обучение)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Неудовлетворительные результаты ЕГЭ по русскому языку и математике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Неудовлетворительные результаты ОГЭ по русскому языку и математике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Результаты ГИА-11 русский язык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Результаты </a:t>
            </a:r>
            <a:r>
              <a:rPr lang="ru-RU" sz="2200" dirty="0"/>
              <a:t>ГИА-11 математика (профильной</a:t>
            </a:r>
            <a:r>
              <a:rPr lang="ru-RU" sz="2200" dirty="0" smtClean="0"/>
              <a:t>)</a:t>
            </a:r>
            <a:endParaRPr lang="ru-RU" sz="2200" dirty="0"/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Результаты </a:t>
            </a:r>
            <a:r>
              <a:rPr lang="ru-RU" sz="2200" dirty="0"/>
              <a:t>ГИА-9 русский </a:t>
            </a:r>
            <a:r>
              <a:rPr lang="ru-RU" sz="2200" dirty="0" smtClean="0"/>
              <a:t>язык</a:t>
            </a:r>
            <a:endParaRPr lang="ru-RU" sz="2200" dirty="0"/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Результаты </a:t>
            </a:r>
            <a:r>
              <a:rPr lang="ru-RU" sz="2200" dirty="0"/>
              <a:t>ГИА-9 математика (профильной</a:t>
            </a:r>
            <a:r>
              <a:rPr lang="ru-RU" sz="2200" dirty="0" smtClean="0"/>
              <a:t>)</a:t>
            </a:r>
            <a:endParaRPr lang="ru-RU" sz="2200" dirty="0"/>
          </a:p>
          <a:p>
            <a:pPr marL="457200" lvl="0" indent="-457200">
              <a:buFont typeface="+mj-lt"/>
              <a:buAutoNum type="arabicPeriod"/>
            </a:pPr>
            <a:r>
              <a:rPr lang="ru-RU" sz="2200" dirty="0" smtClean="0"/>
              <a:t>Результаты ВПР (результаты </a:t>
            </a:r>
            <a:r>
              <a:rPr lang="ru-RU" sz="2200" dirty="0"/>
              <a:t>обучающихся 4-х классов 2021 года, и 5-х классов (по материалам 4 класса) 2022 </a:t>
            </a:r>
            <a:r>
              <a:rPr lang="ru-RU" sz="2200" dirty="0" smtClean="0"/>
              <a:t>года)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8195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751" y="0"/>
            <a:ext cx="10018713" cy="1752599"/>
          </a:xfrm>
        </p:spPr>
        <p:txBody>
          <a:bodyPr>
            <a:normAutofit/>
          </a:bodyPr>
          <a:lstStyle/>
          <a:p>
            <a:r>
              <a:rPr lang="ru-RU" sz="3000" b="1" dirty="0"/>
              <a:t>Итоговая таблица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b="1" dirty="0"/>
              <a:t>«Динамика результатов оценочных процедур ШНОР-2022 за 2-3 года»</a:t>
            </a:r>
            <a:endParaRPr lang="ru-RU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640" t="35204" r="2762" b="27277"/>
          <a:stretch/>
        </p:blipFill>
        <p:spPr>
          <a:xfrm>
            <a:off x="1018094" y="1752599"/>
            <a:ext cx="6523349" cy="15365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015" t="23643" r="32655" b="10378"/>
          <a:stretch/>
        </p:blipFill>
        <p:spPr>
          <a:xfrm>
            <a:off x="7334054" y="1752599"/>
            <a:ext cx="4411744" cy="47694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4039" r="4664"/>
          <a:stretch/>
        </p:blipFill>
        <p:spPr>
          <a:xfrm>
            <a:off x="1018094" y="3697482"/>
            <a:ext cx="6122504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71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7751" y="0"/>
            <a:ext cx="10018713" cy="1752599"/>
          </a:xfrm>
        </p:spPr>
        <p:txBody>
          <a:bodyPr>
            <a:normAutofit/>
          </a:bodyPr>
          <a:lstStyle/>
          <a:p>
            <a:r>
              <a:rPr lang="ru-RU" sz="3000" b="1" dirty="0"/>
              <a:t>Итоговая таблица</a:t>
            </a:r>
            <a:r>
              <a:rPr lang="ru-RU" sz="3000" dirty="0"/>
              <a:t/>
            </a:r>
            <a:br>
              <a:rPr lang="ru-RU" sz="3000" dirty="0"/>
            </a:br>
            <a:r>
              <a:rPr lang="ru-RU" sz="3000" b="1" dirty="0"/>
              <a:t>«Динамика результатов оценочных процедур ШНОР-2022 за 2-3 года»</a:t>
            </a:r>
            <a:endParaRPr lang="ru-RU" sz="3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28918" t="27900" r="28402" b="41650"/>
          <a:stretch/>
        </p:blipFill>
        <p:spPr>
          <a:xfrm>
            <a:off x="3799002" y="1527341"/>
            <a:ext cx="6702458" cy="268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61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FFE0E6-BF7E-4848-A981-A55ECD26F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"/>
            <a:ext cx="10018713" cy="965200"/>
          </a:xfrm>
        </p:spPr>
        <p:txBody>
          <a:bodyPr/>
          <a:lstStyle/>
          <a:p>
            <a:r>
              <a:rPr lang="ru-RU" b="1" dirty="0"/>
              <a:t>Статистика по присвоению статуса ШНОР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508BC459-11E9-4DBF-BC6C-5CA7D725AA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7067" y="1294447"/>
          <a:ext cx="11954933" cy="4269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0859">
                  <a:extLst>
                    <a:ext uri="{9D8B030D-6E8A-4147-A177-3AD203B41FA5}">
                      <a16:colId xmlns:a16="http://schemas.microsoft.com/office/drawing/2014/main" xmlns="" val="2363435549"/>
                    </a:ext>
                  </a:extLst>
                </a:gridCol>
                <a:gridCol w="1831387">
                  <a:extLst>
                    <a:ext uri="{9D8B030D-6E8A-4147-A177-3AD203B41FA5}">
                      <a16:colId xmlns:a16="http://schemas.microsoft.com/office/drawing/2014/main" xmlns="" val="871278515"/>
                    </a:ext>
                  </a:extLst>
                </a:gridCol>
                <a:gridCol w="2178497">
                  <a:extLst>
                    <a:ext uri="{9D8B030D-6E8A-4147-A177-3AD203B41FA5}">
                      <a16:colId xmlns:a16="http://schemas.microsoft.com/office/drawing/2014/main" xmlns="" val="65227703"/>
                    </a:ext>
                  </a:extLst>
                </a:gridCol>
                <a:gridCol w="2734916">
                  <a:extLst>
                    <a:ext uri="{9D8B030D-6E8A-4147-A177-3AD203B41FA5}">
                      <a16:colId xmlns:a16="http://schemas.microsoft.com/office/drawing/2014/main" xmlns="" val="4253902437"/>
                    </a:ext>
                  </a:extLst>
                </a:gridCol>
                <a:gridCol w="2279274">
                  <a:extLst>
                    <a:ext uri="{9D8B030D-6E8A-4147-A177-3AD203B41FA5}">
                      <a16:colId xmlns:a16="http://schemas.microsoft.com/office/drawing/2014/main" xmlns="" val="3951462926"/>
                    </a:ext>
                  </a:extLst>
                </a:gridCol>
              </a:tblGrid>
              <a:tr h="2134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 dirty="0">
                          <a:effectLst/>
                        </a:rPr>
                        <a:t>Район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 dirty="0">
                          <a:effectLst/>
                        </a:rPr>
                        <a:t>2020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 dirty="0" smtClean="0">
                          <a:effectLst/>
                        </a:rPr>
                        <a:t>ШНОР</a:t>
                      </a:r>
                      <a:endParaRPr lang="en-US" sz="3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(2021)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 dirty="0">
                          <a:effectLst/>
                        </a:rPr>
                        <a:t>2021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 dirty="0" smtClean="0">
                          <a:effectLst/>
                        </a:rPr>
                        <a:t>ШНОР</a:t>
                      </a:r>
                      <a:endParaRPr lang="en-US" sz="3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(2022)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 dirty="0">
                          <a:effectLst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 dirty="0" smtClean="0">
                          <a:effectLst/>
                        </a:rPr>
                        <a:t>ШНОР</a:t>
                      </a:r>
                      <a:endParaRPr lang="en-US" sz="30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(2023)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>
                          <a:effectLst/>
                        </a:rPr>
                        <a:t>Примечание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49298107"/>
                  </a:ext>
                </a:extLst>
              </a:tr>
              <a:tr h="21345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>
                          <a:effectLst/>
                        </a:rPr>
                        <a:t>Кировский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>
                          <a:effectLst/>
                        </a:rPr>
                        <a:t>2, 221, 251, 277, 377, 388, 503</a:t>
                      </a:r>
                      <a:endParaRPr lang="ru-RU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 dirty="0">
                          <a:solidFill>
                            <a:srgbClr val="FF0000"/>
                          </a:solidFill>
                          <a:effectLst/>
                        </a:rPr>
                        <a:t>277</a:t>
                      </a:r>
                      <a:r>
                        <a:rPr lang="ru-RU" sz="3000" dirty="0">
                          <a:effectLst/>
                        </a:rPr>
                        <a:t>, 381, 386, 538, 608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 dirty="0">
                          <a:effectLst/>
                        </a:rPr>
                        <a:t>162, 223, </a:t>
                      </a:r>
                      <a:r>
                        <a:rPr lang="ru-RU" sz="3000" dirty="0">
                          <a:solidFill>
                            <a:srgbClr val="FF0000"/>
                          </a:solidFill>
                          <a:effectLst/>
                        </a:rPr>
                        <a:t>538</a:t>
                      </a:r>
                      <a:r>
                        <a:rPr lang="ru-RU" sz="3000" dirty="0">
                          <a:effectLst/>
                        </a:rPr>
                        <a:t>, </a:t>
                      </a:r>
                      <a:r>
                        <a:rPr lang="ru-RU" sz="3000" dirty="0">
                          <a:solidFill>
                            <a:srgbClr val="FF0000"/>
                          </a:solidFill>
                          <a:effectLst/>
                        </a:rPr>
                        <a:t>386</a:t>
                      </a:r>
                      <a:r>
                        <a:rPr lang="ru-RU" sz="3000" dirty="0">
                          <a:effectLst/>
                        </a:rPr>
                        <a:t>, 240, 269, 506, </a:t>
                      </a:r>
                      <a:r>
                        <a:rPr lang="ru-RU" sz="3000" dirty="0">
                          <a:solidFill>
                            <a:srgbClr val="FF0000"/>
                          </a:solidFill>
                          <a:effectLst/>
                        </a:rPr>
                        <a:t>608</a:t>
                      </a:r>
                      <a:endParaRPr lang="ru-RU" sz="3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 dirty="0">
                          <a:effectLst/>
                        </a:rPr>
                        <a:t>251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000" dirty="0" err="1">
                          <a:effectLst/>
                        </a:rPr>
                        <a:t>Реорг</a:t>
                      </a:r>
                      <a:r>
                        <a:rPr lang="ru-RU" sz="3000" dirty="0">
                          <a:effectLst/>
                        </a:rPr>
                        <a:t>.</a:t>
                      </a:r>
                      <a:endParaRPr lang="ru-RU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09037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99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189854"/>
            <a:ext cx="10479091" cy="817311"/>
          </a:xfrm>
        </p:spPr>
        <p:txBody>
          <a:bodyPr/>
          <a:lstStyle/>
          <a:p>
            <a:r>
              <a:rPr lang="ru-RU" b="1" dirty="0"/>
              <a:t>Нормативно-правовая основа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08" y="1007165"/>
            <a:ext cx="10018713" cy="210500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/>
              <a:t>Распоряжение Комитета по образованию Правительства Санкт-Петербурга от 03.07.2019 № 1987-р «Об утверждении модели Санкт-Петербургской региональной системы оценки качества образования (далее — CП6 PCOKO), Положения о СПб PCOKO и критериев CП6 PCOKO»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/>
          <a:srcRect l="14708" t="12606" r="19105" b="4078"/>
          <a:stretch/>
        </p:blipFill>
        <p:spPr>
          <a:xfrm>
            <a:off x="406272" y="3112168"/>
            <a:ext cx="4087746" cy="28930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2231" y="2918460"/>
            <a:ext cx="768976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0070C0"/>
                </a:solidFill>
              </a:rPr>
              <a:t>2. </a:t>
            </a:r>
            <a:r>
              <a:rPr lang="ru-RU" sz="2200" b="1" dirty="0"/>
              <a:t>Распоряжение Комитета по образованию Правительства Санкт-Петербурга от 26.05.2022 № 1028-р </a:t>
            </a:r>
            <a:r>
              <a:rPr lang="ru-RU" sz="2200" dirty="0"/>
              <a:t>«Об утверждении Положения о системе работы с общеобразовательными организациями Санкт-Петербурга,  имеющими  низкие  образовательные  результаты  обучающихся (далее – ШНОР), и (или) общеобразовательными организациями Санкт-Петербурга, функционирующими в неблагоприятных социальных условиях (далее – ШНСУ), и общеобразовательными организациями Санкт-Петербурга, функционирующими в зоне риска снижения образовательных результатов (далее – ШФЗР)»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7821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1507959" y="1636295"/>
          <a:ext cx="10571746" cy="508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84309" y="189854"/>
            <a:ext cx="10479091" cy="2023957"/>
          </a:xfrm>
        </p:spPr>
        <p:txBody>
          <a:bodyPr>
            <a:normAutofit/>
          </a:bodyPr>
          <a:lstStyle/>
          <a:p>
            <a:r>
              <a:rPr lang="ru-RU" b="1" dirty="0"/>
              <a:t>Статусы образовательных организаций, включенных в систему работы</a:t>
            </a:r>
          </a:p>
        </p:txBody>
      </p:sp>
    </p:spTree>
    <p:extLst>
      <p:ext uri="{BB962C8B-B14F-4D97-AF65-F5344CB8AC3E}">
        <p14:creationId xmlns:p14="http://schemas.microsoft.com/office/powerpoint/2010/main" val="488278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84309" y="189854"/>
            <a:ext cx="10479091" cy="949135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Цели и задачи</a:t>
            </a:r>
            <a:endParaRPr lang="ru-RU" b="1" dirty="0"/>
          </a:p>
        </p:txBody>
      </p:sp>
      <p:graphicFrame>
        <p:nvGraphicFramePr>
          <p:cNvPr id="2" name="Схема 1"/>
          <p:cNvGraphicFramePr/>
          <p:nvPr>
            <p:extLst/>
          </p:nvPr>
        </p:nvGraphicFramePr>
        <p:xfrm>
          <a:off x="1369390" y="1138989"/>
          <a:ext cx="1049130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119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313</TotalTime>
  <Words>1138</Words>
  <Application>Microsoft Office PowerPoint</Application>
  <PresentationFormat>Широкоэкранный</PresentationFormat>
  <Paragraphs>191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Corbel</vt:lpstr>
      <vt:lpstr>Times New Roman</vt:lpstr>
      <vt:lpstr>Параллакс</vt:lpstr>
      <vt:lpstr>Итоги реализации  федерального проекта «500+» и регионального проекта помощи ШНОР  в 2022 году.  Перспективы организации работы в региональном проекте ШНОР  на 2023 год</vt:lpstr>
      <vt:lpstr>Рисковый профиль</vt:lpstr>
      <vt:lpstr>Критерии мониторинга по выявлению динамики образовательных результатов ШНОР Кировского района Санкт-Петербурга при переходе в эффективный режим функционирования в 2022 году</vt:lpstr>
      <vt:lpstr>Итоговая таблица «Динамика результатов оценочных процедур ШНОР-2022 за 2-3 года»</vt:lpstr>
      <vt:lpstr>Итоговая таблица «Динамика результатов оценочных процедур ШНОР-2022 за 2-3 года»</vt:lpstr>
      <vt:lpstr>Статистика по присвоению статуса ШНОР</vt:lpstr>
      <vt:lpstr>Нормативно-правовая основа</vt:lpstr>
      <vt:lpstr>Статусы образовательных организаций, включенных в систему работы</vt:lpstr>
      <vt:lpstr>Цели и задачи</vt:lpstr>
      <vt:lpstr>Источники сбора информации</vt:lpstr>
      <vt:lpstr>Источники сбора информации</vt:lpstr>
      <vt:lpstr>Источники сбора информации</vt:lpstr>
      <vt:lpstr>Перечень критериев и показателей</vt:lpstr>
      <vt:lpstr>Меры и мероприятия системы работы</vt:lpstr>
      <vt:lpstr>Меры и мероприятия системы работы</vt:lpstr>
      <vt:lpstr>Анализ организации и проведении оценки предметных и методических компетенций учителей в 2022 году </vt:lpstr>
      <vt:lpstr>Участие педагогов ШНОР в оценке предметных и методических компетенций учителей  в 2022 году</vt:lpstr>
      <vt:lpstr>Презентация PowerPoint</vt:lpstr>
      <vt:lpstr>Обмен информацией может быть организован по следующим каналам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со школами с низкими образовательными результатами</dc:title>
  <dc:creator>User</dc:creator>
  <cp:lastModifiedBy>User</cp:lastModifiedBy>
  <cp:revision>19</cp:revision>
  <cp:lastPrinted>2023-01-25T11:02:53Z</cp:lastPrinted>
  <dcterms:created xsi:type="dcterms:W3CDTF">2022-01-11T07:59:36Z</dcterms:created>
  <dcterms:modified xsi:type="dcterms:W3CDTF">2023-01-25T11:09:53Z</dcterms:modified>
</cp:coreProperties>
</file>