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  <p:sldMasterId id="2147483948" r:id="rId2"/>
    <p:sldMasterId id="2147484027" r:id="rId3"/>
    <p:sldMasterId id="2147484190" r:id="rId4"/>
    <p:sldMasterId id="2147484202" r:id="rId5"/>
    <p:sldMasterId id="2147484214" r:id="rId6"/>
    <p:sldMasterId id="2147484226" r:id="rId7"/>
    <p:sldMasterId id="2147484238" r:id="rId8"/>
    <p:sldMasterId id="2147484250" r:id="rId9"/>
    <p:sldMasterId id="2147484262" r:id="rId10"/>
    <p:sldMasterId id="2147484274" r:id="rId11"/>
    <p:sldMasterId id="2147484286" r:id="rId12"/>
    <p:sldMasterId id="2147484298" r:id="rId13"/>
    <p:sldMasterId id="2147484310" r:id="rId14"/>
    <p:sldMasterId id="2147484322" r:id="rId15"/>
    <p:sldMasterId id="2147484334" r:id="rId16"/>
  </p:sldMasterIdLst>
  <p:notesMasterIdLst>
    <p:notesMasterId r:id="rId172"/>
  </p:notesMasterIdLst>
  <p:sldIdLst>
    <p:sldId id="256" r:id="rId17"/>
    <p:sldId id="257" r:id="rId18"/>
    <p:sldId id="279" r:id="rId19"/>
    <p:sldId id="480" r:id="rId20"/>
    <p:sldId id="289" r:id="rId21"/>
    <p:sldId id="401" r:id="rId22"/>
    <p:sldId id="402" r:id="rId23"/>
    <p:sldId id="403" r:id="rId24"/>
    <p:sldId id="290" r:id="rId25"/>
    <p:sldId id="291" r:id="rId26"/>
    <p:sldId id="258" r:id="rId27"/>
    <p:sldId id="292" r:id="rId28"/>
    <p:sldId id="293" r:id="rId29"/>
    <p:sldId id="440" r:id="rId30"/>
    <p:sldId id="441" r:id="rId31"/>
    <p:sldId id="442" r:id="rId32"/>
    <p:sldId id="443" r:id="rId33"/>
    <p:sldId id="444" r:id="rId34"/>
    <p:sldId id="445" r:id="rId35"/>
    <p:sldId id="446" r:id="rId36"/>
    <p:sldId id="447" r:id="rId37"/>
    <p:sldId id="448" r:id="rId38"/>
    <p:sldId id="407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259" r:id="rId53"/>
    <p:sldId id="284" r:id="rId54"/>
    <p:sldId id="283" r:id="rId55"/>
    <p:sldId id="398" r:id="rId56"/>
    <p:sldId id="399" r:id="rId57"/>
    <p:sldId id="286" r:id="rId58"/>
    <p:sldId id="287" r:id="rId59"/>
    <p:sldId id="400" r:id="rId60"/>
    <p:sldId id="427" r:id="rId61"/>
    <p:sldId id="397" r:id="rId62"/>
    <p:sldId id="428" r:id="rId63"/>
    <p:sldId id="429" r:id="rId64"/>
    <p:sldId id="430" r:id="rId65"/>
    <p:sldId id="431" r:id="rId66"/>
    <p:sldId id="408" r:id="rId67"/>
    <p:sldId id="410" r:id="rId68"/>
    <p:sldId id="411" r:id="rId69"/>
    <p:sldId id="412" r:id="rId70"/>
    <p:sldId id="413" r:id="rId71"/>
    <p:sldId id="414" r:id="rId72"/>
    <p:sldId id="415" r:id="rId73"/>
    <p:sldId id="432" r:id="rId74"/>
    <p:sldId id="434" r:id="rId75"/>
    <p:sldId id="435" r:id="rId76"/>
    <p:sldId id="433" r:id="rId77"/>
    <p:sldId id="416" r:id="rId78"/>
    <p:sldId id="417" r:id="rId79"/>
    <p:sldId id="418" r:id="rId80"/>
    <p:sldId id="419" r:id="rId81"/>
    <p:sldId id="420" r:id="rId82"/>
    <p:sldId id="421" r:id="rId83"/>
    <p:sldId id="436" r:id="rId84"/>
    <p:sldId id="437" r:id="rId85"/>
    <p:sldId id="438" r:id="rId86"/>
    <p:sldId id="422" r:id="rId87"/>
    <p:sldId id="423" r:id="rId88"/>
    <p:sldId id="424" r:id="rId89"/>
    <p:sldId id="425" r:id="rId90"/>
    <p:sldId id="439" r:id="rId91"/>
    <p:sldId id="309" r:id="rId92"/>
    <p:sldId id="314" r:id="rId93"/>
    <p:sldId id="315" r:id="rId94"/>
    <p:sldId id="329" r:id="rId95"/>
    <p:sldId id="333" r:id="rId96"/>
    <p:sldId id="331" r:id="rId97"/>
    <p:sldId id="262" r:id="rId98"/>
    <p:sldId id="334" r:id="rId99"/>
    <p:sldId id="330" r:id="rId100"/>
    <p:sldId id="337" r:id="rId101"/>
    <p:sldId id="336" r:id="rId102"/>
    <p:sldId id="335" r:id="rId103"/>
    <p:sldId id="324" r:id="rId104"/>
    <p:sldId id="260" r:id="rId105"/>
    <p:sldId id="261" r:id="rId106"/>
    <p:sldId id="449" r:id="rId107"/>
    <p:sldId id="450" r:id="rId108"/>
    <p:sldId id="451" r:id="rId109"/>
    <p:sldId id="452" r:id="rId110"/>
    <p:sldId id="453" r:id="rId111"/>
    <p:sldId id="454" r:id="rId112"/>
    <p:sldId id="455" r:id="rId113"/>
    <p:sldId id="456" r:id="rId114"/>
    <p:sldId id="457" r:id="rId115"/>
    <p:sldId id="458" r:id="rId116"/>
    <p:sldId id="459" r:id="rId117"/>
    <p:sldId id="460" r:id="rId118"/>
    <p:sldId id="461" r:id="rId119"/>
    <p:sldId id="462" r:id="rId120"/>
    <p:sldId id="463" r:id="rId121"/>
    <p:sldId id="464" r:id="rId122"/>
    <p:sldId id="465" r:id="rId123"/>
    <p:sldId id="466" r:id="rId124"/>
    <p:sldId id="467" r:id="rId125"/>
    <p:sldId id="468" r:id="rId126"/>
    <p:sldId id="469" r:id="rId127"/>
    <p:sldId id="474" r:id="rId128"/>
    <p:sldId id="475" r:id="rId129"/>
    <p:sldId id="476" r:id="rId130"/>
    <p:sldId id="477" r:id="rId131"/>
    <p:sldId id="478" r:id="rId132"/>
    <p:sldId id="479" r:id="rId133"/>
    <p:sldId id="481" r:id="rId134"/>
    <p:sldId id="482" r:id="rId135"/>
    <p:sldId id="483" r:id="rId136"/>
    <p:sldId id="485" r:id="rId137"/>
    <p:sldId id="486" r:id="rId138"/>
    <p:sldId id="487" r:id="rId139"/>
    <p:sldId id="488" r:id="rId140"/>
    <p:sldId id="489" r:id="rId141"/>
    <p:sldId id="490" r:id="rId142"/>
    <p:sldId id="491" r:id="rId143"/>
    <p:sldId id="492" r:id="rId144"/>
    <p:sldId id="493" r:id="rId145"/>
    <p:sldId id="494" r:id="rId146"/>
    <p:sldId id="495" r:id="rId147"/>
    <p:sldId id="496" r:id="rId148"/>
    <p:sldId id="497" r:id="rId149"/>
    <p:sldId id="498" r:id="rId150"/>
    <p:sldId id="499" r:id="rId151"/>
    <p:sldId id="500" r:id="rId152"/>
    <p:sldId id="501" r:id="rId153"/>
    <p:sldId id="502" r:id="rId154"/>
    <p:sldId id="503" r:id="rId155"/>
    <p:sldId id="504" r:id="rId156"/>
    <p:sldId id="505" r:id="rId157"/>
    <p:sldId id="506" r:id="rId158"/>
    <p:sldId id="507" r:id="rId159"/>
    <p:sldId id="508" r:id="rId160"/>
    <p:sldId id="509" r:id="rId161"/>
    <p:sldId id="510" r:id="rId162"/>
    <p:sldId id="511" r:id="rId163"/>
    <p:sldId id="512" r:id="rId164"/>
    <p:sldId id="513" r:id="rId165"/>
    <p:sldId id="514" r:id="rId166"/>
    <p:sldId id="515" r:id="rId167"/>
    <p:sldId id="516" r:id="rId168"/>
    <p:sldId id="517" r:id="rId169"/>
    <p:sldId id="518" r:id="rId170"/>
    <p:sldId id="519" r:id="rId17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 Юля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9" autoAdjust="0"/>
    <p:restoredTop sz="94600" autoAdjust="0"/>
  </p:normalViewPr>
  <p:slideViewPr>
    <p:cSldViewPr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38" Type="http://schemas.openxmlformats.org/officeDocument/2006/relationships/slide" Target="slides/slide122.xml"/><Relationship Id="rId154" Type="http://schemas.openxmlformats.org/officeDocument/2006/relationships/slide" Target="slides/slide138.xml"/><Relationship Id="rId159" Type="http://schemas.openxmlformats.org/officeDocument/2006/relationships/slide" Target="slides/slide143.xml"/><Relationship Id="rId175" Type="http://schemas.openxmlformats.org/officeDocument/2006/relationships/viewProps" Target="viewProps.xml"/><Relationship Id="rId170" Type="http://schemas.openxmlformats.org/officeDocument/2006/relationships/slide" Target="slides/slide154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28" Type="http://schemas.openxmlformats.org/officeDocument/2006/relationships/slide" Target="slides/slide112.xml"/><Relationship Id="rId144" Type="http://schemas.openxmlformats.org/officeDocument/2006/relationships/slide" Target="slides/slide128.xml"/><Relationship Id="rId149" Type="http://schemas.openxmlformats.org/officeDocument/2006/relationships/slide" Target="slides/slide13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60" Type="http://schemas.openxmlformats.org/officeDocument/2006/relationships/slide" Target="slides/slide144.xml"/><Relationship Id="rId165" Type="http://schemas.openxmlformats.org/officeDocument/2006/relationships/slide" Target="slides/slide14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slide" Target="slides/slide12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50" Type="http://schemas.openxmlformats.org/officeDocument/2006/relationships/slide" Target="slides/slide134.xml"/><Relationship Id="rId155" Type="http://schemas.openxmlformats.org/officeDocument/2006/relationships/slide" Target="slides/slide139.xml"/><Relationship Id="rId171" Type="http://schemas.openxmlformats.org/officeDocument/2006/relationships/slide" Target="slides/slide155.xml"/><Relationship Id="rId176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40" Type="http://schemas.openxmlformats.org/officeDocument/2006/relationships/slide" Target="slides/slide124.xml"/><Relationship Id="rId145" Type="http://schemas.openxmlformats.org/officeDocument/2006/relationships/slide" Target="slides/slide129.xml"/><Relationship Id="rId161" Type="http://schemas.openxmlformats.org/officeDocument/2006/relationships/slide" Target="slides/slide145.xml"/><Relationship Id="rId166" Type="http://schemas.openxmlformats.org/officeDocument/2006/relationships/slide" Target="slides/slide15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43" Type="http://schemas.openxmlformats.org/officeDocument/2006/relationships/slide" Target="slides/slide127.xml"/><Relationship Id="rId148" Type="http://schemas.openxmlformats.org/officeDocument/2006/relationships/slide" Target="slides/slide132.xml"/><Relationship Id="rId151" Type="http://schemas.openxmlformats.org/officeDocument/2006/relationships/slide" Target="slides/slide135.xml"/><Relationship Id="rId156" Type="http://schemas.openxmlformats.org/officeDocument/2006/relationships/slide" Target="slides/slide140.xml"/><Relationship Id="rId164" Type="http://schemas.openxmlformats.org/officeDocument/2006/relationships/slide" Target="slides/slide148.xml"/><Relationship Id="rId169" Type="http://schemas.openxmlformats.org/officeDocument/2006/relationships/slide" Target="slides/slide153.xml"/><Relationship Id="rId177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slide" Target="slides/slide125.xml"/><Relationship Id="rId146" Type="http://schemas.openxmlformats.org/officeDocument/2006/relationships/slide" Target="slides/slide130.xml"/><Relationship Id="rId167" Type="http://schemas.openxmlformats.org/officeDocument/2006/relationships/slide" Target="slides/slide15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162" Type="http://schemas.openxmlformats.org/officeDocument/2006/relationships/slide" Target="slides/slide14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157" Type="http://schemas.openxmlformats.org/officeDocument/2006/relationships/slide" Target="slides/slide14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52" Type="http://schemas.openxmlformats.org/officeDocument/2006/relationships/slide" Target="slides/slide136.xml"/><Relationship Id="rId173" Type="http://schemas.openxmlformats.org/officeDocument/2006/relationships/commentAuthors" Target="commentAuthor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147" Type="http://schemas.openxmlformats.org/officeDocument/2006/relationships/slide" Target="slides/slide131.xml"/><Relationship Id="rId168" Type="http://schemas.openxmlformats.org/officeDocument/2006/relationships/slide" Target="slides/slide1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slide" Target="slides/slide126.xml"/><Relationship Id="rId163" Type="http://schemas.openxmlformats.org/officeDocument/2006/relationships/slide" Target="slides/slide14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137" Type="http://schemas.openxmlformats.org/officeDocument/2006/relationships/slide" Target="slides/slide121.xml"/><Relationship Id="rId158" Type="http://schemas.openxmlformats.org/officeDocument/2006/relationships/slide" Target="slides/slide142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53" Type="http://schemas.openxmlformats.org/officeDocument/2006/relationships/slide" Target="slides/slide137.xml"/><Relationship Id="rId174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slide" Target="slides/slide1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9-10-31T20:16:51.078" idx="2">
    <p:pos x="5337" y="1260"/>
    <p:text>вусуцс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9-10-31T20:16:51.078" idx="4">
    <p:pos x="5337" y="1260"/>
    <p:text>вусуцс</p:text>
  </p:cm>
</p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6.xml"/><Relationship Id="rId2" Type="http://schemas.openxmlformats.org/officeDocument/2006/relationships/slide" Target="../slides/slide125.xml"/><Relationship Id="rId1" Type="http://schemas.openxmlformats.org/officeDocument/2006/relationships/slide" Target="../slides/slide124.xml"/><Relationship Id="rId5" Type="http://schemas.openxmlformats.org/officeDocument/2006/relationships/slide" Target="../slides/slide128.xml"/><Relationship Id="rId4" Type="http://schemas.openxmlformats.org/officeDocument/2006/relationships/slide" Target="../slides/slide1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EB2E23-D835-4C27-908F-3B5C0954D102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71185E58-BABB-475F-B299-065413A9B514}">
      <dgm:prSet phldrT="[Текст]"/>
      <dgm:spPr/>
      <dgm:t>
        <a:bodyPr/>
        <a:lstStyle/>
        <a:p>
          <a:r>
            <a:rPr lang="ru-RU" b="1" dirty="0" err="1" smtClean="0"/>
            <a:t>web</a:t>
          </a:r>
          <a:r>
            <a:rPr lang="ru-RU" b="1" dirty="0" smtClean="0"/>
            <a:t> — паутина</a:t>
          </a:r>
          <a:endParaRPr lang="ru-RU" b="1" dirty="0"/>
        </a:p>
      </dgm:t>
    </dgm:pt>
    <dgm:pt modelId="{EE60AEDE-ABA7-4C48-A746-DDC75BD2C88C}" type="parTrans" cxnId="{2CF89FB4-12BE-4A7C-AC76-F85458BE5F47}">
      <dgm:prSet/>
      <dgm:spPr/>
      <dgm:t>
        <a:bodyPr/>
        <a:lstStyle/>
        <a:p>
          <a:endParaRPr lang="ru-RU"/>
        </a:p>
      </dgm:t>
    </dgm:pt>
    <dgm:pt modelId="{16B7DB53-F475-4E38-876C-E5E4817A541C}" type="sibTrans" cxnId="{2CF89FB4-12BE-4A7C-AC76-F85458BE5F47}">
      <dgm:prSet/>
      <dgm:spPr/>
      <dgm:t>
        <a:bodyPr/>
        <a:lstStyle/>
        <a:p>
          <a:endParaRPr lang="ru-RU"/>
        </a:p>
      </dgm:t>
    </dgm:pt>
    <dgm:pt modelId="{9BCE7AE7-CF8C-444D-8CAA-3657FB1760BA}">
      <dgm:prSet phldrT="[Текст]"/>
      <dgm:spPr/>
      <dgm:t>
        <a:bodyPr/>
        <a:lstStyle/>
        <a:p>
          <a:r>
            <a:rPr lang="ru-RU" dirty="0" err="1" smtClean="0"/>
            <a:t>веб-квест</a:t>
          </a:r>
          <a:r>
            <a:rPr lang="ru-RU" dirty="0" smtClean="0"/>
            <a:t> = интернет-поиск</a:t>
          </a:r>
          <a:endParaRPr lang="ru-RU" dirty="0"/>
        </a:p>
      </dgm:t>
    </dgm:pt>
    <dgm:pt modelId="{EAB8A07F-96AC-441E-8217-B71EA127DE1A}" type="parTrans" cxnId="{8C255A72-1CBF-484A-B70B-97A59BE17F54}">
      <dgm:prSet/>
      <dgm:spPr/>
      <dgm:t>
        <a:bodyPr/>
        <a:lstStyle/>
        <a:p>
          <a:endParaRPr lang="ru-RU"/>
        </a:p>
      </dgm:t>
    </dgm:pt>
    <dgm:pt modelId="{57EFD96B-A72B-4141-B83D-EEE9387AA9A8}" type="sibTrans" cxnId="{8C255A72-1CBF-484A-B70B-97A59BE17F54}">
      <dgm:prSet/>
      <dgm:spPr/>
      <dgm:t>
        <a:bodyPr/>
        <a:lstStyle/>
        <a:p>
          <a:endParaRPr lang="ru-RU"/>
        </a:p>
      </dgm:t>
    </dgm:pt>
    <dgm:pt modelId="{54497EEE-B994-4CDC-9D68-CF1E359519EF}">
      <dgm:prSet phldrT="[Текст]"/>
      <dgm:spPr/>
      <dgm:t>
        <a:bodyPr/>
        <a:lstStyle/>
        <a:p>
          <a:r>
            <a:rPr lang="ru-RU" b="1" dirty="0" err="1" smtClean="0"/>
            <a:t>quest</a:t>
          </a:r>
          <a:r>
            <a:rPr lang="ru-RU" b="1" dirty="0" smtClean="0"/>
            <a:t> —поиск</a:t>
          </a:r>
          <a:endParaRPr lang="ru-RU" b="1" dirty="0"/>
        </a:p>
      </dgm:t>
    </dgm:pt>
    <dgm:pt modelId="{4EA74D87-F932-4EC1-AE27-29E7313FCA7B}" type="sibTrans" cxnId="{0CB4097A-D4CE-42FE-BC4A-F15E63FBD93E}">
      <dgm:prSet/>
      <dgm:spPr/>
      <dgm:t>
        <a:bodyPr/>
        <a:lstStyle/>
        <a:p>
          <a:endParaRPr lang="ru-RU"/>
        </a:p>
      </dgm:t>
    </dgm:pt>
    <dgm:pt modelId="{58FADF9F-2A49-452D-A0CB-A26827A68BFE}" type="parTrans" cxnId="{0CB4097A-D4CE-42FE-BC4A-F15E63FBD93E}">
      <dgm:prSet/>
      <dgm:spPr/>
      <dgm:t>
        <a:bodyPr/>
        <a:lstStyle/>
        <a:p>
          <a:endParaRPr lang="ru-RU"/>
        </a:p>
      </dgm:t>
    </dgm:pt>
    <dgm:pt modelId="{762DE218-AEAF-4D5D-A81E-395FB9CF9BF9}" type="pres">
      <dgm:prSet presAssocID="{D5EB2E23-D835-4C27-908F-3B5C0954D102}" presName="Name0" presStyleCnt="0">
        <dgm:presLayoutVars>
          <dgm:dir/>
          <dgm:resizeHandles val="exact"/>
        </dgm:presLayoutVars>
      </dgm:prSet>
      <dgm:spPr/>
    </dgm:pt>
    <dgm:pt modelId="{D262429D-5EC7-4A68-8C86-0C02B896FE7A}" type="pres">
      <dgm:prSet presAssocID="{D5EB2E23-D835-4C27-908F-3B5C0954D102}" presName="vNodes" presStyleCnt="0"/>
      <dgm:spPr/>
    </dgm:pt>
    <dgm:pt modelId="{D0A8E75E-C8B8-470A-8C9C-403C38C9D38A}" type="pres">
      <dgm:prSet presAssocID="{54497EEE-B994-4CDC-9D68-CF1E359519EF}" presName="node" presStyleLbl="node1" presStyleIdx="0" presStyleCnt="3" custLinFactY="1490" custLinFactNeighborX="1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F86E1-F456-4B68-8916-83C92762F19D}" type="pres">
      <dgm:prSet presAssocID="{4EA74D87-F932-4EC1-AE27-29E7313FCA7B}" presName="spacerT" presStyleCnt="0"/>
      <dgm:spPr/>
    </dgm:pt>
    <dgm:pt modelId="{EEFAADD3-D4A8-4904-9071-8F87D573F8AC}" type="pres">
      <dgm:prSet presAssocID="{4EA74D87-F932-4EC1-AE27-29E7313FCA7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B596646D-9F39-4257-B89B-E17A8D9C580B}" type="pres">
      <dgm:prSet presAssocID="{4EA74D87-F932-4EC1-AE27-29E7313FCA7B}" presName="spacerB" presStyleCnt="0"/>
      <dgm:spPr/>
    </dgm:pt>
    <dgm:pt modelId="{43B23F8C-0B32-4D52-AAAC-F25426EB7094}" type="pres">
      <dgm:prSet presAssocID="{71185E58-BABB-475F-B299-065413A9B514}" presName="node" presStyleLbl="node1" presStyleIdx="1" presStyleCnt="3" custLinFactNeighborX="179" custLinFactNeighborY="-94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FA2F5-108A-43C7-AE2A-CC5D68DF9889}" type="pres">
      <dgm:prSet presAssocID="{D5EB2E23-D835-4C27-908F-3B5C0954D102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57630519-9B98-4EC5-9476-19D90626AF2C}" type="pres">
      <dgm:prSet presAssocID="{D5EB2E23-D835-4C27-908F-3B5C0954D102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9045E71D-4213-47C0-B8DA-90E38611E551}" type="pres">
      <dgm:prSet presAssocID="{D5EB2E23-D835-4C27-908F-3B5C0954D102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6789CB-C913-4482-ABC8-F73CF688C984}" type="presOf" srcId="{54497EEE-B994-4CDC-9D68-CF1E359519EF}" destId="{D0A8E75E-C8B8-470A-8C9C-403C38C9D38A}" srcOrd="0" destOrd="0" presId="urn:microsoft.com/office/officeart/2005/8/layout/equation2"/>
    <dgm:cxn modelId="{94B868E8-4BD9-4DE3-9CF3-2E16C3514336}" type="presOf" srcId="{16B7DB53-F475-4E38-876C-E5E4817A541C}" destId="{D4EFA2F5-108A-43C7-AE2A-CC5D68DF9889}" srcOrd="0" destOrd="0" presId="urn:microsoft.com/office/officeart/2005/8/layout/equation2"/>
    <dgm:cxn modelId="{94BB83BD-3355-4E91-9117-F11DF7114434}" type="presOf" srcId="{D5EB2E23-D835-4C27-908F-3B5C0954D102}" destId="{762DE218-AEAF-4D5D-A81E-395FB9CF9BF9}" srcOrd="0" destOrd="0" presId="urn:microsoft.com/office/officeart/2005/8/layout/equation2"/>
    <dgm:cxn modelId="{874BF070-8745-42A4-B075-848A06D0A779}" type="presOf" srcId="{71185E58-BABB-475F-B299-065413A9B514}" destId="{43B23F8C-0B32-4D52-AAAC-F25426EB7094}" srcOrd="0" destOrd="0" presId="urn:microsoft.com/office/officeart/2005/8/layout/equation2"/>
    <dgm:cxn modelId="{1FC3D2D4-CF7C-4AA0-B698-868B6F320D2F}" type="presOf" srcId="{9BCE7AE7-CF8C-444D-8CAA-3657FB1760BA}" destId="{9045E71D-4213-47C0-B8DA-90E38611E551}" srcOrd="0" destOrd="0" presId="urn:microsoft.com/office/officeart/2005/8/layout/equation2"/>
    <dgm:cxn modelId="{6CBDE8A7-36E2-4EF7-A1E4-3667F7119222}" type="presOf" srcId="{16B7DB53-F475-4E38-876C-E5E4817A541C}" destId="{57630519-9B98-4EC5-9476-19D90626AF2C}" srcOrd="1" destOrd="0" presId="urn:microsoft.com/office/officeart/2005/8/layout/equation2"/>
    <dgm:cxn modelId="{2CF89FB4-12BE-4A7C-AC76-F85458BE5F47}" srcId="{D5EB2E23-D835-4C27-908F-3B5C0954D102}" destId="{71185E58-BABB-475F-B299-065413A9B514}" srcOrd="1" destOrd="0" parTransId="{EE60AEDE-ABA7-4C48-A746-DDC75BD2C88C}" sibTransId="{16B7DB53-F475-4E38-876C-E5E4817A541C}"/>
    <dgm:cxn modelId="{556D3886-B2B7-4A57-8749-FDAEB10F1C8C}" type="presOf" srcId="{4EA74D87-F932-4EC1-AE27-29E7313FCA7B}" destId="{EEFAADD3-D4A8-4904-9071-8F87D573F8AC}" srcOrd="0" destOrd="0" presId="urn:microsoft.com/office/officeart/2005/8/layout/equation2"/>
    <dgm:cxn modelId="{8C255A72-1CBF-484A-B70B-97A59BE17F54}" srcId="{D5EB2E23-D835-4C27-908F-3B5C0954D102}" destId="{9BCE7AE7-CF8C-444D-8CAA-3657FB1760BA}" srcOrd="2" destOrd="0" parTransId="{EAB8A07F-96AC-441E-8217-B71EA127DE1A}" sibTransId="{57EFD96B-A72B-4141-B83D-EEE9387AA9A8}"/>
    <dgm:cxn modelId="{0CB4097A-D4CE-42FE-BC4A-F15E63FBD93E}" srcId="{D5EB2E23-D835-4C27-908F-3B5C0954D102}" destId="{54497EEE-B994-4CDC-9D68-CF1E359519EF}" srcOrd="0" destOrd="0" parTransId="{58FADF9F-2A49-452D-A0CB-A26827A68BFE}" sibTransId="{4EA74D87-F932-4EC1-AE27-29E7313FCA7B}"/>
    <dgm:cxn modelId="{E2135E67-E7C1-4482-9BB0-8203BDCAB107}" type="presParOf" srcId="{762DE218-AEAF-4D5D-A81E-395FB9CF9BF9}" destId="{D262429D-5EC7-4A68-8C86-0C02B896FE7A}" srcOrd="0" destOrd="0" presId="urn:microsoft.com/office/officeart/2005/8/layout/equation2"/>
    <dgm:cxn modelId="{18D0A81B-B2EA-4897-9CDF-0ED6856CF938}" type="presParOf" srcId="{D262429D-5EC7-4A68-8C86-0C02B896FE7A}" destId="{D0A8E75E-C8B8-470A-8C9C-403C38C9D38A}" srcOrd="0" destOrd="0" presId="urn:microsoft.com/office/officeart/2005/8/layout/equation2"/>
    <dgm:cxn modelId="{FA77AB7E-4C6B-41B1-87DE-9E0D546C1D30}" type="presParOf" srcId="{D262429D-5EC7-4A68-8C86-0C02B896FE7A}" destId="{04DF86E1-F456-4B68-8916-83C92762F19D}" srcOrd="1" destOrd="0" presId="urn:microsoft.com/office/officeart/2005/8/layout/equation2"/>
    <dgm:cxn modelId="{D5213ACC-65BE-4B66-B3CA-C532B1BCB80C}" type="presParOf" srcId="{D262429D-5EC7-4A68-8C86-0C02B896FE7A}" destId="{EEFAADD3-D4A8-4904-9071-8F87D573F8AC}" srcOrd="2" destOrd="0" presId="urn:microsoft.com/office/officeart/2005/8/layout/equation2"/>
    <dgm:cxn modelId="{4AFE4CFE-0376-4FF5-901D-255F1E331732}" type="presParOf" srcId="{D262429D-5EC7-4A68-8C86-0C02B896FE7A}" destId="{B596646D-9F39-4257-B89B-E17A8D9C580B}" srcOrd="3" destOrd="0" presId="urn:microsoft.com/office/officeart/2005/8/layout/equation2"/>
    <dgm:cxn modelId="{31E61B32-B129-46AF-9CA4-31DE940328B3}" type="presParOf" srcId="{D262429D-5EC7-4A68-8C86-0C02B896FE7A}" destId="{43B23F8C-0B32-4D52-AAAC-F25426EB7094}" srcOrd="4" destOrd="0" presId="urn:microsoft.com/office/officeart/2005/8/layout/equation2"/>
    <dgm:cxn modelId="{9C77E060-E369-4A0B-9E18-192B7F27EC50}" type="presParOf" srcId="{762DE218-AEAF-4D5D-A81E-395FB9CF9BF9}" destId="{D4EFA2F5-108A-43C7-AE2A-CC5D68DF9889}" srcOrd="1" destOrd="0" presId="urn:microsoft.com/office/officeart/2005/8/layout/equation2"/>
    <dgm:cxn modelId="{53EC2F07-60CA-45F2-AF5C-DCD10ADAA2CE}" type="presParOf" srcId="{D4EFA2F5-108A-43C7-AE2A-CC5D68DF9889}" destId="{57630519-9B98-4EC5-9476-19D90626AF2C}" srcOrd="0" destOrd="0" presId="urn:microsoft.com/office/officeart/2005/8/layout/equation2"/>
    <dgm:cxn modelId="{3EB30754-9960-4917-BC7C-4EABCAAF533C}" type="presParOf" srcId="{762DE218-AEAF-4D5D-A81E-395FB9CF9BF9}" destId="{9045E71D-4213-47C0-B8DA-90E38611E55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76575A-3BB0-4AB1-BE35-EADAEF6CE8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5BFD79-3503-4F64-9225-955D6E3A677F}" type="pres">
      <dgm:prSet presAssocID="{4E76575A-3BB0-4AB1-BE35-EADAEF6CE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29B2C37-DE0A-4D74-B087-3E5B90C4E7D4}" type="presOf" srcId="{4E76575A-3BB0-4AB1-BE35-EADAEF6CE811}" destId="{915BFD79-3503-4F64-9225-955D6E3A677F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6575A-3BB0-4AB1-BE35-EADAEF6CE8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5BFD79-3503-4F64-9225-955D6E3A677F}" type="pres">
      <dgm:prSet presAssocID="{4E76575A-3BB0-4AB1-BE35-EADAEF6CE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0CE842A-0780-4E09-ABEA-A4CF77289F8F}" type="presOf" srcId="{4E76575A-3BB0-4AB1-BE35-EADAEF6CE811}" destId="{915BFD79-3503-4F64-9225-955D6E3A677F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3809C6-4099-4711-A1B9-2F6E62F120D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6991C6-C61F-4968-8066-E9309785EF56}">
      <dgm:prSet phldrT="[Текст]" custT="1"/>
      <dgm:spPr/>
      <dgm:t>
        <a:bodyPr/>
        <a:lstStyle/>
        <a:p>
          <a:r>
            <a:rPr lang="ru-RU" sz="4800" b="1" dirty="0" smtClean="0">
              <a:hlinkClick xmlns:r="http://schemas.openxmlformats.org/officeDocument/2006/relationships" r:id="rId1" action="ppaction://hlinksldjump"/>
            </a:rPr>
            <a:t>Введение</a:t>
          </a:r>
          <a:endParaRPr lang="ru-RU" sz="4800" b="1" dirty="0"/>
        </a:p>
      </dgm:t>
    </dgm:pt>
    <dgm:pt modelId="{E3C3C825-22DE-4396-803C-B26EB788BC75}" type="parTrans" cxnId="{E929D4A9-8169-4E3D-A850-358F92439BA5}">
      <dgm:prSet/>
      <dgm:spPr/>
      <dgm:t>
        <a:bodyPr/>
        <a:lstStyle/>
        <a:p>
          <a:endParaRPr lang="ru-RU"/>
        </a:p>
      </dgm:t>
    </dgm:pt>
    <dgm:pt modelId="{A54BE0E5-FE16-491A-AD1B-0F61B917DC75}" type="sibTrans" cxnId="{E929D4A9-8169-4E3D-A850-358F92439BA5}">
      <dgm:prSet/>
      <dgm:spPr/>
      <dgm:t>
        <a:bodyPr/>
        <a:lstStyle/>
        <a:p>
          <a:endParaRPr lang="ru-RU"/>
        </a:p>
      </dgm:t>
    </dgm:pt>
    <dgm:pt modelId="{A15B957B-B7C2-419E-ADA1-07B80886FD33}">
      <dgm:prSet phldrT="[Текст]" custT="1"/>
      <dgm:spPr/>
      <dgm:t>
        <a:bodyPr/>
        <a:lstStyle/>
        <a:p>
          <a:r>
            <a:rPr lang="ru-RU" sz="5400" b="1" dirty="0" smtClean="0">
              <a:hlinkClick xmlns:r="http://schemas.openxmlformats.org/officeDocument/2006/relationships" r:id="rId2" action="ppaction://hlinksldjump"/>
            </a:rPr>
            <a:t>Задание</a:t>
          </a:r>
          <a:endParaRPr lang="ru-RU" sz="5400" b="1" dirty="0"/>
        </a:p>
      </dgm:t>
    </dgm:pt>
    <dgm:pt modelId="{553C6367-AB98-47A9-939F-AE2FD0BE9145}" type="parTrans" cxnId="{D74C7C71-908F-4586-8F3D-0C0477DCE18C}">
      <dgm:prSet/>
      <dgm:spPr/>
      <dgm:t>
        <a:bodyPr/>
        <a:lstStyle/>
        <a:p>
          <a:endParaRPr lang="ru-RU"/>
        </a:p>
      </dgm:t>
    </dgm:pt>
    <dgm:pt modelId="{42CC9C8E-07A1-4294-9CC1-AE42E4D1F916}" type="sibTrans" cxnId="{D74C7C71-908F-4586-8F3D-0C0477DCE18C}">
      <dgm:prSet/>
      <dgm:spPr/>
      <dgm:t>
        <a:bodyPr/>
        <a:lstStyle/>
        <a:p>
          <a:endParaRPr lang="ru-RU"/>
        </a:p>
      </dgm:t>
    </dgm:pt>
    <dgm:pt modelId="{8BE72E69-9E18-4430-BF34-E2B0651C473C}">
      <dgm:prSet phldrT="[Текст]" custT="1"/>
      <dgm:spPr/>
      <dgm:t>
        <a:bodyPr/>
        <a:lstStyle/>
        <a:p>
          <a:r>
            <a:rPr lang="ru-RU" sz="5400" b="1" dirty="0" smtClean="0">
              <a:hlinkClick xmlns:r="http://schemas.openxmlformats.org/officeDocument/2006/relationships" r:id="rId3" action="ppaction://hlinksldjump"/>
            </a:rPr>
            <a:t>Процесс</a:t>
          </a:r>
          <a:endParaRPr lang="ru-RU" sz="5400" b="1" dirty="0"/>
        </a:p>
      </dgm:t>
    </dgm:pt>
    <dgm:pt modelId="{53629D5C-3A1E-4CF9-9F59-0DFABD5541D3}" type="parTrans" cxnId="{CC15466F-789A-4C92-92D6-1E26C455DE7B}">
      <dgm:prSet/>
      <dgm:spPr/>
      <dgm:t>
        <a:bodyPr/>
        <a:lstStyle/>
        <a:p>
          <a:endParaRPr lang="ru-RU"/>
        </a:p>
      </dgm:t>
    </dgm:pt>
    <dgm:pt modelId="{5F2E3E1F-AA37-4776-A44E-5FD64A6EE430}" type="sibTrans" cxnId="{CC15466F-789A-4C92-92D6-1E26C455DE7B}">
      <dgm:prSet/>
      <dgm:spPr/>
      <dgm:t>
        <a:bodyPr/>
        <a:lstStyle/>
        <a:p>
          <a:endParaRPr lang="ru-RU"/>
        </a:p>
      </dgm:t>
    </dgm:pt>
    <dgm:pt modelId="{3597F2AE-ACF4-4AD6-9831-5BAA1E340968}">
      <dgm:prSet phldrT="[Текст]" custT="1"/>
      <dgm:spPr/>
      <dgm:t>
        <a:bodyPr/>
        <a:lstStyle/>
        <a:p>
          <a:r>
            <a:rPr lang="ru-RU" sz="4800" b="1" dirty="0" smtClean="0">
              <a:hlinkClick xmlns:r="http://schemas.openxmlformats.org/officeDocument/2006/relationships" r:id="rId4" action="ppaction://hlinksldjump"/>
            </a:rPr>
            <a:t>Ресурсы</a:t>
          </a:r>
          <a:endParaRPr lang="ru-RU" sz="4800" b="1" dirty="0"/>
        </a:p>
      </dgm:t>
    </dgm:pt>
    <dgm:pt modelId="{46774636-2C10-4C47-848F-5DA23AFF570C}" type="parTrans" cxnId="{6A97F2F3-5031-4CCE-836A-CC1FB83F9241}">
      <dgm:prSet/>
      <dgm:spPr/>
      <dgm:t>
        <a:bodyPr/>
        <a:lstStyle/>
        <a:p>
          <a:endParaRPr lang="ru-RU"/>
        </a:p>
      </dgm:t>
    </dgm:pt>
    <dgm:pt modelId="{991B586F-3F1A-4354-8C82-D7E19A5BE2DD}" type="sibTrans" cxnId="{6A97F2F3-5031-4CCE-836A-CC1FB83F9241}">
      <dgm:prSet/>
      <dgm:spPr/>
      <dgm:t>
        <a:bodyPr/>
        <a:lstStyle/>
        <a:p>
          <a:endParaRPr lang="ru-RU"/>
        </a:p>
      </dgm:t>
    </dgm:pt>
    <dgm:pt modelId="{3911D260-E374-4386-98F7-E881AA5CB649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4800" b="1" dirty="0" smtClean="0">
              <a:hlinkClick xmlns:r="http://schemas.openxmlformats.org/officeDocument/2006/relationships" r:id="rId5" action="ppaction://hlinksldjump"/>
            </a:rPr>
            <a:t>Критерии оценки</a:t>
          </a:r>
          <a:endParaRPr lang="ru-RU" sz="4800" b="1" dirty="0"/>
        </a:p>
      </dgm:t>
    </dgm:pt>
    <dgm:pt modelId="{9835421A-8352-402C-89EF-FDF2271B3E43}" type="parTrans" cxnId="{50F41716-958A-4B0F-B7AB-FF9C81ACCEB8}">
      <dgm:prSet/>
      <dgm:spPr/>
      <dgm:t>
        <a:bodyPr/>
        <a:lstStyle/>
        <a:p>
          <a:endParaRPr lang="ru-RU"/>
        </a:p>
      </dgm:t>
    </dgm:pt>
    <dgm:pt modelId="{E116E05B-1D9D-4EC7-9893-84D2C4EED909}" type="sibTrans" cxnId="{50F41716-958A-4B0F-B7AB-FF9C81ACCEB8}">
      <dgm:prSet/>
      <dgm:spPr/>
      <dgm:t>
        <a:bodyPr/>
        <a:lstStyle/>
        <a:p>
          <a:endParaRPr lang="ru-RU"/>
        </a:p>
      </dgm:t>
    </dgm:pt>
    <dgm:pt modelId="{E5E5D2F9-6060-4FEA-BE45-5AA26E12F803}">
      <dgm:prSet phldrT="[Текст]"/>
      <dgm:spPr/>
      <dgm:t>
        <a:bodyPr/>
        <a:lstStyle/>
        <a:p>
          <a:endParaRPr lang="ru-RU"/>
        </a:p>
      </dgm:t>
    </dgm:pt>
    <dgm:pt modelId="{451B653D-C508-469B-8093-C7DFB4E8F0B4}" type="sibTrans" cxnId="{C08DB464-8391-4071-81E9-99A137A5BBA0}">
      <dgm:prSet/>
      <dgm:spPr/>
      <dgm:t>
        <a:bodyPr/>
        <a:lstStyle/>
        <a:p>
          <a:endParaRPr lang="ru-RU"/>
        </a:p>
      </dgm:t>
    </dgm:pt>
    <dgm:pt modelId="{B7821D36-7F41-4F86-8F4E-DFAA3A5F124E}" type="parTrans" cxnId="{C08DB464-8391-4071-81E9-99A137A5BBA0}">
      <dgm:prSet/>
      <dgm:spPr/>
      <dgm:t>
        <a:bodyPr/>
        <a:lstStyle/>
        <a:p>
          <a:endParaRPr lang="ru-RU"/>
        </a:p>
      </dgm:t>
    </dgm:pt>
    <dgm:pt modelId="{9BF885EB-0F8F-475F-9CF2-6C04514C2279}" type="pres">
      <dgm:prSet presAssocID="{2B3809C6-4099-4711-A1B9-2F6E62F120D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BFCFE6-5796-4EDC-AC08-62CC67BBA49E}" type="pres">
      <dgm:prSet presAssocID="{2B3809C6-4099-4711-A1B9-2F6E62F120D6}" presName="dummyMaxCanvas" presStyleCnt="0">
        <dgm:presLayoutVars/>
      </dgm:prSet>
      <dgm:spPr/>
    </dgm:pt>
    <dgm:pt modelId="{4961EE80-48EE-4CDD-9EE7-1837F454BCF7}" type="pres">
      <dgm:prSet presAssocID="{2B3809C6-4099-4711-A1B9-2F6E62F120D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BCF9C-F5D5-471F-9F7D-BB273CF6B781}" type="pres">
      <dgm:prSet presAssocID="{2B3809C6-4099-4711-A1B9-2F6E62F120D6}" presName="FiveNodes_2" presStyleLbl="node1" presStyleIdx="1" presStyleCnt="5" custLinFactNeighborX="-1427" custLinFactNeighborY="-2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05735-FB12-4117-BD73-89A72F6F87A6}" type="pres">
      <dgm:prSet presAssocID="{2B3809C6-4099-4711-A1B9-2F6E62F120D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BA57A-5AFC-4440-9C02-4AB15F9088AD}" type="pres">
      <dgm:prSet presAssocID="{2B3809C6-4099-4711-A1B9-2F6E62F120D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75CB4-5623-4E96-A119-8D7E0A6BE247}" type="pres">
      <dgm:prSet presAssocID="{2B3809C6-4099-4711-A1B9-2F6E62F120D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5DFDE-E35F-4D5C-872B-CC9F5D6AF9D8}" type="pres">
      <dgm:prSet presAssocID="{2B3809C6-4099-4711-A1B9-2F6E62F120D6}" presName="FiveConn_1-2" presStyleLbl="fgAccFollowNode1" presStyleIdx="0" presStyleCnt="4" custScaleX="157188" custScaleY="169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5CE740-AB4C-4FCA-A650-28BAF5694B91}" type="pres">
      <dgm:prSet presAssocID="{2B3809C6-4099-4711-A1B9-2F6E62F120D6}" presName="FiveConn_2-3" presStyleLbl="fgAccFollowNode1" presStyleIdx="1" presStyleCnt="4" custScaleX="181741" custScaleY="209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3CF71-2E4A-48E3-B4FE-6886E5F3B8F5}" type="pres">
      <dgm:prSet presAssocID="{2B3809C6-4099-4711-A1B9-2F6E62F120D6}" presName="FiveConn_3-4" presStyleLbl="fgAccFollowNode1" presStyleIdx="2" presStyleCnt="4" custScaleX="175214" custScaleY="181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85721-1FDB-43AF-A439-5B7E9507A158}" type="pres">
      <dgm:prSet presAssocID="{2B3809C6-4099-4711-A1B9-2F6E62F120D6}" presName="FiveConn_4-5" presStyleLbl="fgAccFollowNode1" presStyleIdx="3" presStyleCnt="4" custScaleX="168688" custScaleY="193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232871-67D5-482F-9FFB-4E74F0D92FA6}" type="pres">
      <dgm:prSet presAssocID="{2B3809C6-4099-4711-A1B9-2F6E62F120D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96A08-CC3C-4D85-9994-9742A3A6780F}" type="pres">
      <dgm:prSet presAssocID="{2B3809C6-4099-4711-A1B9-2F6E62F120D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BC9E0-4B04-465C-B6C1-84F204FC3598}" type="pres">
      <dgm:prSet presAssocID="{2B3809C6-4099-4711-A1B9-2F6E62F120D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1A99E-4B3B-4908-8BAF-B443D99757CC}" type="pres">
      <dgm:prSet presAssocID="{2B3809C6-4099-4711-A1B9-2F6E62F120D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258FC-7A7A-4D99-8DBB-08FDFE9096BC}" type="pres">
      <dgm:prSet presAssocID="{2B3809C6-4099-4711-A1B9-2F6E62F120D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24129F-1898-4751-BF13-A90D89642E14}" type="presOf" srcId="{991B586F-3F1A-4354-8C82-D7E19A5BE2DD}" destId="{D3D85721-1FDB-43AF-A439-5B7E9507A158}" srcOrd="0" destOrd="0" presId="urn:microsoft.com/office/officeart/2005/8/layout/vProcess5"/>
    <dgm:cxn modelId="{E331220D-53BA-4186-8CA6-D786240F78E3}" type="presOf" srcId="{A54BE0E5-FE16-491A-AD1B-0F61B917DC75}" destId="{5885DFDE-E35F-4D5C-872B-CC9F5D6AF9D8}" srcOrd="0" destOrd="0" presId="urn:microsoft.com/office/officeart/2005/8/layout/vProcess5"/>
    <dgm:cxn modelId="{C1116761-F8FF-4144-967E-94EB9CF7D37F}" type="presOf" srcId="{2B3809C6-4099-4711-A1B9-2F6E62F120D6}" destId="{9BF885EB-0F8F-475F-9CF2-6C04514C2279}" srcOrd="0" destOrd="0" presId="urn:microsoft.com/office/officeart/2005/8/layout/vProcess5"/>
    <dgm:cxn modelId="{364D0D47-3B84-4444-93C6-52618740EE07}" type="presOf" srcId="{A15B957B-B7C2-419E-ADA1-07B80886FD33}" destId="{058BCF9C-F5D5-471F-9F7D-BB273CF6B781}" srcOrd="0" destOrd="0" presId="urn:microsoft.com/office/officeart/2005/8/layout/vProcess5"/>
    <dgm:cxn modelId="{50F41716-958A-4B0F-B7AB-FF9C81ACCEB8}" srcId="{2B3809C6-4099-4711-A1B9-2F6E62F120D6}" destId="{3911D260-E374-4386-98F7-E881AA5CB649}" srcOrd="4" destOrd="0" parTransId="{9835421A-8352-402C-89EF-FDF2271B3E43}" sibTransId="{E116E05B-1D9D-4EC7-9893-84D2C4EED909}"/>
    <dgm:cxn modelId="{0457B768-3D30-457D-BC8F-A15CC6B8B834}" type="presOf" srcId="{5F2E3E1F-AA37-4776-A44E-5FD64A6EE430}" destId="{74A3CF71-2E4A-48E3-B4FE-6886E5F3B8F5}" srcOrd="0" destOrd="0" presId="urn:microsoft.com/office/officeart/2005/8/layout/vProcess5"/>
    <dgm:cxn modelId="{CC15466F-789A-4C92-92D6-1E26C455DE7B}" srcId="{2B3809C6-4099-4711-A1B9-2F6E62F120D6}" destId="{8BE72E69-9E18-4430-BF34-E2B0651C473C}" srcOrd="2" destOrd="0" parTransId="{53629D5C-3A1E-4CF9-9F59-0DFABD5541D3}" sibTransId="{5F2E3E1F-AA37-4776-A44E-5FD64A6EE430}"/>
    <dgm:cxn modelId="{C08DB464-8391-4071-81E9-99A137A5BBA0}" srcId="{2B3809C6-4099-4711-A1B9-2F6E62F120D6}" destId="{E5E5D2F9-6060-4FEA-BE45-5AA26E12F803}" srcOrd="5" destOrd="0" parTransId="{B7821D36-7F41-4F86-8F4E-DFAA3A5F124E}" sibTransId="{451B653D-C508-469B-8093-C7DFB4E8F0B4}"/>
    <dgm:cxn modelId="{E929D4A9-8169-4E3D-A850-358F92439BA5}" srcId="{2B3809C6-4099-4711-A1B9-2F6E62F120D6}" destId="{BF6991C6-C61F-4968-8066-E9309785EF56}" srcOrd="0" destOrd="0" parTransId="{E3C3C825-22DE-4396-803C-B26EB788BC75}" sibTransId="{A54BE0E5-FE16-491A-AD1B-0F61B917DC75}"/>
    <dgm:cxn modelId="{C6A70C3D-4758-4F8F-BDBA-4B6E1C57CFEC}" type="presOf" srcId="{8BE72E69-9E18-4430-BF34-E2B0651C473C}" destId="{16A05735-FB12-4117-BD73-89A72F6F87A6}" srcOrd="0" destOrd="0" presId="urn:microsoft.com/office/officeart/2005/8/layout/vProcess5"/>
    <dgm:cxn modelId="{BB2218B9-EE00-4559-A6B2-8F4C7C7A83EE}" type="presOf" srcId="{BF6991C6-C61F-4968-8066-E9309785EF56}" destId="{8A232871-67D5-482F-9FFB-4E74F0D92FA6}" srcOrd="1" destOrd="0" presId="urn:microsoft.com/office/officeart/2005/8/layout/vProcess5"/>
    <dgm:cxn modelId="{600A3A5F-6D3B-478A-9DFB-10ACA9F47332}" type="presOf" srcId="{BF6991C6-C61F-4968-8066-E9309785EF56}" destId="{4961EE80-48EE-4CDD-9EE7-1837F454BCF7}" srcOrd="0" destOrd="0" presId="urn:microsoft.com/office/officeart/2005/8/layout/vProcess5"/>
    <dgm:cxn modelId="{73C7C243-BBCF-4568-A706-4E22E37AC8FC}" type="presOf" srcId="{42CC9C8E-07A1-4294-9CC1-AE42E4D1F916}" destId="{455CE740-AB4C-4FCA-A650-28BAF5694B91}" srcOrd="0" destOrd="0" presId="urn:microsoft.com/office/officeart/2005/8/layout/vProcess5"/>
    <dgm:cxn modelId="{6A97F2F3-5031-4CCE-836A-CC1FB83F9241}" srcId="{2B3809C6-4099-4711-A1B9-2F6E62F120D6}" destId="{3597F2AE-ACF4-4AD6-9831-5BAA1E340968}" srcOrd="3" destOrd="0" parTransId="{46774636-2C10-4C47-848F-5DA23AFF570C}" sibTransId="{991B586F-3F1A-4354-8C82-D7E19A5BE2DD}"/>
    <dgm:cxn modelId="{FA791ADF-A076-474C-820A-001E29449092}" type="presOf" srcId="{3911D260-E374-4386-98F7-E881AA5CB649}" destId="{955258FC-7A7A-4D99-8DBB-08FDFE9096BC}" srcOrd="1" destOrd="0" presId="urn:microsoft.com/office/officeart/2005/8/layout/vProcess5"/>
    <dgm:cxn modelId="{A376B5F1-19FC-4F1E-82EA-C49CD521A107}" type="presOf" srcId="{A15B957B-B7C2-419E-ADA1-07B80886FD33}" destId="{80696A08-CC3C-4D85-9994-9742A3A6780F}" srcOrd="1" destOrd="0" presId="urn:microsoft.com/office/officeart/2005/8/layout/vProcess5"/>
    <dgm:cxn modelId="{8BAFDDCB-C64C-4DCB-A0AE-01027E4C101C}" type="presOf" srcId="{8BE72E69-9E18-4430-BF34-E2B0651C473C}" destId="{85EBC9E0-4B04-465C-B6C1-84F204FC3598}" srcOrd="1" destOrd="0" presId="urn:microsoft.com/office/officeart/2005/8/layout/vProcess5"/>
    <dgm:cxn modelId="{D74C7C71-908F-4586-8F3D-0C0477DCE18C}" srcId="{2B3809C6-4099-4711-A1B9-2F6E62F120D6}" destId="{A15B957B-B7C2-419E-ADA1-07B80886FD33}" srcOrd="1" destOrd="0" parTransId="{553C6367-AB98-47A9-939F-AE2FD0BE9145}" sibTransId="{42CC9C8E-07A1-4294-9CC1-AE42E4D1F916}"/>
    <dgm:cxn modelId="{47D954A7-D388-451C-8E04-D131C6B1235C}" type="presOf" srcId="{3597F2AE-ACF4-4AD6-9831-5BAA1E340968}" destId="{E76BA57A-5AFC-4440-9C02-4AB15F9088AD}" srcOrd="0" destOrd="0" presId="urn:microsoft.com/office/officeart/2005/8/layout/vProcess5"/>
    <dgm:cxn modelId="{018F1579-8DCF-4D20-849E-7FD7F3207736}" type="presOf" srcId="{3597F2AE-ACF4-4AD6-9831-5BAA1E340968}" destId="{38D1A99E-4B3B-4908-8BAF-B443D99757CC}" srcOrd="1" destOrd="0" presId="urn:microsoft.com/office/officeart/2005/8/layout/vProcess5"/>
    <dgm:cxn modelId="{4B57F1D9-E29B-45A6-AA75-E46F511BC764}" type="presOf" srcId="{3911D260-E374-4386-98F7-E881AA5CB649}" destId="{EE175CB4-5623-4E96-A119-8D7E0A6BE247}" srcOrd="0" destOrd="0" presId="urn:microsoft.com/office/officeart/2005/8/layout/vProcess5"/>
    <dgm:cxn modelId="{06C89E0E-9090-4772-9C8F-BE951ECEA37C}" type="presParOf" srcId="{9BF885EB-0F8F-475F-9CF2-6C04514C2279}" destId="{16BFCFE6-5796-4EDC-AC08-62CC67BBA49E}" srcOrd="0" destOrd="0" presId="urn:microsoft.com/office/officeart/2005/8/layout/vProcess5"/>
    <dgm:cxn modelId="{55D98C5D-FA02-47A6-A4E7-E52AF5BDC24F}" type="presParOf" srcId="{9BF885EB-0F8F-475F-9CF2-6C04514C2279}" destId="{4961EE80-48EE-4CDD-9EE7-1837F454BCF7}" srcOrd="1" destOrd="0" presId="urn:microsoft.com/office/officeart/2005/8/layout/vProcess5"/>
    <dgm:cxn modelId="{9A24F3B9-55DC-4C2D-BCB7-4A3F7FC7E6C6}" type="presParOf" srcId="{9BF885EB-0F8F-475F-9CF2-6C04514C2279}" destId="{058BCF9C-F5D5-471F-9F7D-BB273CF6B781}" srcOrd="2" destOrd="0" presId="urn:microsoft.com/office/officeart/2005/8/layout/vProcess5"/>
    <dgm:cxn modelId="{047BE955-808C-4C2F-8B68-9A3AFC014C46}" type="presParOf" srcId="{9BF885EB-0F8F-475F-9CF2-6C04514C2279}" destId="{16A05735-FB12-4117-BD73-89A72F6F87A6}" srcOrd="3" destOrd="0" presId="urn:microsoft.com/office/officeart/2005/8/layout/vProcess5"/>
    <dgm:cxn modelId="{395226C6-D62B-4F67-BCAF-5FD3F1A6B4A1}" type="presParOf" srcId="{9BF885EB-0F8F-475F-9CF2-6C04514C2279}" destId="{E76BA57A-5AFC-4440-9C02-4AB15F9088AD}" srcOrd="4" destOrd="0" presId="urn:microsoft.com/office/officeart/2005/8/layout/vProcess5"/>
    <dgm:cxn modelId="{2549C906-38D7-4979-8E7C-76E7BD8E836B}" type="presParOf" srcId="{9BF885EB-0F8F-475F-9CF2-6C04514C2279}" destId="{EE175CB4-5623-4E96-A119-8D7E0A6BE247}" srcOrd="5" destOrd="0" presId="urn:microsoft.com/office/officeart/2005/8/layout/vProcess5"/>
    <dgm:cxn modelId="{583C895F-8582-41BC-B6AB-38D7FD0323ED}" type="presParOf" srcId="{9BF885EB-0F8F-475F-9CF2-6C04514C2279}" destId="{5885DFDE-E35F-4D5C-872B-CC9F5D6AF9D8}" srcOrd="6" destOrd="0" presId="urn:microsoft.com/office/officeart/2005/8/layout/vProcess5"/>
    <dgm:cxn modelId="{19A060E4-234B-4C79-ABF7-B204D7A28CAE}" type="presParOf" srcId="{9BF885EB-0F8F-475F-9CF2-6C04514C2279}" destId="{455CE740-AB4C-4FCA-A650-28BAF5694B91}" srcOrd="7" destOrd="0" presId="urn:microsoft.com/office/officeart/2005/8/layout/vProcess5"/>
    <dgm:cxn modelId="{0213B5EA-2B64-4E01-93B9-07100756AB57}" type="presParOf" srcId="{9BF885EB-0F8F-475F-9CF2-6C04514C2279}" destId="{74A3CF71-2E4A-48E3-B4FE-6886E5F3B8F5}" srcOrd="8" destOrd="0" presId="urn:microsoft.com/office/officeart/2005/8/layout/vProcess5"/>
    <dgm:cxn modelId="{98BFB271-4D3A-4BEC-A075-13B3105DFC4E}" type="presParOf" srcId="{9BF885EB-0F8F-475F-9CF2-6C04514C2279}" destId="{D3D85721-1FDB-43AF-A439-5B7E9507A158}" srcOrd="9" destOrd="0" presId="urn:microsoft.com/office/officeart/2005/8/layout/vProcess5"/>
    <dgm:cxn modelId="{B7325AFC-61A1-436A-9FDC-27E059E354E6}" type="presParOf" srcId="{9BF885EB-0F8F-475F-9CF2-6C04514C2279}" destId="{8A232871-67D5-482F-9FFB-4E74F0D92FA6}" srcOrd="10" destOrd="0" presId="urn:microsoft.com/office/officeart/2005/8/layout/vProcess5"/>
    <dgm:cxn modelId="{11E57D15-903E-4259-897E-62EEE6D25C8B}" type="presParOf" srcId="{9BF885EB-0F8F-475F-9CF2-6C04514C2279}" destId="{80696A08-CC3C-4D85-9994-9742A3A6780F}" srcOrd="11" destOrd="0" presId="urn:microsoft.com/office/officeart/2005/8/layout/vProcess5"/>
    <dgm:cxn modelId="{9A3DF6E2-E02D-4A9B-B33A-6F16AF38E51E}" type="presParOf" srcId="{9BF885EB-0F8F-475F-9CF2-6C04514C2279}" destId="{85EBC9E0-4B04-465C-B6C1-84F204FC3598}" srcOrd="12" destOrd="0" presId="urn:microsoft.com/office/officeart/2005/8/layout/vProcess5"/>
    <dgm:cxn modelId="{68B7E335-358A-4716-BCF3-BB48A0064E9E}" type="presParOf" srcId="{9BF885EB-0F8F-475F-9CF2-6C04514C2279}" destId="{38D1A99E-4B3B-4908-8BAF-B443D99757CC}" srcOrd="13" destOrd="0" presId="urn:microsoft.com/office/officeart/2005/8/layout/vProcess5"/>
    <dgm:cxn modelId="{B8311222-25C0-47F9-B9B5-2BF82A3411E6}" type="presParOf" srcId="{9BF885EB-0F8F-475F-9CF2-6C04514C2279}" destId="{955258FC-7A7A-4D99-8DBB-08FDFE9096B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6575A-3BB0-4AB1-BE35-EADAEF6CE8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A1EC8B-73F7-4EB7-918B-0F104C0ECCE1}">
      <dgm:prSet custT="1"/>
      <dgm:spPr/>
      <dgm:t>
        <a:bodyPr/>
        <a:lstStyle/>
        <a:p>
          <a:pPr algn="ctr"/>
          <a:r>
            <a:rPr lang="ru-RU" sz="4800" b="1" dirty="0" smtClean="0"/>
            <a:t> Цель этого раздела и подготовить и «зацепить» учащегося</a:t>
          </a:r>
        </a:p>
        <a:p>
          <a:pPr algn="ctr"/>
          <a:r>
            <a:rPr lang="ru-RU" sz="4800" b="1" dirty="0" smtClean="0"/>
            <a:t>Введение содержит вопрос, над которым и будут размышлять учащиеся</a:t>
          </a:r>
          <a:endParaRPr lang="ru-RU" sz="4800" b="1" dirty="0"/>
        </a:p>
      </dgm:t>
    </dgm:pt>
    <dgm:pt modelId="{B255C81B-6CE3-4C10-8B7C-5931D534A632}" type="parTrans" cxnId="{947FBB2C-1973-4D2B-BB11-0F601D9FA109}">
      <dgm:prSet/>
      <dgm:spPr/>
      <dgm:t>
        <a:bodyPr/>
        <a:lstStyle/>
        <a:p>
          <a:endParaRPr lang="ru-RU"/>
        </a:p>
      </dgm:t>
    </dgm:pt>
    <dgm:pt modelId="{5B5AB21F-FF87-415F-84C1-8C7F239401E7}" type="sibTrans" cxnId="{947FBB2C-1973-4D2B-BB11-0F601D9FA109}">
      <dgm:prSet/>
      <dgm:spPr/>
      <dgm:t>
        <a:bodyPr/>
        <a:lstStyle/>
        <a:p>
          <a:endParaRPr lang="ru-RU"/>
        </a:p>
      </dgm:t>
    </dgm:pt>
    <dgm:pt modelId="{915BFD79-3503-4F64-9225-955D6E3A677F}" type="pres">
      <dgm:prSet presAssocID="{4E76575A-3BB0-4AB1-BE35-EADAEF6CE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53E9B-B28C-4DC4-9E2C-5AEF78E519D4}" type="pres">
      <dgm:prSet presAssocID="{4EA1EC8B-73F7-4EB7-918B-0F104C0ECCE1}" presName="node" presStyleLbl="node1" presStyleIdx="0" presStyleCnt="1" custScaleY="84359" custRadScaleRad="100023" custRadScaleInc="-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4C3603-A033-4EE1-B625-90BF2D496289}" type="presOf" srcId="{4EA1EC8B-73F7-4EB7-918B-0F104C0ECCE1}" destId="{55953E9B-B28C-4DC4-9E2C-5AEF78E519D4}" srcOrd="0" destOrd="0" presId="urn:microsoft.com/office/officeart/2005/8/layout/cycle6"/>
    <dgm:cxn modelId="{DCCC7225-E002-4517-9C36-E9A720042E00}" type="presOf" srcId="{4E76575A-3BB0-4AB1-BE35-EADAEF6CE811}" destId="{915BFD79-3503-4F64-9225-955D6E3A677F}" srcOrd="0" destOrd="0" presId="urn:microsoft.com/office/officeart/2005/8/layout/cycle6"/>
    <dgm:cxn modelId="{947FBB2C-1973-4D2B-BB11-0F601D9FA109}" srcId="{4E76575A-3BB0-4AB1-BE35-EADAEF6CE811}" destId="{4EA1EC8B-73F7-4EB7-918B-0F104C0ECCE1}" srcOrd="0" destOrd="0" parTransId="{B255C81B-6CE3-4C10-8B7C-5931D534A632}" sibTransId="{5B5AB21F-FF87-415F-84C1-8C7F239401E7}"/>
    <dgm:cxn modelId="{4B58FBE8-FB1F-4EB3-BF30-0FFA747DCDCD}" type="presParOf" srcId="{915BFD79-3503-4F64-9225-955D6E3A677F}" destId="{55953E9B-B28C-4DC4-9E2C-5AEF78E519D4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6575A-3BB0-4AB1-BE35-EADAEF6CE8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BB1FD8-039A-482F-A15B-01874D188BD3}">
      <dgm:prSet custT="1"/>
      <dgm:spPr/>
      <dgm:t>
        <a:bodyPr/>
        <a:lstStyle/>
        <a:p>
          <a:r>
            <a:rPr lang="ru-RU" sz="4400" b="1" dirty="0" smtClean="0"/>
            <a:t>Это наиболее важная часть ВЕБ-КВЕСТА</a:t>
          </a:r>
        </a:p>
        <a:p>
          <a:r>
            <a:rPr lang="ru-RU" sz="4400" b="1" dirty="0" smtClean="0"/>
            <a:t> Задание направляет учащихся на то, что конкретно надо будет делать</a:t>
          </a:r>
          <a:endParaRPr lang="ru-RU" sz="4400" b="1" dirty="0"/>
        </a:p>
      </dgm:t>
    </dgm:pt>
    <dgm:pt modelId="{2FA06D0A-8800-4CB1-A65C-C4786C8D2E9F}" type="parTrans" cxnId="{3892E507-D386-490E-9AD9-1CDBD9EA1AFF}">
      <dgm:prSet/>
      <dgm:spPr/>
      <dgm:t>
        <a:bodyPr/>
        <a:lstStyle/>
        <a:p>
          <a:endParaRPr lang="ru-RU"/>
        </a:p>
      </dgm:t>
    </dgm:pt>
    <dgm:pt modelId="{91D0E81A-EEB2-4780-A536-70A669BC945E}" type="sibTrans" cxnId="{3892E507-D386-490E-9AD9-1CDBD9EA1AFF}">
      <dgm:prSet/>
      <dgm:spPr/>
      <dgm:t>
        <a:bodyPr/>
        <a:lstStyle/>
        <a:p>
          <a:endParaRPr lang="ru-RU"/>
        </a:p>
      </dgm:t>
    </dgm:pt>
    <dgm:pt modelId="{915BFD79-3503-4F64-9225-955D6E3A677F}" type="pres">
      <dgm:prSet presAssocID="{4E76575A-3BB0-4AB1-BE35-EADAEF6CE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C6240E-1F03-4F27-B6C9-7BA2A00FF7EA}" type="pres">
      <dgm:prSet presAssocID="{B6BB1FD8-039A-482F-A15B-01874D188BD3}" presName="node" presStyleLbl="node1" presStyleIdx="0" presStyleCnt="1" custScaleY="67797" custRadScaleRad="98820" custRadScaleInc="-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44D8A6-2E37-46DE-93B1-CB2712902B14}" type="presOf" srcId="{4E76575A-3BB0-4AB1-BE35-EADAEF6CE811}" destId="{915BFD79-3503-4F64-9225-955D6E3A677F}" srcOrd="0" destOrd="0" presId="urn:microsoft.com/office/officeart/2005/8/layout/cycle6"/>
    <dgm:cxn modelId="{3892E507-D386-490E-9AD9-1CDBD9EA1AFF}" srcId="{4E76575A-3BB0-4AB1-BE35-EADAEF6CE811}" destId="{B6BB1FD8-039A-482F-A15B-01874D188BD3}" srcOrd="0" destOrd="0" parTransId="{2FA06D0A-8800-4CB1-A65C-C4786C8D2E9F}" sibTransId="{91D0E81A-EEB2-4780-A536-70A669BC945E}"/>
    <dgm:cxn modelId="{A5EFA5BB-2B3D-4815-A94D-A6E987B77EC5}" type="presOf" srcId="{B6BB1FD8-039A-482F-A15B-01874D188BD3}" destId="{D6C6240E-1F03-4F27-B6C9-7BA2A00FF7EA}" srcOrd="0" destOrd="0" presId="urn:microsoft.com/office/officeart/2005/8/layout/cycle6"/>
    <dgm:cxn modelId="{C924AFDE-E610-4045-8A81-009E38D4DDB3}" type="presParOf" srcId="{915BFD79-3503-4F64-9225-955D6E3A677F}" destId="{D6C6240E-1F03-4F27-B6C9-7BA2A00FF7EA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6575A-3BB0-4AB1-BE35-EADAEF6CE8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6AD973-B52D-46D8-B2BD-7BE8D1079DF6}">
      <dgm:prSet custT="1"/>
      <dgm:spPr/>
      <dgm:t>
        <a:bodyPr/>
        <a:lstStyle/>
        <a:p>
          <a:r>
            <a:rPr lang="ru-RU" sz="4800" b="1" dirty="0" smtClean="0"/>
            <a:t>В этой секции содержатся указания как именно учащиеся будут выполнять задание (порядок выполнения и сортировки информации)</a:t>
          </a:r>
          <a:endParaRPr lang="ru-RU" sz="4800" b="1" dirty="0"/>
        </a:p>
      </dgm:t>
    </dgm:pt>
    <dgm:pt modelId="{FF320A4E-B64D-4557-B023-E3F37CB158CF}" type="parTrans" cxnId="{4E0BE965-EBF7-47D9-8994-112AF0F5B8F6}">
      <dgm:prSet/>
      <dgm:spPr/>
      <dgm:t>
        <a:bodyPr/>
        <a:lstStyle/>
        <a:p>
          <a:endParaRPr lang="ru-RU"/>
        </a:p>
      </dgm:t>
    </dgm:pt>
    <dgm:pt modelId="{A95E14D3-7E76-4BFE-8DCD-0A9FD7C890B5}" type="sibTrans" cxnId="{4E0BE965-EBF7-47D9-8994-112AF0F5B8F6}">
      <dgm:prSet/>
      <dgm:spPr/>
      <dgm:t>
        <a:bodyPr/>
        <a:lstStyle/>
        <a:p>
          <a:endParaRPr lang="ru-RU"/>
        </a:p>
      </dgm:t>
    </dgm:pt>
    <dgm:pt modelId="{915BFD79-3503-4F64-9225-955D6E3A677F}" type="pres">
      <dgm:prSet presAssocID="{4E76575A-3BB0-4AB1-BE35-EADAEF6CE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11208A-3529-4777-8763-2C4A74DFC50A}" type="pres">
      <dgm:prSet presAssocID="{086AD973-B52D-46D8-B2BD-7BE8D1079DF6}" presName="node" presStyleLbl="node1" presStyleIdx="0" presStyleCnt="1" custScaleY="73014" custRadScaleRad="100146" custRadScaleInc="-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AF1973-03E8-498F-B447-9FDC669C4A07}" type="presOf" srcId="{086AD973-B52D-46D8-B2BD-7BE8D1079DF6}" destId="{3011208A-3529-4777-8763-2C4A74DFC50A}" srcOrd="0" destOrd="0" presId="urn:microsoft.com/office/officeart/2005/8/layout/cycle6"/>
    <dgm:cxn modelId="{4E0BE965-EBF7-47D9-8994-112AF0F5B8F6}" srcId="{4E76575A-3BB0-4AB1-BE35-EADAEF6CE811}" destId="{086AD973-B52D-46D8-B2BD-7BE8D1079DF6}" srcOrd="0" destOrd="0" parTransId="{FF320A4E-B64D-4557-B023-E3F37CB158CF}" sibTransId="{A95E14D3-7E76-4BFE-8DCD-0A9FD7C890B5}"/>
    <dgm:cxn modelId="{7D9AB9DB-6FD5-47F9-ABC5-61BD4FEB4A48}" type="presOf" srcId="{4E76575A-3BB0-4AB1-BE35-EADAEF6CE811}" destId="{915BFD79-3503-4F64-9225-955D6E3A677F}" srcOrd="0" destOrd="0" presId="urn:microsoft.com/office/officeart/2005/8/layout/cycle6"/>
    <dgm:cxn modelId="{5FBD98A3-47F5-4651-8575-7AFE0B461196}" type="presParOf" srcId="{915BFD79-3503-4F64-9225-955D6E3A677F}" destId="{3011208A-3529-4777-8763-2C4A74DFC50A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6575A-3BB0-4AB1-BE35-EADAEF6CE8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86D452-9D03-49FF-9B6D-0BCF8D833193}">
      <dgm:prSet custT="1"/>
      <dgm:spPr/>
      <dgm:t>
        <a:bodyPr/>
        <a:lstStyle/>
        <a:p>
          <a:r>
            <a:rPr lang="ru-RU" sz="5400" b="1" dirty="0" smtClean="0"/>
            <a:t>Этот раздел содержит ВЕБ ресурсы для получения информации</a:t>
          </a:r>
          <a:endParaRPr lang="ru-RU" sz="5400" dirty="0"/>
        </a:p>
      </dgm:t>
    </dgm:pt>
    <dgm:pt modelId="{CDF35EB6-008A-40FD-B5DD-45A38CE629E7}" type="parTrans" cxnId="{27BDDFD4-44CF-4C1D-8080-55DB650635F2}">
      <dgm:prSet/>
      <dgm:spPr/>
      <dgm:t>
        <a:bodyPr/>
        <a:lstStyle/>
        <a:p>
          <a:endParaRPr lang="ru-RU"/>
        </a:p>
      </dgm:t>
    </dgm:pt>
    <dgm:pt modelId="{B674DB4B-7E5B-4C82-9FD0-11B1E51BE709}" type="sibTrans" cxnId="{27BDDFD4-44CF-4C1D-8080-55DB650635F2}">
      <dgm:prSet/>
      <dgm:spPr/>
      <dgm:t>
        <a:bodyPr/>
        <a:lstStyle/>
        <a:p>
          <a:endParaRPr lang="ru-RU"/>
        </a:p>
      </dgm:t>
    </dgm:pt>
    <dgm:pt modelId="{915BFD79-3503-4F64-9225-955D6E3A677F}" type="pres">
      <dgm:prSet presAssocID="{4E76575A-3BB0-4AB1-BE35-EADAEF6CE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733DE2-F92A-4E15-A352-DC31F4CA7DAE}" type="pres">
      <dgm:prSet presAssocID="{A386D452-9D03-49FF-9B6D-0BCF8D833193}" presName="node" presStyleLbl="node1" presStyleIdx="0" presStyleCnt="1" custScaleY="67797" custRadScaleRad="100097" custRadScaleInc="-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1BBCD8-86EE-40A9-85F3-F39654501959}" type="presOf" srcId="{A386D452-9D03-49FF-9B6D-0BCF8D833193}" destId="{B5733DE2-F92A-4E15-A352-DC31F4CA7DAE}" srcOrd="0" destOrd="0" presId="urn:microsoft.com/office/officeart/2005/8/layout/cycle6"/>
    <dgm:cxn modelId="{27BDDFD4-44CF-4C1D-8080-55DB650635F2}" srcId="{4E76575A-3BB0-4AB1-BE35-EADAEF6CE811}" destId="{A386D452-9D03-49FF-9B6D-0BCF8D833193}" srcOrd="0" destOrd="0" parTransId="{CDF35EB6-008A-40FD-B5DD-45A38CE629E7}" sibTransId="{B674DB4B-7E5B-4C82-9FD0-11B1E51BE709}"/>
    <dgm:cxn modelId="{074525E4-FE3C-4141-AF70-2B6F518E9388}" type="presOf" srcId="{4E76575A-3BB0-4AB1-BE35-EADAEF6CE811}" destId="{915BFD79-3503-4F64-9225-955D6E3A677F}" srcOrd="0" destOrd="0" presId="urn:microsoft.com/office/officeart/2005/8/layout/cycle6"/>
    <dgm:cxn modelId="{CC925916-9F30-4616-8377-BF057F73D978}" type="presParOf" srcId="{915BFD79-3503-4F64-9225-955D6E3A677F}" destId="{B5733DE2-F92A-4E15-A352-DC31F4CA7DAE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6575A-3BB0-4AB1-BE35-EADAEF6CE8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F319BF-D30E-4ED1-9313-3DB1FD6B54E6}">
      <dgm:prSet custT="1"/>
      <dgm:spPr/>
      <dgm:t>
        <a:bodyPr/>
        <a:lstStyle/>
        <a:p>
          <a:r>
            <a:rPr lang="ru-RU" sz="4400" b="1" dirty="0" smtClean="0"/>
            <a:t>Секция содержит критерии оценки для соответствия выполненного задания определенным стандартам</a:t>
          </a:r>
          <a:endParaRPr lang="ru-RU" sz="4400" b="1" dirty="0"/>
        </a:p>
      </dgm:t>
    </dgm:pt>
    <dgm:pt modelId="{23D143E4-6017-416F-9E1D-869C2F387433}" type="parTrans" cxnId="{6F291C09-C62D-4CC6-B3A9-1541D1CC64CA}">
      <dgm:prSet/>
      <dgm:spPr/>
      <dgm:t>
        <a:bodyPr/>
        <a:lstStyle/>
        <a:p>
          <a:endParaRPr lang="ru-RU"/>
        </a:p>
      </dgm:t>
    </dgm:pt>
    <dgm:pt modelId="{11EC7AA5-ACF8-44D2-A8EE-64C6B2340587}" type="sibTrans" cxnId="{6F291C09-C62D-4CC6-B3A9-1541D1CC64CA}">
      <dgm:prSet/>
      <dgm:spPr/>
      <dgm:t>
        <a:bodyPr/>
        <a:lstStyle/>
        <a:p>
          <a:endParaRPr lang="ru-RU"/>
        </a:p>
      </dgm:t>
    </dgm:pt>
    <dgm:pt modelId="{915BFD79-3503-4F64-9225-955D6E3A677F}" type="pres">
      <dgm:prSet presAssocID="{4E76575A-3BB0-4AB1-BE35-EADAEF6CE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64F46D-1024-4269-BFB9-E8DD558FD127}" type="pres">
      <dgm:prSet presAssocID="{FEF319BF-D30E-4ED1-9313-3DB1FD6B54E6}" presName="node" presStyleLbl="node1" presStyleIdx="0" presStyleCnt="1" custScaleY="67797" custRadScaleRad="100098" custRadScaleInc="-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69BE1D-8077-4774-9979-AE0E75CF6E8F}" type="presOf" srcId="{FEF319BF-D30E-4ED1-9313-3DB1FD6B54E6}" destId="{1064F46D-1024-4269-BFB9-E8DD558FD127}" srcOrd="0" destOrd="0" presId="urn:microsoft.com/office/officeart/2005/8/layout/cycle6"/>
    <dgm:cxn modelId="{6F291C09-C62D-4CC6-B3A9-1541D1CC64CA}" srcId="{4E76575A-3BB0-4AB1-BE35-EADAEF6CE811}" destId="{FEF319BF-D30E-4ED1-9313-3DB1FD6B54E6}" srcOrd="0" destOrd="0" parTransId="{23D143E4-6017-416F-9E1D-869C2F387433}" sibTransId="{11EC7AA5-ACF8-44D2-A8EE-64C6B2340587}"/>
    <dgm:cxn modelId="{7A6257B4-3541-4325-A2D6-C6CCD79E1D25}" type="presOf" srcId="{4E76575A-3BB0-4AB1-BE35-EADAEF6CE811}" destId="{915BFD79-3503-4F64-9225-955D6E3A677F}" srcOrd="0" destOrd="0" presId="urn:microsoft.com/office/officeart/2005/8/layout/cycle6"/>
    <dgm:cxn modelId="{F39C9205-CF45-40A1-8822-B6C91A5F0936}" type="presParOf" srcId="{915BFD79-3503-4F64-9225-955D6E3A677F}" destId="{1064F46D-1024-4269-BFB9-E8DD558FD127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6575A-3BB0-4AB1-BE35-EADAEF6CE8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65D8A3-6754-4F4B-AF47-750450F369CA}">
      <dgm:prSet custT="1"/>
      <dgm:spPr/>
      <dgm:t>
        <a:bodyPr/>
        <a:lstStyle/>
        <a:p>
          <a:r>
            <a:rPr lang="ru-RU" sz="4800" b="1" dirty="0" smtClean="0"/>
            <a:t>Здесь подводится итог и поощряется рефлексия и дальнейшие исследования по проблеме</a:t>
          </a:r>
          <a:endParaRPr lang="ru-RU" sz="4800" b="1" dirty="0"/>
        </a:p>
      </dgm:t>
    </dgm:pt>
    <dgm:pt modelId="{57A9D647-54CF-4F91-949D-72245F563371}" type="parTrans" cxnId="{87CAF955-66D9-4A52-AA0C-A02C35691F30}">
      <dgm:prSet/>
      <dgm:spPr/>
      <dgm:t>
        <a:bodyPr/>
        <a:lstStyle/>
        <a:p>
          <a:endParaRPr lang="ru-RU"/>
        </a:p>
      </dgm:t>
    </dgm:pt>
    <dgm:pt modelId="{938DB490-7439-4775-8520-F84171A4C4DF}" type="sibTrans" cxnId="{87CAF955-66D9-4A52-AA0C-A02C35691F30}">
      <dgm:prSet/>
      <dgm:spPr/>
      <dgm:t>
        <a:bodyPr/>
        <a:lstStyle/>
        <a:p>
          <a:endParaRPr lang="ru-RU"/>
        </a:p>
      </dgm:t>
    </dgm:pt>
    <dgm:pt modelId="{915BFD79-3503-4F64-9225-955D6E3A677F}" type="pres">
      <dgm:prSet presAssocID="{4E76575A-3BB0-4AB1-BE35-EADAEF6CE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2C4E74-7E70-4AA6-9819-C70517BDC28E}" type="pres">
      <dgm:prSet presAssocID="{8865D8A3-6754-4F4B-AF47-750450F369CA}" presName="node" presStyleLbl="node1" presStyleIdx="0" presStyleCnt="1" custScaleY="59974" custRadScaleRad="100097" custRadScaleInc="-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4BBBAB-AF47-4E76-BF95-5F7018B3E139}" type="presOf" srcId="{8865D8A3-6754-4F4B-AF47-750450F369CA}" destId="{2F2C4E74-7E70-4AA6-9819-C70517BDC28E}" srcOrd="0" destOrd="0" presId="urn:microsoft.com/office/officeart/2005/8/layout/cycle6"/>
    <dgm:cxn modelId="{87CAF955-66D9-4A52-AA0C-A02C35691F30}" srcId="{4E76575A-3BB0-4AB1-BE35-EADAEF6CE811}" destId="{8865D8A3-6754-4F4B-AF47-750450F369CA}" srcOrd="0" destOrd="0" parTransId="{57A9D647-54CF-4F91-949D-72245F563371}" sibTransId="{938DB490-7439-4775-8520-F84171A4C4DF}"/>
    <dgm:cxn modelId="{B6ACCEE6-A698-45BC-A96D-FF9C792686E9}" type="presOf" srcId="{4E76575A-3BB0-4AB1-BE35-EADAEF6CE811}" destId="{915BFD79-3503-4F64-9225-955D6E3A677F}" srcOrd="0" destOrd="0" presId="urn:microsoft.com/office/officeart/2005/8/layout/cycle6"/>
    <dgm:cxn modelId="{FA1DFC01-0064-4E51-8500-04F270F387C1}" type="presParOf" srcId="{915BFD79-3503-4F64-9225-955D6E3A677F}" destId="{2F2C4E74-7E70-4AA6-9819-C70517BDC28E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8E75E-C8B8-470A-8C9C-403C38C9D38A}">
      <dsp:nvSpPr>
        <dsp:cNvPr id="0" name=""/>
        <dsp:cNvSpPr/>
      </dsp:nvSpPr>
      <dsp:spPr>
        <a:xfrm>
          <a:off x="216028" y="216014"/>
          <a:ext cx="2202432" cy="2202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err="1" smtClean="0"/>
            <a:t>quest</a:t>
          </a:r>
          <a:r>
            <a:rPr lang="ru-RU" sz="3300" b="1" kern="1200" dirty="0" smtClean="0"/>
            <a:t> —поиск</a:t>
          </a:r>
          <a:endParaRPr lang="ru-RU" sz="3300" b="1" kern="1200" dirty="0"/>
        </a:p>
      </dsp:txBody>
      <dsp:txXfrm>
        <a:off x="538567" y="538553"/>
        <a:ext cx="1557354" cy="1557354"/>
      </dsp:txXfrm>
    </dsp:sp>
    <dsp:sp modelId="{EEFAADD3-D4A8-4904-9071-8F87D573F8AC}">
      <dsp:nvSpPr>
        <dsp:cNvPr id="0" name=""/>
        <dsp:cNvSpPr/>
      </dsp:nvSpPr>
      <dsp:spPr>
        <a:xfrm>
          <a:off x="674596" y="2385630"/>
          <a:ext cx="1277410" cy="127741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843917" y="2874112"/>
        <a:ext cx="938768" cy="300446"/>
      </dsp:txXfrm>
    </dsp:sp>
    <dsp:sp modelId="{43B23F8C-0B32-4D52-AAAC-F25426EB7094}">
      <dsp:nvSpPr>
        <dsp:cNvPr id="0" name=""/>
        <dsp:cNvSpPr/>
      </dsp:nvSpPr>
      <dsp:spPr>
        <a:xfrm>
          <a:off x="216028" y="3672408"/>
          <a:ext cx="2202432" cy="2202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err="1" smtClean="0"/>
            <a:t>web</a:t>
          </a:r>
          <a:r>
            <a:rPr lang="ru-RU" sz="3300" b="1" kern="1200" dirty="0" smtClean="0"/>
            <a:t> — паутина</a:t>
          </a:r>
          <a:endParaRPr lang="ru-RU" sz="3300" b="1" kern="1200" dirty="0"/>
        </a:p>
      </dsp:txBody>
      <dsp:txXfrm>
        <a:off x="538567" y="3994947"/>
        <a:ext cx="1557354" cy="1557354"/>
      </dsp:txXfrm>
    </dsp:sp>
    <dsp:sp modelId="{D4EFA2F5-108A-43C7-AE2A-CC5D68DF9889}">
      <dsp:nvSpPr>
        <dsp:cNvPr id="0" name=""/>
        <dsp:cNvSpPr/>
      </dsp:nvSpPr>
      <dsp:spPr>
        <a:xfrm rot="21584310">
          <a:off x="2747841" y="2627652"/>
          <a:ext cx="698303" cy="8193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2747842" y="2791991"/>
        <a:ext cx="488812" cy="491582"/>
      </dsp:txXfrm>
    </dsp:sp>
    <dsp:sp modelId="{9045E71D-4213-47C0-B8DA-90E38611E551}">
      <dsp:nvSpPr>
        <dsp:cNvPr id="0" name=""/>
        <dsp:cNvSpPr/>
      </dsp:nvSpPr>
      <dsp:spPr>
        <a:xfrm>
          <a:off x="3735977" y="821903"/>
          <a:ext cx="4404864" cy="4404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err="1" smtClean="0"/>
            <a:t>веб-квест</a:t>
          </a:r>
          <a:r>
            <a:rPr lang="ru-RU" sz="5300" kern="1200" dirty="0" smtClean="0"/>
            <a:t> = интернет-поиск</a:t>
          </a:r>
          <a:endParaRPr lang="ru-RU" sz="5300" kern="1200" dirty="0"/>
        </a:p>
      </dsp:txBody>
      <dsp:txXfrm>
        <a:off x="4381054" y="1466980"/>
        <a:ext cx="3114710" cy="31147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EE80-48EE-4CDD-9EE7-1837F454BCF7}">
      <dsp:nvSpPr>
        <dsp:cNvPr id="0" name=""/>
        <dsp:cNvSpPr/>
      </dsp:nvSpPr>
      <dsp:spPr>
        <a:xfrm>
          <a:off x="0" y="0"/>
          <a:ext cx="5988185" cy="712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hlinkClick xmlns:r="http://schemas.openxmlformats.org/officeDocument/2006/relationships" r:id="" action="ppaction://hlinksldjump"/>
            </a:rPr>
            <a:t>Введение</a:t>
          </a:r>
          <a:endParaRPr lang="ru-RU" sz="4800" b="1" kern="1200" dirty="0"/>
        </a:p>
      </dsp:txBody>
      <dsp:txXfrm>
        <a:off x="20880" y="20880"/>
        <a:ext cx="5135525" cy="671119"/>
      </dsp:txXfrm>
    </dsp:sp>
    <dsp:sp modelId="{058BCF9C-F5D5-471F-9F7D-BB273CF6B781}">
      <dsp:nvSpPr>
        <dsp:cNvPr id="0" name=""/>
        <dsp:cNvSpPr/>
      </dsp:nvSpPr>
      <dsp:spPr>
        <a:xfrm>
          <a:off x="361718" y="792086"/>
          <a:ext cx="5988185" cy="712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>
              <a:hlinkClick xmlns:r="http://schemas.openxmlformats.org/officeDocument/2006/relationships" r:id="" action="ppaction://hlinksldjump"/>
            </a:rPr>
            <a:t>Задание</a:t>
          </a:r>
          <a:endParaRPr lang="ru-RU" sz="5400" b="1" kern="1200" dirty="0"/>
        </a:p>
      </dsp:txBody>
      <dsp:txXfrm>
        <a:off x="382598" y="812966"/>
        <a:ext cx="5035884" cy="671119"/>
      </dsp:txXfrm>
    </dsp:sp>
    <dsp:sp modelId="{16A05735-FB12-4117-BD73-89A72F6F87A6}">
      <dsp:nvSpPr>
        <dsp:cNvPr id="0" name=""/>
        <dsp:cNvSpPr/>
      </dsp:nvSpPr>
      <dsp:spPr>
        <a:xfrm>
          <a:off x="894339" y="1623780"/>
          <a:ext cx="5988185" cy="712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>
              <a:hlinkClick xmlns:r="http://schemas.openxmlformats.org/officeDocument/2006/relationships" r:id="" action="ppaction://hlinksldjump"/>
            </a:rPr>
            <a:t>Процесс</a:t>
          </a:r>
          <a:endParaRPr lang="ru-RU" sz="5400" b="1" kern="1200" dirty="0"/>
        </a:p>
      </dsp:txBody>
      <dsp:txXfrm>
        <a:off x="915219" y="1644660"/>
        <a:ext cx="5035884" cy="671119"/>
      </dsp:txXfrm>
    </dsp:sp>
    <dsp:sp modelId="{E76BA57A-5AFC-4440-9C02-4AB15F9088AD}">
      <dsp:nvSpPr>
        <dsp:cNvPr id="0" name=""/>
        <dsp:cNvSpPr/>
      </dsp:nvSpPr>
      <dsp:spPr>
        <a:xfrm>
          <a:off x="1341509" y="2435670"/>
          <a:ext cx="5988185" cy="7128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hlinkClick xmlns:r="http://schemas.openxmlformats.org/officeDocument/2006/relationships" r:id="" action="ppaction://hlinksldjump"/>
            </a:rPr>
            <a:t>Ресурсы</a:t>
          </a:r>
          <a:endParaRPr lang="ru-RU" sz="4800" b="1" kern="1200" dirty="0"/>
        </a:p>
      </dsp:txBody>
      <dsp:txXfrm>
        <a:off x="1362389" y="2456550"/>
        <a:ext cx="5035884" cy="671119"/>
      </dsp:txXfrm>
    </dsp:sp>
    <dsp:sp modelId="{EE175CB4-5623-4E96-A119-8D7E0A6BE247}">
      <dsp:nvSpPr>
        <dsp:cNvPr id="0" name=""/>
        <dsp:cNvSpPr/>
      </dsp:nvSpPr>
      <dsp:spPr>
        <a:xfrm>
          <a:off x="1788678" y="3247560"/>
          <a:ext cx="5988185" cy="712879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hlinkClick xmlns:r="http://schemas.openxmlformats.org/officeDocument/2006/relationships" r:id="" action="ppaction://hlinksldjump"/>
            </a:rPr>
            <a:t>Критерии оценки</a:t>
          </a:r>
          <a:endParaRPr lang="ru-RU" sz="4800" b="1" kern="1200" dirty="0"/>
        </a:p>
      </dsp:txBody>
      <dsp:txXfrm>
        <a:off x="1809558" y="3268440"/>
        <a:ext cx="5035884" cy="671119"/>
      </dsp:txXfrm>
    </dsp:sp>
    <dsp:sp modelId="{5885DFDE-E35F-4D5C-872B-CC9F5D6AF9D8}">
      <dsp:nvSpPr>
        <dsp:cNvPr id="0" name=""/>
        <dsp:cNvSpPr/>
      </dsp:nvSpPr>
      <dsp:spPr>
        <a:xfrm>
          <a:off x="5392317" y="360042"/>
          <a:ext cx="728364" cy="78488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5556199" y="360042"/>
        <a:ext cx="400600" cy="604611"/>
      </dsp:txXfrm>
    </dsp:sp>
    <dsp:sp modelId="{455CE740-AB4C-4FCA-A650-28BAF5694B91}">
      <dsp:nvSpPr>
        <dsp:cNvPr id="0" name=""/>
        <dsp:cNvSpPr/>
      </dsp:nvSpPr>
      <dsp:spPr>
        <a:xfrm>
          <a:off x="5782601" y="1080120"/>
          <a:ext cx="842135" cy="96850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5972081" y="1080120"/>
        <a:ext cx="463175" cy="760078"/>
      </dsp:txXfrm>
    </dsp:sp>
    <dsp:sp modelId="{74A3CF71-2E4A-48E3-B4FE-6886E5F3B8F5}">
      <dsp:nvSpPr>
        <dsp:cNvPr id="0" name=""/>
        <dsp:cNvSpPr/>
      </dsp:nvSpPr>
      <dsp:spPr>
        <a:xfrm>
          <a:off x="6244893" y="1944218"/>
          <a:ext cx="811891" cy="84032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6427568" y="1944218"/>
        <a:ext cx="446541" cy="639385"/>
      </dsp:txXfrm>
    </dsp:sp>
    <dsp:sp modelId="{D3D85721-1FDB-43AF-A439-5B7E9507A158}">
      <dsp:nvSpPr>
        <dsp:cNvPr id="0" name=""/>
        <dsp:cNvSpPr/>
      </dsp:nvSpPr>
      <dsp:spPr>
        <a:xfrm>
          <a:off x="6707182" y="2736305"/>
          <a:ext cx="781652" cy="89577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>
        <a:off x="6883054" y="2736305"/>
        <a:ext cx="429908" cy="7023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53E9B-B28C-4DC4-9E2C-5AEF78E519D4}">
      <dsp:nvSpPr>
        <dsp:cNvPr id="0" name=""/>
        <dsp:cNvSpPr/>
      </dsp:nvSpPr>
      <dsp:spPr>
        <a:xfrm>
          <a:off x="0" y="1080012"/>
          <a:ext cx="8496944" cy="46591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/>
            <a:t> Цель этого раздела и подготовить и «зацепить» учащегося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/>
            <a:t>Введение содержит вопрос, над которым и будут размышлять учащиеся</a:t>
          </a:r>
          <a:endParaRPr lang="ru-RU" sz="4800" b="1" kern="1200" dirty="0"/>
        </a:p>
      </dsp:txBody>
      <dsp:txXfrm>
        <a:off x="227441" y="1307453"/>
        <a:ext cx="8042062" cy="42042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6240E-1F03-4F27-B6C9-7BA2A00FF7EA}">
      <dsp:nvSpPr>
        <dsp:cNvPr id="0" name=""/>
        <dsp:cNvSpPr/>
      </dsp:nvSpPr>
      <dsp:spPr>
        <a:xfrm>
          <a:off x="0" y="1656455"/>
          <a:ext cx="8496944" cy="3744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Это наиболее важная часть ВЕБ-КВЕСТА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 Задание направляет учащихся на то, что конкретно надо будет делать</a:t>
          </a:r>
          <a:endParaRPr lang="ru-RU" sz="4400" b="1" kern="1200" dirty="0"/>
        </a:p>
      </dsp:txBody>
      <dsp:txXfrm>
        <a:off x="182788" y="1839243"/>
        <a:ext cx="8131368" cy="33788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1208A-3529-4777-8763-2C4A74DFC50A}">
      <dsp:nvSpPr>
        <dsp:cNvPr id="0" name=""/>
        <dsp:cNvSpPr/>
      </dsp:nvSpPr>
      <dsp:spPr>
        <a:xfrm>
          <a:off x="0" y="1872117"/>
          <a:ext cx="8496944" cy="40325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/>
            <a:t>В этой секции содержатся указания как именно учащиеся будут выполнять задание (порядок выполнения и сортировки информации)</a:t>
          </a:r>
          <a:endParaRPr lang="ru-RU" sz="4800" b="1" kern="1200" dirty="0"/>
        </a:p>
      </dsp:txBody>
      <dsp:txXfrm>
        <a:off x="196854" y="2068971"/>
        <a:ext cx="8103236" cy="36388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33DE2-F92A-4E15-A352-DC31F4CA7DAE}">
      <dsp:nvSpPr>
        <dsp:cNvPr id="0" name=""/>
        <dsp:cNvSpPr/>
      </dsp:nvSpPr>
      <dsp:spPr>
        <a:xfrm>
          <a:off x="0" y="1871840"/>
          <a:ext cx="8496944" cy="3744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smtClean="0"/>
            <a:t>Этот раздел содержит ВЕБ ресурсы для получения информации</a:t>
          </a:r>
          <a:endParaRPr lang="ru-RU" sz="5400" kern="1200" dirty="0"/>
        </a:p>
      </dsp:txBody>
      <dsp:txXfrm>
        <a:off x="182788" y="2054628"/>
        <a:ext cx="8131368" cy="33788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4F46D-1024-4269-BFB9-E8DD558FD127}">
      <dsp:nvSpPr>
        <dsp:cNvPr id="0" name=""/>
        <dsp:cNvSpPr/>
      </dsp:nvSpPr>
      <dsp:spPr>
        <a:xfrm>
          <a:off x="0" y="1872768"/>
          <a:ext cx="8496944" cy="37444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Секция содержит критерии оценки для соответствия выполненного задания определенным стандартам</a:t>
          </a:r>
          <a:endParaRPr lang="ru-RU" sz="4400" b="1" kern="1200" dirty="0"/>
        </a:p>
      </dsp:txBody>
      <dsp:txXfrm>
        <a:off x="182788" y="2055556"/>
        <a:ext cx="8131368" cy="33788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C4E74-7E70-4AA6-9819-C70517BDC28E}">
      <dsp:nvSpPr>
        <dsp:cNvPr id="0" name=""/>
        <dsp:cNvSpPr/>
      </dsp:nvSpPr>
      <dsp:spPr>
        <a:xfrm>
          <a:off x="0" y="2087240"/>
          <a:ext cx="8496944" cy="3312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/>
            <a:t>Здесь подводится итог и поощряется рефлексия и дальнейшие исследования по проблеме</a:t>
          </a:r>
          <a:endParaRPr lang="ru-RU" sz="4800" b="1" kern="1200" dirty="0"/>
        </a:p>
      </dsp:txBody>
      <dsp:txXfrm>
        <a:off x="161697" y="2248937"/>
        <a:ext cx="8173550" cy="2988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583834E-5FC7-4E48-8330-C1E1BEC55C2F}" type="datetimeFigureOut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1E8D10E-47C2-431D-BD08-48BE5D96B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791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CD92D9-B6DC-47A1-8950-34FBA5E2BD2E}" type="slidenum">
              <a:rPr lang="ru-RU" smtClean="0"/>
              <a:pPr/>
              <a:t>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64418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2A0B4E-C92A-4C19-815D-179E4455D63C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Примеры на повторение,</a:t>
            </a:r>
          </a:p>
        </p:txBody>
      </p:sp>
    </p:spTree>
    <p:extLst>
      <p:ext uri="{BB962C8B-B14F-4D97-AF65-F5344CB8AC3E}">
        <p14:creationId xmlns:p14="http://schemas.microsoft.com/office/powerpoint/2010/main" val="315720946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7557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3246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5789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5318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854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2536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9842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6466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1432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11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2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C9C787-B890-4FED-B035-F028B6357DC1}" type="slidenum">
              <a:rPr lang="ru-RU" smtClean="0"/>
              <a:pPr/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4685267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2574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5610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7996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0968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477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893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0423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315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8115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34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564184-EE04-41B3-B4BA-4EC6CAE6DCEE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Систематизацию знаний,</a:t>
            </a:r>
          </a:p>
        </p:txBody>
      </p:sp>
    </p:spTree>
    <p:extLst>
      <p:ext uri="{BB962C8B-B14F-4D97-AF65-F5344CB8AC3E}">
        <p14:creationId xmlns:p14="http://schemas.microsoft.com/office/powerpoint/2010/main" val="223565796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5952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3063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587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9379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5064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1662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7354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32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B9C661-2023-4FD3-979E-BCE6BEBF7C2B}" type="slidenum">
              <a:rPr lang="ru-RU" smtClean="0"/>
              <a:pPr/>
              <a:t>13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74587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CE960-9D44-4A4E-92D2-EDEDA3866EFE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02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CE960-9D44-4A4E-92D2-EDEDA3866EFE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22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073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397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704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CE960-9D44-4A4E-92D2-EDEDA3866EFE}" type="slidenum">
              <a:rPr lang="ru-RU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0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5BE961-DEF2-482A-805D-8116F17DFAE5}" type="slidenum">
              <a:rPr lang="ru-RU" smtClean="0"/>
              <a:pPr/>
              <a:t>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87620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CE960-9D44-4A4E-92D2-EDEDA3866EFE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09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CE960-9D44-4A4E-92D2-EDEDA3866EFE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30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023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691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B66625-61F1-4484-93C5-A49B63F67C63}" type="slidenum">
              <a:rPr lang="ru-RU" smtClean="0"/>
              <a:pPr/>
              <a:t>24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7536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4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6CF99E-CB85-4B1D-B5F7-9A2F97B1587D}" type="slidenum">
              <a:rPr lang="ru-RU" smtClean="0"/>
              <a:pPr/>
              <a:t>25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39376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5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9FB468-B9A4-4C2D-8860-890DA3AD4CD3}" type="slidenum">
              <a:rPr lang="ru-RU" smtClean="0"/>
              <a:pPr/>
              <a:t>26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97124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C176C3-0663-4F24-BB4C-7EC4A46ECFB1}" type="slidenum">
              <a:rPr lang="ru-RU" smtClean="0"/>
              <a:pPr/>
              <a:t>27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02725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7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4D0E11-A5A1-496E-A671-C8E6513136EE}" type="slidenum">
              <a:rPr lang="ru-RU" smtClean="0"/>
              <a:pPr/>
              <a:t>28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37982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8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43BEC9-4426-4DD7-906D-8750D047C3A3}" type="slidenum">
              <a:rPr lang="ru-RU" smtClean="0"/>
              <a:pPr/>
              <a:t>29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52165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A85849-AD96-4AB7-97ED-B269BA7628D8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08461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39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372572-0CEB-47ED-971F-F36F90452568}" type="slidenum">
              <a:rPr lang="ru-RU" smtClean="0"/>
              <a:pPr/>
              <a:t>30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34798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40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A66B8A-EAF0-40A0-A256-26B6F3C4079F}" type="slidenum">
              <a:rPr lang="ru-RU" smtClean="0"/>
              <a:pPr/>
              <a:t>31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66732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41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C359DA-A172-4B7C-8ED0-09EE271FB01B}" type="slidenum">
              <a:rPr lang="ru-RU" smtClean="0"/>
              <a:pPr/>
              <a:t>32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33352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42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FD8AC5-BE11-4AED-8A20-2C8B0F979622}" type="slidenum">
              <a:rPr lang="ru-RU" smtClean="0"/>
              <a:pPr/>
              <a:t>33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79171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43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DF7C17-B9F7-4261-84D6-98742471CD19}" type="slidenum">
              <a:rPr lang="ru-RU" smtClean="0"/>
              <a:pPr/>
              <a:t>34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69097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44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B42553-4B62-4C1D-92D9-0F5C1B5BBEBC}" type="slidenum">
              <a:rPr lang="ru-RU" smtClean="0"/>
              <a:pPr/>
              <a:t>35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53911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45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5DCEC3-1CFC-44C3-9CFA-035F5DB070C6}" type="slidenum">
              <a:rPr lang="ru-RU" smtClean="0"/>
              <a:pPr/>
              <a:t>36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734948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EE1190-BBC1-4D5A-9DD5-3002E52EDBD4}" type="slidenum">
              <a:rPr lang="ru-RU" smtClean="0"/>
              <a:pPr/>
              <a:t>37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800810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E56419-99EE-476E-8AAA-B14A1380C6D6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Памяткой по теме в дневнике каждого ученика. И поэтому ребята знают даже без подсказки учителя, что и когда им надо делать.</a:t>
            </a:r>
          </a:p>
        </p:txBody>
      </p:sp>
    </p:spTree>
    <p:extLst>
      <p:ext uri="{BB962C8B-B14F-4D97-AF65-F5344CB8AC3E}">
        <p14:creationId xmlns:p14="http://schemas.microsoft.com/office/powerpoint/2010/main" val="31236365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F284E9-4FE0-4811-8975-47CEEAC332F7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	Развитие и уровень знаний учащихся зависит от овладения ими методом познания. Ученик должен сам осознавать пробелы в знаниях и под руководством учителя видеть пути устранения  этих пробелов. Моя цель - привести детей к успеху и если ребенок шаг за шагом успешно добивается успеха и ощущает это, то это способствует не только овладению базовым уровнем знаний, но и формирует интерес к учебе, повышает чувство собственного достоинства, создает морально психологическую обстановку в классе.</a:t>
            </a:r>
          </a:p>
        </p:txBody>
      </p:sp>
    </p:spTree>
    <p:extLst>
      <p:ext uri="{BB962C8B-B14F-4D97-AF65-F5344CB8AC3E}">
        <p14:creationId xmlns:p14="http://schemas.microsoft.com/office/powerpoint/2010/main" val="3154282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EE98E-B2B1-424C-800B-A56342E0363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479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880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7830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68EB5F-0E34-4489-B2DA-DD17563277E0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 классе вывешивается лист контроля, который дублируется</a:t>
            </a:r>
          </a:p>
        </p:txBody>
      </p:sp>
    </p:spTree>
    <p:extLst>
      <p:ext uri="{BB962C8B-B14F-4D97-AF65-F5344CB8AC3E}">
        <p14:creationId xmlns:p14="http://schemas.microsoft.com/office/powerpoint/2010/main" val="25889327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6CDA3B-FC14-4D60-9EEB-63FBDD299A0D}" type="slidenum">
              <a:rPr lang="ru-RU" smtClean="0"/>
              <a:pPr/>
              <a:t>43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33782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2375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11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03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C1B0C7-3842-4697-91F5-7CE5D0F85932}" type="slidenum">
              <a:rPr lang="ru-RU" smtClean="0"/>
              <a:pPr/>
              <a:t>46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390688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2101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68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331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83D640-2A4F-4640-8B4A-9A4BC53D00A8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Но начинается урок как правило с разминки.</a:t>
            </a:r>
          </a:p>
        </p:txBody>
      </p:sp>
    </p:spTree>
    <p:extLst>
      <p:ext uri="{BB962C8B-B14F-4D97-AF65-F5344CB8AC3E}">
        <p14:creationId xmlns:p14="http://schemas.microsoft.com/office/powerpoint/2010/main" val="40969049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705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456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4063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CEC7F-9AB5-42E5-9A1F-5E02EBEC6B1F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687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CEC7F-9AB5-42E5-9A1F-5E02EBEC6B1F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749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CEC7F-9AB5-42E5-9A1F-5E02EBEC6B1F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53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CEC7F-9AB5-42E5-9A1F-5E02EBEC6B1F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162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CEC7F-9AB5-42E5-9A1F-5E02EBEC6B1F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080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CEC7F-9AB5-42E5-9A1F-5E02EBEC6B1F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297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2E030-559B-426F-9A7D-1933DF6564D4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9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360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2E030-559B-426F-9A7D-1933DF6564D4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501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2E030-559B-426F-9A7D-1933DF6564D4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243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5105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0573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06A82-318B-46DE-BF5B-27A3E9CDF15F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517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06A82-318B-46DE-BF5B-27A3E9CDF15F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059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06A82-318B-46DE-BF5B-27A3E9CDF15F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777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06A82-318B-46DE-BF5B-27A3E9CDF15F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847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F4BE9-7ADD-4A16-8C9D-AF81D7D3B433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265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F4BE9-7ADD-4A16-8C9D-AF81D7D3B433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6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173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F4BE9-7ADD-4A16-8C9D-AF81D7D3B433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195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5595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78E47-81AD-4F4B-81E3-135CC7F83468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611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78E47-81AD-4F4B-81E3-135CC7F83468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808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78E47-81AD-4F4B-81E3-135CC7F83468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376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8D10E-47C2-431D-BD08-48BE5D96B65E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981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6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443688-4A4C-4F4E-ADA0-E048E4F74B30}" type="slidenum">
              <a:rPr lang="ru-RU" smtClean="0"/>
              <a:pPr/>
              <a:t>76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30456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86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1952A7-0BE7-4898-A6FD-547F70A98127}" type="slidenum">
              <a:rPr lang="ru-RU" smtClean="0"/>
              <a:pPr/>
              <a:t>77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117796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E45584-1E75-4842-9084-CE3DFC87A50C}" type="slidenum">
              <a:rPr lang="ru-RU" smtClean="0"/>
              <a:pPr/>
              <a:t>78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268801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88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D7600-8E6B-4DC7-AA2F-6A1B782EF258}" type="slidenum">
              <a:rPr lang="ru-RU" smtClean="0"/>
              <a:pPr/>
              <a:t>79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17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825E1-DD5B-4FDC-8975-D7155F1274A2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4656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89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4250F0-0C97-4FC9-AE03-9183E94193C3}" type="slidenum">
              <a:rPr lang="ru-RU" smtClean="0"/>
              <a:pPr/>
              <a:t>80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053822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0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17E1B9-E377-43C2-AA97-97BDF4B40EF9}" type="slidenum">
              <a:rPr lang="ru-RU" smtClean="0"/>
              <a:pPr/>
              <a:t>81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707099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1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CF176C-F42F-43C6-8417-C01651BD8295}" type="slidenum">
              <a:rPr lang="ru-RU" smtClean="0"/>
              <a:pPr/>
              <a:t>82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01158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2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65C9AB-2563-458C-9833-D1BA271E0941}" type="slidenum">
              <a:rPr lang="ru-RU" smtClean="0"/>
              <a:pPr/>
              <a:t>83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425795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3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02C64A-EA6D-48C2-A03B-AE481AC32D3C}" type="slidenum">
              <a:rPr lang="ru-RU" smtClean="0"/>
              <a:pPr/>
              <a:t>84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942151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4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AB96E3-A3F1-4CD7-B608-52520094FEA2}" type="slidenum">
              <a:rPr lang="ru-RU" smtClean="0"/>
              <a:pPr/>
              <a:t>85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059943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5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1DC48F-07A2-48F2-90EE-255B9F4058D2}" type="slidenum">
              <a:rPr lang="ru-RU" smtClean="0"/>
              <a:pPr/>
              <a:t>86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470470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6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798298-FFF0-41BE-83AC-C0E28BBC23EF}" type="slidenum">
              <a:rPr lang="ru-RU" smtClean="0"/>
              <a:pPr/>
              <a:t>87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8529848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7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599523-662E-49C9-9631-8353C1D32B87}" type="slidenum">
              <a:rPr lang="ru-RU" smtClean="0"/>
              <a:pPr/>
              <a:t>88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6691722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8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9B0E12-9F1F-404F-BEAD-EBC04CC8A345}" type="slidenum">
              <a:rPr lang="ru-RU" smtClean="0"/>
              <a:pPr/>
              <a:t>89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83918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BEEA73-8D5C-4AD1-934B-D1F648075755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Обычно это презентация, которая включает в себя</a:t>
            </a:r>
          </a:p>
        </p:txBody>
      </p:sp>
    </p:spTree>
    <p:extLst>
      <p:ext uri="{BB962C8B-B14F-4D97-AF65-F5344CB8AC3E}">
        <p14:creationId xmlns:p14="http://schemas.microsoft.com/office/powerpoint/2010/main" val="403156429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9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2E9B35-83F4-4238-9FD0-2DBAD8AFA305}" type="slidenum">
              <a:rPr lang="ru-RU" smtClean="0"/>
              <a:pPr/>
              <a:t>90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9735436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179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0662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538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361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6059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9037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0815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6127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ADE5-BF0F-4992-826A-416A1EE7F0D2}" type="slidenum">
              <a:rPr lang="ru-RU" smtClean="0">
                <a:solidFill>
                  <a:prstClr val="black"/>
                </a:solidFill>
              </a:rPr>
              <a:pPr/>
              <a:t>126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1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229225"/>
            <a:ext cx="7723188" cy="7620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21388"/>
            <a:ext cx="7723188" cy="792162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432B8-F2AF-40CB-963B-5765E57FA6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E7085-CCAA-49A7-B0BF-5CD583E40F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4150" y="333375"/>
            <a:ext cx="1924050" cy="6191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333375"/>
            <a:ext cx="5619750" cy="6191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34366-6814-44E2-ADAA-A8CC4DD537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C8697-4D22-4AB4-922B-51ECA61EF2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logotip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188" y="142875"/>
            <a:ext cx="162401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6ea7d44b7dc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65230">
            <a:off x="7038975" y="5705475"/>
            <a:ext cx="1346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0086895">
            <a:off x="188913" y="1120775"/>
            <a:ext cx="1357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sp>
        <p:nvSpPr>
          <p:cNvPr id="7" name="TextBox 6"/>
          <p:cNvSpPr txBox="1"/>
          <p:nvPr/>
        </p:nvSpPr>
        <p:spPr>
          <a:xfrm rot="994378">
            <a:off x="7377113" y="1298575"/>
            <a:ext cx="1543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prstClr val="white"/>
                </a:solidFill>
                <a:latin typeface="LC Chalk" pitchFamily="2" charset="-52"/>
              </a:rPr>
              <a:t>5-3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C Chalk" pitchFamily="2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18A09-EFA2-4DFD-B153-74A2BD525F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3D507-B0D3-4C8C-924C-7D1860153C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logotip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13" y="500063"/>
            <a:ext cx="1157287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011959">
            <a:off x="6954942" y="5188487"/>
            <a:ext cx="1928826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   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LC Chalk" pitchFamily="2" charset="-52"/>
              </a:rPr>
              <a:t>К</a:t>
            </a:r>
            <a:r>
              <a:rPr lang="ru-RU" sz="2800" strike="sngStrike" dirty="0" err="1">
                <a:solidFill>
                  <a:prstClr val="white"/>
                </a:solidFill>
                <a:latin typeface="LC Chalk" pitchFamily="2" charset="-52"/>
              </a:rPr>
              <a:t>о</a:t>
            </a:r>
            <a:r>
              <a:rPr lang="ru-RU" sz="2800" dirty="0" err="1">
                <a:solidFill>
                  <a:prstClr val="white"/>
                </a:solidFill>
                <a:latin typeface="LC Chalk" pitchFamily="2" charset="-52"/>
              </a:rPr>
              <a:t>пуста</a:t>
            </a:r>
            <a:endParaRPr lang="ru-RU" sz="2800" dirty="0">
              <a:solidFill>
                <a:prstClr val="white"/>
              </a:solidFill>
              <a:latin typeface="LC Chalk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 rot="20086895">
            <a:off x="188913" y="1120775"/>
            <a:ext cx="1357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pic>
        <p:nvPicPr>
          <p:cNvPr id="7" name="Рисунок 11" descr="6ea7d44b7dc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53361-5321-4FE9-BE5B-5D9E9F9246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0C9D7-FE30-4301-9BE9-56B5594F88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086895">
            <a:off x="1074738" y="914400"/>
            <a:ext cx="22764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pic>
        <p:nvPicPr>
          <p:cNvPr id="5" name="Рисунок 10" descr="6ea7d44b7dc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564A-C898-4071-A262-ECF43E12B7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4C130-74B0-49C3-BA73-F68FC7A903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7F4A6-C8C4-4E7F-A463-0FA628D8E1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C3F70-75E8-4998-A98A-71D8D1AD6D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A44E-3FE3-486F-BA05-F24CAD2A582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1FF31-905C-47BA-B1A5-CE3CDD4A4A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609E5-D32E-4054-BC5B-6A1C5A1796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086895">
            <a:off x="188913" y="1120775"/>
            <a:ext cx="1357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pic>
        <p:nvPicPr>
          <p:cNvPr id="4" name="Рисунок 10" descr="6ea7d44b7dc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1A99C-93C6-4777-844E-3AA672AB5B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914D4-4063-4AE1-9C4F-5071B0C886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 descr="logotip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42875"/>
            <a:ext cx="11430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20086895">
            <a:off x="138113" y="692150"/>
            <a:ext cx="2436812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pic>
        <p:nvPicPr>
          <p:cNvPr id="4" name="Рисунок 10" descr="6ea7d44b7dc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0866037">
            <a:off x="7696200" y="5499100"/>
            <a:ext cx="1071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5-3</a:t>
            </a:r>
          </a:p>
        </p:txBody>
      </p:sp>
      <p:sp>
        <p:nvSpPr>
          <p:cNvPr id="6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C7E4C-2F53-4C15-ADC7-601B6DDBDC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15802-8B61-450A-9459-37C53C92C1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9" descr="6ea7d44b7dc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1BE51-7199-4216-BDCD-E9599F620A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D4189-19B0-4632-B037-6437C7B380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19BDD-153F-4AB8-93AA-97092B977D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D2230-34E0-42DC-BE50-455BCB54C1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46D5C-1687-4A4B-A893-A5CE025E16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232D4-948A-4718-AA20-10BCA5EB1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6ea7d44b7dc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0086895">
            <a:off x="328613" y="425450"/>
            <a:ext cx="14430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A3F4-A7C4-4CAA-8921-16134AF9EE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0B8C7-1D61-451B-8830-31B4926F4B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logotip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188" y="142875"/>
            <a:ext cx="162401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6ea7d44b7dc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65230">
            <a:off x="7038975" y="5705475"/>
            <a:ext cx="1346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0086895">
            <a:off x="188913" y="1120775"/>
            <a:ext cx="1357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sp>
        <p:nvSpPr>
          <p:cNvPr id="7" name="TextBox 6"/>
          <p:cNvSpPr txBox="1"/>
          <p:nvPr/>
        </p:nvSpPr>
        <p:spPr>
          <a:xfrm rot="994378">
            <a:off x="7377113" y="1298575"/>
            <a:ext cx="1543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prstClr val="white"/>
                </a:solidFill>
                <a:latin typeface="LC Chalk" pitchFamily="2" charset="-52"/>
              </a:rPr>
              <a:t>5-3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C Chalk" pitchFamily="2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18A09-EFA2-4DFD-B153-74A2BD525F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3D507-B0D3-4C8C-924C-7D1860153C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logotip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13" y="500063"/>
            <a:ext cx="1157287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011959">
            <a:off x="6954942" y="5188487"/>
            <a:ext cx="1928826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   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err="1">
                <a:solidFill>
                  <a:prstClr val="white"/>
                </a:solidFill>
                <a:latin typeface="LC Chalk" pitchFamily="2" charset="-52"/>
              </a:rPr>
              <a:t>К</a:t>
            </a:r>
            <a:r>
              <a:rPr lang="ru-RU" sz="2800" strike="sngStrike" dirty="0" err="1">
                <a:solidFill>
                  <a:prstClr val="white"/>
                </a:solidFill>
                <a:latin typeface="LC Chalk" pitchFamily="2" charset="-52"/>
              </a:rPr>
              <a:t>о</a:t>
            </a:r>
            <a:r>
              <a:rPr lang="ru-RU" sz="2800" dirty="0" err="1">
                <a:solidFill>
                  <a:prstClr val="white"/>
                </a:solidFill>
                <a:latin typeface="LC Chalk" pitchFamily="2" charset="-52"/>
              </a:rPr>
              <a:t>пуста</a:t>
            </a:r>
            <a:endParaRPr lang="ru-RU" sz="2800" dirty="0">
              <a:solidFill>
                <a:prstClr val="white"/>
              </a:solidFill>
              <a:latin typeface="LC Chalk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 rot="20086895">
            <a:off x="188913" y="1120775"/>
            <a:ext cx="1357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pic>
        <p:nvPicPr>
          <p:cNvPr id="7" name="Рисунок 11" descr="6ea7d44b7dc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53361-5321-4FE9-BE5B-5D9E9F9246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0C9D7-FE30-4301-9BE9-56B5594F88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6FA08-9878-4434-8467-42A417C2A1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086895">
            <a:off x="1074738" y="914400"/>
            <a:ext cx="22764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pic>
        <p:nvPicPr>
          <p:cNvPr id="5" name="Рисунок 10" descr="6ea7d44b7dc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564A-C898-4071-A262-ECF43E12B7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4C130-74B0-49C3-BA73-F68FC7A903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C3F70-75E8-4998-A98A-71D8D1AD6D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A44E-3FE3-486F-BA05-F24CAD2A582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1FF31-905C-47BA-B1A5-CE3CDD4A4A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609E5-D32E-4054-BC5B-6A1C5A1796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086895">
            <a:off x="188913" y="1120775"/>
            <a:ext cx="1357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pic>
        <p:nvPicPr>
          <p:cNvPr id="4" name="Рисунок 10" descr="6ea7d44b7dc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1A99C-93C6-4777-844E-3AA672AB5B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914D4-4063-4AE1-9C4F-5071B0C886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 descr="logotip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42875"/>
            <a:ext cx="11430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20086895">
            <a:off x="138113" y="692150"/>
            <a:ext cx="2436812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pic>
        <p:nvPicPr>
          <p:cNvPr id="4" name="Рисунок 10" descr="6ea7d44b7dc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0866037">
            <a:off x="7696200" y="5499100"/>
            <a:ext cx="1071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5-3</a:t>
            </a:r>
          </a:p>
        </p:txBody>
      </p:sp>
      <p:sp>
        <p:nvSpPr>
          <p:cNvPr id="6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C7E4C-2F53-4C15-ADC7-601B6DDBDC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15802-8B61-450A-9459-37C53C92C1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9" descr="6ea7d44b7dc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1BE51-7199-4216-BDCD-E9599F620A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D4189-19B0-4632-B037-6437C7B380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19BDD-153F-4AB8-93AA-97092B977D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D2230-34E0-42DC-BE50-455BCB54C1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46D5C-1687-4A4B-A893-A5CE025E16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232D4-948A-4718-AA20-10BCA5EB12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6ea7d44b7dc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797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0086895">
            <a:off x="328613" y="425450"/>
            <a:ext cx="14430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A3F4-A7C4-4CAA-8921-16134AF9EE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0B8C7-1D61-451B-8830-31B4926F4B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3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E55D3-FF7D-44C2-B90A-78FC4FDE8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515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767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575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368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798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321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485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774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80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5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BC19-3C74-4342-B8E6-66C9A276D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685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732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681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933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72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108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515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016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795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02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69C48-E2F8-4E5C-A910-18627FF31B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885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082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550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37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05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251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38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889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3098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20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32F57-431A-40A2-A439-89D51141C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568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30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64DDF-9735-4A6A-B539-AA873E4AD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E7BF2-3CE3-4B59-85F3-6FC0AEC913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A363C-F3EB-4FDF-B98B-F8E917D8A0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7B0FC-1F66-4A2B-BEAC-CA6DEE864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FBF9F-0E6C-4DEA-A18D-C45F17D46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2EAA3-AD1B-4153-8398-C400FC31B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9FA76-ED79-4D82-A023-206809855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2195F-FA51-452E-8DA6-1A79A66ED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F9939-5BFC-4B71-998D-F059573B1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CBAA0-1827-4FE4-8713-0D9675F79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1A12D-F436-482B-BBA2-6400B1C68CC2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8ACD6-08A4-4FC6-B373-D6F34A27C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2F056-B42C-446E-BDBF-37F743B33D14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3867A-9FC5-4931-B5EB-4CE66A38AA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35F4F-07B9-493F-8D5F-EF130BD052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37781-CCD6-4540-A765-AE1B2916BB00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431A-1356-4037-9A17-72A2CB6C2B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90E6-DAB5-409D-9622-4D44BD43BFB2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1080D-6E8C-4502-8909-B07DA91D8F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8B529-028B-4CAF-8267-08AC43E04E0F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C4BD-FCF5-46BB-A667-361D9BD2B9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5BAD5-666C-4B91-B804-312E1799591B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947B1-C464-4DA9-88F3-B2576DD19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30534-674D-4FA6-AEC7-103C8654A7AF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A17CF-95AC-43A4-B791-DC4D2E4B9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42526-58B8-4B30-8804-CE9165D2A565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400B8-13B4-406C-A62C-1291EDD0F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8496D-5593-47F4-9777-CD2721357FD2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799A-79FF-4F93-85A8-29A508956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68F7B-480A-4057-856E-B6E9FD647621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3297-627E-4580-AFDA-888ACA891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FFCAD-FD4A-47A5-8C3E-0528883CCDB3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C57E3-8B22-4A33-90A3-8F3900978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229225"/>
            <a:ext cx="7723188" cy="7620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21388"/>
            <a:ext cx="7723188" cy="792162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BEED-DD23-4375-AE41-288E8A7A70A2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B21D4-4F15-4484-932B-97A1144599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63295-B76D-4382-B5B5-A7B73FDC9D3F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21BA5-F09A-4C77-844D-BBFDD768CE48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4270-219A-4166-BB5A-A81F6CA1DF31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9143-37FB-429D-97DD-8AB81D60780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CA67-E1ED-41CD-BEE7-B41D8FDDB837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1AC52-C81B-4961-9E05-22E7B42674C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BDD55-565B-41EC-AE30-7B6D511B2CE5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3F4F4-DDA6-4347-A3C2-3E52DCF802E4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4D2AE-51D5-4CAE-AC8A-8EB6CEE0CADB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4150" y="333375"/>
            <a:ext cx="1924050" cy="6191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333375"/>
            <a:ext cx="5619750" cy="6191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B35B1-D2EC-40E9-9BCF-6D08C801C8B7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99B06-4B58-4F7D-9A8C-9B0D0C1B42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1715F-6C8E-4871-B1DE-20B8C12529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CD97-F7DB-4EC0-B765-AEB7D46CB9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452FD-7F76-4810-AC72-39A1C964F0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94C2D-3BA4-45E5-8F55-970A580BDE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1" name="pu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6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image" Target="../media/image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6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33375"/>
            <a:ext cx="769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773238"/>
            <a:ext cx="76962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9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9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9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A3F0E2-3F07-449C-96C7-317A674F07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89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ransition spd="slow">
    <p:push dir="u"/>
    <p:sndAc>
      <p:stSnd>
        <p:snd r:embed="rId13" name="push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5EC1CF3-1BAA-4ABA-A7F4-F9F47D27F10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90631C-3F84-43F6-B9AC-606353F3023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994378">
            <a:off x="7839075" y="1427163"/>
            <a:ext cx="1071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5-3</a:t>
            </a:r>
          </a:p>
        </p:txBody>
      </p:sp>
      <p:sp>
        <p:nvSpPr>
          <p:cNvPr id="8" name="TextBox 7"/>
          <p:cNvSpPr txBox="1"/>
          <p:nvPr/>
        </p:nvSpPr>
        <p:spPr>
          <a:xfrm rot="20086895">
            <a:off x="188913" y="1120775"/>
            <a:ext cx="1357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519B9D-1657-4B7D-AFE4-21AD3D8A71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DB5A6C-6AE0-46C4-AAE2-222E361367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3" name="Рисунок 6" descr="6ea7d44b7dc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89202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LC Chalk" pitchFamily="2" charset="-52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sz="3200" kern="1200">
          <a:solidFill>
            <a:srgbClr val="BFBFB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BFBFB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BFBFB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BFBFB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BFBFB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994378">
            <a:off x="7839075" y="1427163"/>
            <a:ext cx="1071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5-3</a:t>
            </a:r>
          </a:p>
        </p:txBody>
      </p:sp>
      <p:sp>
        <p:nvSpPr>
          <p:cNvPr id="8" name="TextBox 7"/>
          <p:cNvSpPr txBox="1"/>
          <p:nvPr/>
        </p:nvSpPr>
        <p:spPr>
          <a:xfrm rot="20086895">
            <a:off x="188913" y="1120775"/>
            <a:ext cx="13573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LC Chalk" pitchFamily="2" charset="-52"/>
              </a:rPr>
              <a:t>2+2=?</a:t>
            </a:r>
          </a:p>
        </p:txBody>
      </p:sp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519B9D-1657-4B7D-AFE4-21AD3D8A71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DB5A6C-6AE0-46C4-AAE2-222E361367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3" name="Рисунок 6" descr="6ea7d44b7dc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892025">
            <a:off x="400050" y="5632450"/>
            <a:ext cx="13462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LC Chalk" pitchFamily="2" charset="-52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C Chalk" pitchFamily="2" charset="-5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ü"/>
        <a:defRPr sz="3200" kern="1200">
          <a:solidFill>
            <a:srgbClr val="BFBFB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BFBFB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BFBFB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BFBFB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BFBFB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F8D4C1-101F-4F5E-9393-7E34EE5429C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5D6FDF-0542-4537-8923-159E027224F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84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55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F8D4C1-101F-4F5E-9393-7E34EE5429C3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5D6FDF-0542-4537-8923-159E027224F9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84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50000">
              <a:srgbClr val="FFFFCC"/>
            </a:gs>
            <a:gs pos="100000">
              <a:srgbClr val="66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00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0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0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358857-4EE1-40EE-9E91-28B5B40A7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3A3ABA-307C-4E73-9316-5BEDD4A7920B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C904B4-536C-4958-9A65-6F16D114F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33375"/>
            <a:ext cx="769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773238"/>
            <a:ext cx="76962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9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9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9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858127-8FE1-4E27-9814-D0DEB3797B8A}" type="slidenum">
              <a:rPr lang="ru-RU">
                <a:solidFill>
                  <a:prstClr val="white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white"/>
              </a:solidFill>
              <a:latin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460C8B-1554-42FE-B197-0AEE69B5CDDB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19.01.2014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5F79438-07B7-4DC7-A1BE-A5F1F3A77ED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transition spd="slow">
    <p:pull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75B8-7D2B-4B73-98BC-1BB2261375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64FC8-4493-4B31-955E-371CE06EBE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fld id="{EF50C283-272F-4F28-BD23-778C4EAFC659}" type="datetimeFigureOut">
              <a:rPr lang="ru-RU" smtClean="0">
                <a:solidFill>
                  <a:srgbClr val="000000"/>
                </a:solidFill>
              </a:rPr>
              <a:pPr/>
              <a:t>19.01.2014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A520F7EF-F847-4EF4-8259-E06CFA7612B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ransition spd="slow">
    <p:pull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transition spd="slow">
    <p:push dir="u"/>
    <p:sndAc>
      <p:stSnd>
        <p:snd r:embed="rId13" name="push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CF5794-AC2D-4BAB-A395-0718FD3AA11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19.01.2014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3E7C90-9242-4E6C-B042-A9ABEE880B1C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transition spd="slow">
    <p:push dir="u"/>
    <p:sndAc>
      <p:stSnd>
        <p:snd r:embed="rId13" name="push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8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5" Type="http://schemas.openxmlformats.org/officeDocument/2006/relationships/image" Target="../media/image29.gi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6.bin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replay.scribblar.com/?recid=r1354439894443784" TargetMode="External"/><Relationship Id="rId7" Type="http://schemas.openxmlformats.org/officeDocument/2006/relationships/hyperlink" Target="http://vk.com/away.php?to=http://replay.scribblar.com/?recid=r1338660117440130&amp;post=4525824_1452" TargetMode="External"/><Relationship Id="rId2" Type="http://schemas.openxmlformats.org/officeDocument/2006/relationships/hyperlink" Target="http://replay.scribblar.com/?recid=r1354435533168649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vk.com/away.php?to=http://replay.scribblar.com/?recid=r133882732328224&amp;post=4525824_1467" TargetMode="External"/><Relationship Id="rId5" Type="http://schemas.openxmlformats.org/officeDocument/2006/relationships/hyperlink" Target="http://replay.scribblar.com/?recid=r1348992059455655" TargetMode="External"/><Relationship Id="rId4" Type="http://schemas.openxmlformats.org/officeDocument/2006/relationships/hyperlink" Target="http://replay.scribblar.com/?recid=r1354449070327473" TargetMode="Externa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5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1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7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16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55.xml"/></Relationships>
</file>

<file path=ppt/slides/_rels/slide1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96.xml"/><Relationship Id="rId16" Type="http://schemas.openxmlformats.org/officeDocument/2006/relationships/image" Target="../media/image167.jpeg"/><Relationship Id="rId1" Type="http://schemas.openxmlformats.org/officeDocument/2006/relationships/slideLayout" Target="../slideLayouts/slideLayout15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slide" Target="slide130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slide" Target="slide129.xml"/></Relationships>
</file>

<file path=ppt/slides/_rels/slide1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5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5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68.jpeg"/><Relationship Id="rId4" Type="http://schemas.openxmlformats.org/officeDocument/2006/relationships/diagramData" Target="../diagrams/data5.xml"/><Relationship Id="rId9" Type="http://schemas.openxmlformats.org/officeDocument/2006/relationships/slide" Target="slide123.xml"/></Relationships>
</file>

<file path=ppt/slides/_rels/slide1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5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169.jpeg"/><Relationship Id="rId4" Type="http://schemas.openxmlformats.org/officeDocument/2006/relationships/diagramData" Target="../diagrams/data6.xml"/><Relationship Id="rId9" Type="http://schemas.openxmlformats.org/officeDocument/2006/relationships/slide" Target="slide123.xml"/></Relationships>
</file>

<file path=ppt/slides/_rels/slide1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55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slide" Target="slide123.xml"/></Relationships>
</file>

<file path=ppt/slides/_rels/slide1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55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slide" Target="slide123.xml"/></Relationships>
</file>

<file path=ppt/slides/_rels/slide1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55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slide" Target="slide1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55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7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5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5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5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5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5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5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5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5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5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5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5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55.xml"/><Relationship Id="rId5" Type="http://schemas.openxmlformats.org/officeDocument/2006/relationships/hyperlink" Target="http://learningapps.org/" TargetMode="External"/><Relationship Id="rId4" Type="http://schemas.openxmlformats.org/officeDocument/2006/relationships/image" Target="../media/image18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5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5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5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5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5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Relationship Id="rId4" Type="http://schemas.openxmlformats.org/officeDocument/2006/relationships/comments" Target="../comments/commen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5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5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5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5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55.xml"/><Relationship Id="rId4" Type="http://schemas.openxmlformats.org/officeDocument/2006/relationships/slide" Target="slide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9.xml"/><Relationship Id="rId5" Type="http://schemas.openxmlformats.org/officeDocument/2006/relationships/comments" Target="../comments/commen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ge-2011.3dn.ru/untitled-3.gi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45.xml"/><Relationship Id="rId4" Type="http://schemas.openxmlformats.org/officeDocument/2006/relationships/slide" Target="slide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8.xml"/><Relationship Id="rId3" Type="http://schemas.openxmlformats.org/officeDocument/2006/relationships/slide" Target="slide76.xml"/><Relationship Id="rId7" Type="http://schemas.openxmlformats.org/officeDocument/2006/relationships/slide" Target="slide1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4.xml"/><Relationship Id="rId5" Type="http://schemas.openxmlformats.org/officeDocument/2006/relationships/slide" Target="slide99.xml"/><Relationship Id="rId4" Type="http://schemas.openxmlformats.org/officeDocument/2006/relationships/slide" Target="slide91.xml"/><Relationship Id="rId9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8.xml"/><Relationship Id="rId5" Type="http://schemas.openxmlformats.org/officeDocument/2006/relationships/slide" Target="slide3.xml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3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slide" Target="slide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4" Type="http://schemas.openxmlformats.org/officeDocument/2006/relationships/slide" Target="slide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111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9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0.gi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13" Type="http://schemas.openxmlformats.org/officeDocument/2006/relationships/image" Target="../media/image14.gif"/><Relationship Id="rId3" Type="http://schemas.openxmlformats.org/officeDocument/2006/relationships/slide" Target="slide79.xml"/><Relationship Id="rId7" Type="http://schemas.openxmlformats.org/officeDocument/2006/relationships/slide" Target="slide89.xml"/><Relationship Id="rId12" Type="http://schemas.openxmlformats.org/officeDocument/2006/relationships/slide" Target="slide87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3.xml"/><Relationship Id="rId11" Type="http://schemas.openxmlformats.org/officeDocument/2006/relationships/slide" Target="slide84.xml"/><Relationship Id="rId5" Type="http://schemas.openxmlformats.org/officeDocument/2006/relationships/slide" Target="slide80.xml"/><Relationship Id="rId10" Type="http://schemas.openxmlformats.org/officeDocument/2006/relationships/slide" Target="slide82.xml"/><Relationship Id="rId4" Type="http://schemas.openxmlformats.org/officeDocument/2006/relationships/slide" Target="slide72.xml"/><Relationship Id="rId9" Type="http://schemas.openxmlformats.org/officeDocument/2006/relationships/slide" Target="slide8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8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78.xml"/><Relationship Id="rId4" Type="http://schemas.openxmlformats.org/officeDocument/2006/relationships/image" Target="../media/image118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219200"/>
            <a:ext cx="27985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/>
              <a:t>Учитель математики</a:t>
            </a:r>
          </a:p>
          <a:p>
            <a:r>
              <a:rPr lang="ru-RU" sz="2000" b="1" dirty="0"/>
              <a:t> Критская Ю.Б.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0400" y="1371600"/>
            <a:ext cx="2144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ГБОУ </a:t>
            </a:r>
            <a:r>
              <a:rPr lang="ru-RU" b="1" dirty="0"/>
              <a:t>СОШ №121</a:t>
            </a:r>
          </a:p>
        </p:txBody>
      </p:sp>
      <p:pic>
        <p:nvPicPr>
          <p:cNvPr id="9" name="Рисунок 8" descr="j0422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057400"/>
            <a:ext cx="2590800" cy="20726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0" y="60960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Методическое сопровождение учащихся при подготовке к итоговой аттестации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772400" y="43434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20.01.14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1139" name="Object 2"/>
          <p:cNvGraphicFramePr>
            <a:graphicFrameLocks noChangeAspect="1"/>
          </p:cNvGraphicFramePr>
          <p:nvPr/>
        </p:nvGraphicFramePr>
        <p:xfrm>
          <a:off x="4500563" y="404813"/>
          <a:ext cx="119380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Формула" r:id="rId4" imgW="406224" imgH="787058" progId="Equation.3">
                  <p:embed/>
                </p:oleObj>
              </mc:Choice>
              <mc:Fallback>
                <p:oleObj name="Формула" r:id="rId4" imgW="406224" imgH="787058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04813"/>
                        <a:ext cx="1193800" cy="230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1268413"/>
            <a:ext cx="5211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Найдите значение выражения</a:t>
            </a:r>
            <a:r>
              <a:rPr lang="ru-RU" sz="1200"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6011863" y="125095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 b="1">
                <a:cs typeface="Times New Roman" pitchFamily="18" charset="0"/>
              </a:rPr>
              <a:t>, если</a:t>
            </a:r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graphicFrame>
        <p:nvGraphicFramePr>
          <p:cNvPr id="91142" name="Object 3"/>
          <p:cNvGraphicFramePr>
            <a:graphicFrameLocks noChangeAspect="1"/>
          </p:cNvGraphicFramePr>
          <p:nvPr/>
        </p:nvGraphicFramePr>
        <p:xfrm>
          <a:off x="7164388" y="1196975"/>
          <a:ext cx="1109662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Формула" r:id="rId6" imgW="368140" imgH="177723" progId="Equation.3">
                  <p:embed/>
                </p:oleObj>
              </mc:Choice>
              <mc:Fallback>
                <p:oleObj name="Формула" r:id="rId6" imgW="368140" imgH="17772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1196975"/>
                        <a:ext cx="1109662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395288" y="2678113"/>
            <a:ext cx="122396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.</a:t>
            </a:r>
            <a:endParaRPr lang="ru-RU" sz="1100"/>
          </a:p>
          <a:p>
            <a:pPr eaLnBrk="0" hangingPunct="0"/>
            <a:r>
              <a:rPr lang="ru-RU" sz="2400" b="1">
                <a:latin typeface="Times New Roman" pitchFamily="18" charset="0"/>
                <a:cs typeface="Times New Roman" pitchFamily="18" charset="0"/>
              </a:rPr>
              <a:t>А.</a:t>
            </a:r>
            <a:r>
              <a:rPr lang="ru-RU" sz="1200">
                <a:cs typeface="Times New Roman" pitchFamily="18" charset="0"/>
              </a:rPr>
              <a:t>  </a:t>
            </a:r>
            <a:endParaRPr lang="ru-RU"/>
          </a:p>
        </p:txBody>
      </p:sp>
      <p:graphicFrame>
        <p:nvGraphicFramePr>
          <p:cNvPr id="91144" name="Object 4"/>
          <p:cNvGraphicFramePr>
            <a:graphicFrameLocks noChangeAspect="1"/>
          </p:cNvGraphicFramePr>
          <p:nvPr/>
        </p:nvGraphicFramePr>
        <p:xfrm>
          <a:off x="1258888" y="2565400"/>
          <a:ext cx="369887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Формула" r:id="rId8" imgW="139639" imgH="393529" progId="Equation.3">
                  <p:embed/>
                </p:oleObj>
              </mc:Choice>
              <mc:Fallback>
                <p:oleObj name="Формула" r:id="rId8" imgW="139639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565400"/>
                        <a:ext cx="369887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2411413" y="2978150"/>
            <a:ext cx="3538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>
                <a:cs typeface="Times New Roman" pitchFamily="18" charset="0"/>
              </a:rPr>
              <a:t>            </a:t>
            </a:r>
            <a:r>
              <a:rPr lang="ru-RU" sz="2400" b="1">
                <a:cs typeface="Times New Roman" pitchFamily="18" charset="0"/>
              </a:rPr>
              <a:t>Б</a:t>
            </a:r>
            <a:r>
              <a:rPr lang="ru-RU" sz="2400">
                <a:cs typeface="Times New Roman" pitchFamily="18" charset="0"/>
              </a:rPr>
              <a:t>.  9               </a:t>
            </a:r>
            <a:r>
              <a:rPr lang="ru-RU" sz="2400" b="1">
                <a:cs typeface="Times New Roman" pitchFamily="18" charset="0"/>
              </a:rPr>
              <a:t>В.</a:t>
            </a:r>
            <a:r>
              <a:rPr lang="ru-RU" sz="1200" b="1">
                <a:cs typeface="Times New Roman" pitchFamily="18" charset="0"/>
              </a:rPr>
              <a:t> </a:t>
            </a:r>
            <a:r>
              <a:rPr lang="ru-RU" sz="1200">
                <a:cs typeface="Times New Roman" pitchFamily="18" charset="0"/>
              </a:rPr>
              <a:t>   </a:t>
            </a:r>
            <a:endParaRPr lang="ru-RU"/>
          </a:p>
        </p:txBody>
      </p:sp>
      <p:graphicFrame>
        <p:nvGraphicFramePr>
          <p:cNvPr id="91146" name="Object 5"/>
          <p:cNvGraphicFramePr>
            <a:graphicFrameLocks noChangeAspect="1"/>
          </p:cNvGraphicFramePr>
          <p:nvPr/>
        </p:nvGraphicFramePr>
        <p:xfrm>
          <a:off x="6156325" y="2276475"/>
          <a:ext cx="92710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Формула" r:id="rId10" imgW="228501" imgH="393529" progId="Equation.3">
                  <p:embed/>
                </p:oleObj>
              </mc:Choice>
              <mc:Fallback>
                <p:oleObj name="Формула" r:id="rId10" imgW="228501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276475"/>
                        <a:ext cx="927100" cy="158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468313" y="4221163"/>
            <a:ext cx="4024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           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Г. значение зависит от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>
              <a:latin typeface="Times New Roman" pitchFamily="18" charset="0"/>
            </a:endParaRPr>
          </a:p>
        </p:txBody>
      </p:sp>
      <p:graphicFrame>
        <p:nvGraphicFramePr>
          <p:cNvPr id="91148" name="Object 6"/>
          <p:cNvGraphicFramePr>
            <a:graphicFrameLocks noChangeAspect="1"/>
          </p:cNvGraphicFramePr>
          <p:nvPr/>
        </p:nvGraphicFramePr>
        <p:xfrm>
          <a:off x="4427538" y="4149725"/>
          <a:ext cx="684212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Формула" r:id="rId12" imgW="126835" imgH="139518" progId="Equation.3">
                  <p:embed/>
                </p:oleObj>
              </mc:Choice>
              <mc:Fallback>
                <p:oleObj name="Формула" r:id="rId12" imgW="126835" imgH="139518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4149725"/>
                        <a:ext cx="684212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7"/>
          <p:cNvGraphicFramePr>
            <a:graphicFrameLocks noChangeAspect="1"/>
          </p:cNvGraphicFramePr>
          <p:nvPr/>
        </p:nvGraphicFramePr>
        <p:xfrm>
          <a:off x="3924300" y="5300663"/>
          <a:ext cx="369888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Формула" r:id="rId14" imgW="139639" imgH="393529" progId="Equation.3">
                  <p:embed/>
                </p:oleObj>
              </mc:Choice>
              <mc:Fallback>
                <p:oleObj name="Формула" r:id="rId14" imgW="139639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300663"/>
                        <a:ext cx="369888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3059113" y="55880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cs typeface="Arial" charset="0"/>
              </a:rPr>
              <a:t>А.</a:t>
            </a:r>
          </a:p>
        </p:txBody>
      </p:sp>
      <p:pic>
        <p:nvPicPr>
          <p:cNvPr id="91151" name="Picture 15" descr="человечек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35150" y="5084763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  <p:bldP spid="91141" grpId="0"/>
      <p:bldP spid="91143" grpId="0"/>
      <p:bldP spid="91145" grpId="0"/>
      <p:bldP spid="91147" grpId="0"/>
      <p:bldP spid="9115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7741488" cy="519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http://portfolio.eto-ya.com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820472" cy="565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03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8820472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664"/>
            <a:ext cx="91440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833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6672"/>
            <a:ext cx="8208912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751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48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3" y="5805488"/>
            <a:ext cx="1042987" cy="1052512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1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544" y="908720"/>
            <a:ext cx="8796456" cy="519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http://momathshcool.eto-ya.com/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6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794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09"/>
            <a:ext cx="9144000" cy="730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74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888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18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48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3" y="5805488"/>
            <a:ext cx="1042987" cy="1052512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00_245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838200"/>
            <a:ext cx="7434328" cy="5575300"/>
          </a:xfrm>
          <a:prstGeom prst="round2Diag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772400" cy="18288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 «Вебинар - как один из эффективных элементов дистанционного обучения»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6866" name="Picture 2" descr="http://cs405727.userapi.com/v405727171/34cc/ZBQODG_Js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573016"/>
            <a:ext cx="5162550" cy="2638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002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600200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Вебинар – это интерактивный семинар, </a:t>
            </a:r>
            <a:r>
              <a:rPr lang="ru-RU" sz="3600" b="1" dirty="0" smtClean="0"/>
              <a:t>который </a:t>
            </a:r>
            <a:r>
              <a:rPr lang="ru-RU" sz="3600" b="1" dirty="0"/>
              <a:t>проводится в интернете и может </a:t>
            </a:r>
            <a:r>
              <a:rPr lang="ru-RU" sz="3600" b="1" dirty="0" smtClean="0"/>
              <a:t>служить </a:t>
            </a:r>
            <a:r>
              <a:rPr lang="ru-RU" sz="3600" b="1" dirty="0"/>
              <a:t>отличным инструментом для 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обучения </a:t>
            </a:r>
            <a:r>
              <a:rPr lang="ru-RU" sz="3600" b="1" dirty="0"/>
              <a:t>и обсуждений</a:t>
            </a:r>
          </a:p>
        </p:txBody>
      </p:sp>
      <p:pic>
        <p:nvPicPr>
          <p:cNvPr id="35842" name="Picture 2" descr="http://im6-tub-ru.yandex.net/i?id=314891501-65-72&amp;n=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4186" y="4405368"/>
            <a:ext cx="4257650" cy="2475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5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676400"/>
            <a:ext cx="74068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своей работе я использую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вебинары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консультации перед контрольными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работами, экзаменами,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работа с болеющими учениками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D:\ВЕБИНАРЫ\4193148-computer-teach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800" y="3733800"/>
            <a:ext cx="3810000" cy="2695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4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79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536" y="381000"/>
            <a:ext cx="7696200" cy="1066800"/>
          </a:xfrm>
        </p:spPr>
        <p:txBody>
          <a:bodyPr/>
          <a:lstStyle/>
          <a:p>
            <a:r>
              <a:rPr lang="ru-RU" b="1" u="sng" dirty="0">
                <a:solidFill>
                  <a:schemeClr val="tx1"/>
                </a:solidFill>
              </a:rPr>
              <a:t>Записи </a:t>
            </a:r>
            <a:r>
              <a:rPr lang="ru-RU" b="1" u="sng" dirty="0" err="1">
                <a:solidFill>
                  <a:schemeClr val="tx1"/>
                </a:solidFill>
              </a:rPr>
              <a:t>вебинаров</a:t>
            </a:r>
            <a:r>
              <a:rPr lang="ru-RU" b="1" u="sng" dirty="0">
                <a:solidFill>
                  <a:schemeClr val="tx1"/>
                </a:solidFill>
              </a:rPr>
              <a:t> :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905000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hlinkClick r:id="rId2"/>
              </a:rPr>
              <a:t>http</a:t>
            </a:r>
            <a:r>
              <a:rPr lang="ru-RU" b="1" dirty="0" smtClean="0">
                <a:hlinkClick r:id="rId2"/>
              </a:rPr>
              <a:t>://replay.scribblar.com/?recid=r1354435533168649</a:t>
            </a:r>
            <a:endParaRPr lang="ru-RU" b="1" dirty="0" smtClean="0"/>
          </a:p>
          <a:p>
            <a:r>
              <a:rPr lang="ru-RU" b="1" dirty="0" smtClean="0"/>
              <a:t>- 1 часть  2.12.12 «Решение задач по геометрии по  курсу 7 класса»</a:t>
            </a:r>
            <a:endParaRPr lang="ru-RU" dirty="0" smtClean="0"/>
          </a:p>
          <a:p>
            <a:r>
              <a:rPr lang="ru-RU" b="1" dirty="0" smtClean="0">
                <a:hlinkClick r:id="rId3"/>
              </a:rPr>
              <a:t>http://replay.scribblar.com/?recid=r1354439894443784</a:t>
            </a:r>
            <a:endParaRPr lang="ru-RU" b="1" dirty="0" smtClean="0"/>
          </a:p>
          <a:p>
            <a:r>
              <a:rPr lang="ru-RU" b="1" dirty="0" smtClean="0"/>
              <a:t>- 2 часть 2.12.12 »Решение задач по геометрии по  курсу 7 класса»</a:t>
            </a:r>
            <a:endParaRPr lang="ru-RU" dirty="0" smtClean="0"/>
          </a:p>
          <a:p>
            <a:r>
              <a:rPr lang="ru-RU" b="1" dirty="0" smtClean="0">
                <a:hlinkClick r:id="rId4"/>
              </a:rPr>
              <a:t>http://replay.scribblar.com/?recid=r1354449070327473</a:t>
            </a:r>
            <a:endParaRPr lang="ru-RU" b="1" dirty="0" smtClean="0"/>
          </a:p>
          <a:p>
            <a:r>
              <a:rPr lang="ru-RU" b="1" dirty="0" smtClean="0"/>
              <a:t>- 8 класс(2-я половина) 2.12.12″Площадь прямоугольника, параллелограмма»</a:t>
            </a:r>
            <a:endParaRPr lang="ru-RU" dirty="0" smtClean="0"/>
          </a:p>
          <a:p>
            <a:r>
              <a:rPr lang="ru-RU" b="1" dirty="0" smtClean="0">
                <a:hlinkClick r:id="rId5"/>
              </a:rPr>
              <a:t>http://replay.scribblar.com/?recid=r1348992059455655</a:t>
            </a:r>
            <a:r>
              <a:rPr lang="ru-RU" b="1" dirty="0" smtClean="0"/>
              <a:t> -</a:t>
            </a:r>
          </a:p>
          <a:p>
            <a:r>
              <a:rPr lang="ru-RU" b="1" dirty="0" err="1" smtClean="0"/>
              <a:t>вебинар</a:t>
            </a:r>
            <a:r>
              <a:rPr lang="ru-RU" b="1" dirty="0" smtClean="0"/>
              <a:t> для 9 класса 30.09.12, »Ошибки  в НДЗ №1″ и К/Р «Входной контроль»</a:t>
            </a:r>
            <a:endParaRPr lang="ru-RU" dirty="0" smtClean="0"/>
          </a:p>
          <a:p>
            <a:r>
              <a:rPr lang="ru-RU" b="1" dirty="0" smtClean="0">
                <a:hlinkClick r:id="rId4"/>
              </a:rPr>
              <a:t>http://replay.scribblar.com/?recid=r1338653247390823</a:t>
            </a:r>
            <a:r>
              <a:rPr lang="ru-RU" b="1" dirty="0" smtClean="0"/>
              <a:t> </a:t>
            </a:r>
          </a:p>
          <a:p>
            <a:r>
              <a:rPr lang="ru-RU" b="1" dirty="0" smtClean="0"/>
              <a:t>Подготовка к ЕГЭ 2.06.2012</a:t>
            </a:r>
            <a:endParaRPr lang="ru-RU" dirty="0" smtClean="0"/>
          </a:p>
          <a:p>
            <a:r>
              <a:rPr lang="ru-RU" b="1" dirty="0" err="1" smtClean="0">
                <a:hlinkClick r:id="rId6"/>
              </a:rPr>
              <a:t>replay.scribblar.com</a:t>
            </a:r>
            <a:r>
              <a:rPr lang="ru-RU" b="1" dirty="0" smtClean="0">
                <a:hlinkClick r:id="rId6"/>
              </a:rPr>
              <a:t>/?recid=r133882732328224</a:t>
            </a:r>
            <a:r>
              <a:rPr lang="ru-RU" b="1" dirty="0" smtClean="0"/>
              <a:t>   </a:t>
            </a:r>
          </a:p>
          <a:p>
            <a:r>
              <a:rPr lang="ru-RU" b="1" dirty="0" smtClean="0"/>
              <a:t>Подготовка к ЕГЭ 2.06.2012</a:t>
            </a:r>
            <a:endParaRPr lang="ru-RU" dirty="0" smtClean="0"/>
          </a:p>
          <a:p>
            <a:r>
              <a:rPr lang="ru-RU" b="1" dirty="0" err="1" smtClean="0">
                <a:hlinkClick r:id="rId7"/>
              </a:rPr>
              <a:t>replay.scribblar.com</a:t>
            </a:r>
            <a:r>
              <a:rPr lang="ru-RU" b="1" dirty="0" smtClean="0">
                <a:hlinkClick r:id="rId7"/>
              </a:rPr>
              <a:t>/?recid=r1338660117440130</a:t>
            </a:r>
            <a:r>
              <a:rPr lang="ru-RU" b="1" dirty="0" smtClean="0"/>
              <a:t> </a:t>
            </a:r>
          </a:p>
          <a:p>
            <a:r>
              <a:rPr lang="ru-RU" b="1" dirty="0" smtClean="0"/>
              <a:t>Подготовка к ЕГЭ 2.06.2012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5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75656" y="620688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Решение задач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68760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учителем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1052736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учеником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2924944"/>
            <a:ext cx="2765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Обсуждение в чате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491880" y="908720"/>
            <a:ext cx="43204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907704" y="980728"/>
            <a:ext cx="1008112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131840" y="980728"/>
            <a:ext cx="2952328" cy="21288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7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35292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291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9694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48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3" y="5805488"/>
            <a:ext cx="1042987" cy="1052512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8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39552" y="476672"/>
          <a:ext cx="835292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2869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708920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Обучающий </a:t>
            </a:r>
            <a:r>
              <a:rPr lang="ru-RU" sz="3200" b="1" dirty="0">
                <a:solidFill>
                  <a:prstClr val="black"/>
                </a:solidFill>
                <a:latin typeface="Calibri"/>
              </a:rPr>
              <a:t>(образовательный) </a:t>
            </a:r>
            <a:r>
              <a:rPr lang="ru-RU" sz="3200" b="1" dirty="0" err="1">
                <a:solidFill>
                  <a:prstClr val="black"/>
                </a:solidFill>
                <a:latin typeface="Calibri"/>
              </a:rPr>
              <a:t>веб-квест</a:t>
            </a:r>
            <a:r>
              <a:rPr lang="ru-RU" sz="3200" b="1" dirty="0">
                <a:solidFill>
                  <a:prstClr val="black"/>
                </a:solidFill>
                <a:latin typeface="Calibri"/>
              </a:rPr>
              <a:t> — интернет-поиск, целью которого является обучение, т.е. получение новых знаний, закрепление имеющихся, выработка навыков пользования сетью интернет и других навыков по 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предмету</a:t>
            </a:r>
            <a:endParaRPr lang="ru-RU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 descr="2 (1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692696"/>
            <a:ext cx="4680520" cy="1468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9198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395288" y="620713"/>
            <a:ext cx="80645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 b="1">
                <a:cs typeface="Times New Roman" pitchFamily="18" charset="0"/>
              </a:rPr>
              <a:t>Какое из указанных ниже выражений не имеет смысла?</a:t>
            </a:r>
            <a:endParaRPr lang="ru-RU" sz="2400" b="1"/>
          </a:p>
          <a:p>
            <a:pPr eaLnBrk="0" hangingPunct="0"/>
            <a:r>
              <a:rPr lang="ru-RU" sz="2400" b="1">
                <a:cs typeface="Times New Roman" pitchFamily="18" charset="0"/>
              </a:rPr>
              <a:t>А. </a:t>
            </a:r>
            <a:r>
              <a:rPr lang="ru-RU" sz="2400">
                <a:cs typeface="Times New Roman" pitchFamily="18" charset="0"/>
              </a:rPr>
              <a:t> </a:t>
            </a:r>
            <a:r>
              <a:rPr lang="ru-RU" sz="2400" b="1">
                <a:cs typeface="Times New Roman" pitchFamily="18" charset="0"/>
              </a:rPr>
              <a:t>0</a:t>
            </a:r>
            <a:endParaRPr lang="ru-RU" sz="2400" b="1"/>
          </a:p>
          <a:p>
            <a:pPr eaLnBrk="0" hangingPunct="0"/>
            <a:r>
              <a:rPr lang="ru-RU" sz="2400" b="1">
                <a:cs typeface="Times New Roman" pitchFamily="18" charset="0"/>
              </a:rPr>
              <a:t>Б.</a:t>
            </a:r>
            <a:r>
              <a:rPr lang="ru-RU" sz="2400">
                <a:cs typeface="Times New Roman" pitchFamily="18" charset="0"/>
              </a:rPr>
              <a:t>  </a:t>
            </a:r>
            <a:endParaRPr lang="ru-RU" sz="240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71550" y="1484313"/>
          <a:ext cx="17176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Формула" r:id="rId4" imgW="533169" imgH="393529" progId="Equation.3">
                  <p:embed/>
                </p:oleObj>
              </mc:Choice>
              <mc:Fallback>
                <p:oleObj name="Формула" r:id="rId4" imgW="533169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484313"/>
                        <a:ext cx="1717675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395288" y="3068638"/>
            <a:ext cx="1246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>
                <a:cs typeface="Times New Roman" pitchFamily="18" charset="0"/>
              </a:rPr>
              <a:t>В.</a:t>
            </a:r>
            <a:r>
              <a:rPr lang="ru-RU" sz="2400">
                <a:cs typeface="Times New Roman" pitchFamily="18" charset="0"/>
              </a:rPr>
              <a:t> </a:t>
            </a:r>
            <a:endParaRPr lang="ru-RU" sz="240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403350" y="2852738"/>
          <a:ext cx="3878263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Формула" r:id="rId6" imgW="1625600" imgH="431800" progId="Equation.3">
                  <p:embed/>
                </p:oleObj>
              </mc:Choice>
              <mc:Fallback>
                <p:oleObj name="Формула" r:id="rId6" imgW="16256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852738"/>
                        <a:ext cx="3878263" cy="1020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95288" y="4437063"/>
            <a:ext cx="62706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endParaRPr lang="ru-RU" sz="1100"/>
          </a:p>
          <a:p>
            <a:pPr eaLnBrk="0" hangingPunct="0"/>
            <a:r>
              <a:rPr lang="ru-RU" sz="2400" b="1">
                <a:cs typeface="Times New Roman" pitchFamily="18" charset="0"/>
              </a:rPr>
              <a:t>Г.  все указанные выражения имеют смысл</a:t>
            </a:r>
            <a:endParaRPr lang="ru-RU" sz="2400" b="1"/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4067175" y="5588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cs typeface="Arial" charset="0"/>
              </a:rPr>
              <a:t>В</a:t>
            </a:r>
          </a:p>
        </p:txBody>
      </p:sp>
      <p:pic>
        <p:nvPicPr>
          <p:cNvPr id="94216" name="Picture 8" descr="человечек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213" y="5229225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052736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Разрабатываются такие </a:t>
            </a:r>
            <a:r>
              <a:rPr lang="ru-RU" sz="3200" b="1" dirty="0" err="1" smtClean="0">
                <a:solidFill>
                  <a:prstClr val="black"/>
                </a:solidFill>
                <a:latin typeface="Calibri"/>
              </a:rPr>
              <a:t>веб-квесты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 для максимальной интеграции Интернета в различные учебные предметы на разных уровнях обучения в учебном процессе.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Они охватывают отдельную проблему, учебный предмет, тему, могут быть и </a:t>
            </a:r>
            <a:r>
              <a:rPr lang="ru-RU" sz="3200" b="1" dirty="0" err="1" smtClean="0">
                <a:solidFill>
                  <a:prstClr val="black"/>
                </a:solidFill>
                <a:latin typeface="Calibri"/>
              </a:rPr>
              <a:t>межпредметными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. 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 descr="3(1)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84" y="4077072"/>
            <a:ext cx="2719561" cy="24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3789040"/>
            <a:ext cx="698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Разработчиком </a:t>
            </a:r>
            <a:r>
              <a:rPr lang="ru-RU" sz="3200" b="1" dirty="0" err="1" smtClean="0">
                <a:solidFill>
                  <a:prstClr val="black"/>
                </a:solidFill>
                <a:latin typeface="Calibri"/>
              </a:rPr>
              <a:t>веб-квеста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 как учебного задания является </a:t>
            </a:r>
            <a:r>
              <a:rPr lang="ru-RU" sz="3200" b="1" dirty="0" err="1" smtClean="0">
                <a:solidFill>
                  <a:prstClr val="black"/>
                </a:solidFill>
                <a:latin typeface="Calibri"/>
              </a:rPr>
              <a:t>Берни</a:t>
            </a: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 Додж, профессор образовательных технологий Университета Сан-Диего (США) 1994г.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http://megaminas.globo.com/upload/image/ely/36-Bernie%20Dod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2228850" cy="3286126"/>
          </a:xfrm>
          <a:prstGeom prst="rect">
            <a:avLst/>
          </a:prstGeom>
          <a:noFill/>
        </p:spPr>
      </p:pic>
      <p:pic>
        <p:nvPicPr>
          <p:cNvPr id="2054" name="Picture 6" descr="https://encrypted-tbn2.gstatic.com/images?q=tbn:ANd9GcQyl_VhoO5K9l0xxSJRsXjLgbdCRqi9kpA_-CZ7Tr6RPWSsnao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1124744"/>
            <a:ext cx="4827536" cy="1931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10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99792" y="764704"/>
            <a:ext cx="4176464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400" b="1" dirty="0" smtClean="0">
                <a:solidFill>
                  <a:prstClr val="black"/>
                </a:solidFill>
              </a:rPr>
              <a:t>ВЕБ-КВЕСТ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7584" y="3429000"/>
            <a:ext cx="3744416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</a:rPr>
              <a:t>Кратковременный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76056" y="3429000"/>
            <a:ext cx="388843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</a:rPr>
              <a:t>Длительный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55576" y="4869160"/>
            <a:ext cx="352839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</a:rPr>
              <a:t>Одно-три занятия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92080" y="4869160"/>
            <a:ext cx="352839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</a:rPr>
              <a:t>Триместр, год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584" y="2132856"/>
            <a:ext cx="79208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</a:rPr>
              <a:t>Цель-углубление  знаний и  их интеграция</a:t>
            </a: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395536" y="1268760"/>
            <a:ext cx="792088" cy="25202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 flipH="1">
            <a:off x="8351912" y="1340768"/>
            <a:ext cx="792088" cy="25202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572000" y="1556792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267744" y="4221088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804248" y="4221088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1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67544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43856566"/>
              </p:ext>
            </p:extLst>
          </p:nvPr>
        </p:nvGraphicFramePr>
        <p:xfrm>
          <a:off x="683568" y="1988840"/>
          <a:ext cx="777686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692696"/>
            <a:ext cx="681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b="1" dirty="0" smtClean="0">
                <a:solidFill>
                  <a:prstClr val="black"/>
                </a:solidFill>
                <a:latin typeface="Calibri"/>
              </a:rPr>
              <a:t>Структура ВЕБ-КВЕСТА</a:t>
            </a:r>
            <a:endParaRPr lang="ru-RU" sz="4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6021288"/>
            <a:ext cx="604867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4800" b="1" dirty="0" smtClean="0">
                <a:solidFill>
                  <a:prstClr val="white"/>
                </a:solidFill>
                <a:hlinkClick r:id="rId14" action="ppaction://hlinksldjump"/>
              </a:rPr>
              <a:t>Заключение</a:t>
            </a:r>
            <a:endParaRPr lang="ru-RU" sz="4800" b="1" dirty="0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884368" y="5733256"/>
            <a:ext cx="781652" cy="895775"/>
            <a:chOff x="6707182" y="2736305"/>
            <a:chExt cx="781652" cy="895775"/>
          </a:xfrm>
        </p:grpSpPr>
        <p:sp>
          <p:nvSpPr>
            <p:cNvPr id="8" name="Стрелка вниз 7"/>
            <p:cNvSpPr/>
            <p:nvPr/>
          </p:nvSpPr>
          <p:spPr>
            <a:xfrm>
              <a:off x="6707182" y="2736305"/>
              <a:ext cx="781652" cy="895775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трелка вниз 4"/>
            <p:cNvSpPr/>
            <p:nvPr/>
          </p:nvSpPr>
          <p:spPr>
            <a:xfrm>
              <a:off x="6883054" y="2736305"/>
              <a:ext cx="429908" cy="702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180" tIns="43180" rIns="43180" bIns="43180" numCol="1" spcCol="1270" anchor="ctr" anchorCtr="0">
              <a:noAutofit/>
            </a:bodyPr>
            <a:lstStyle/>
            <a:p>
              <a:pPr algn="ctr" defTabSz="1511300" fontAlgn="auto">
                <a:lnSpc>
                  <a:spcPct val="90000"/>
                </a:lnSpc>
                <a:spcAft>
                  <a:spcPct val="35000"/>
                </a:spcAft>
              </a:pPr>
              <a:endParaRPr lang="ru-RU" sz="3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10" name="Управляющая кнопка: назад 9">
            <a:hlinkClick r:id="rId15" action="ppaction://hlinksldjump" highlightClick="1"/>
          </p:cNvPr>
          <p:cNvSpPr/>
          <p:nvPr/>
        </p:nvSpPr>
        <p:spPr>
          <a:xfrm>
            <a:off x="395536" y="6309320"/>
            <a:ext cx="936104" cy="322336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Рисунок 10" descr="i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8" y="692696"/>
            <a:ext cx="183569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67544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99792" y="260648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7200" b="1" dirty="0" smtClean="0">
                <a:solidFill>
                  <a:prstClr val="black"/>
                </a:solidFill>
                <a:latin typeface="Calibri"/>
              </a:rPr>
              <a:t>Введение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395536" y="6309320"/>
            <a:ext cx="936104" cy="322336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1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67544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19872" y="332656"/>
            <a:ext cx="32800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dirty="0" smtClean="0">
                <a:solidFill>
                  <a:prstClr val="black"/>
                </a:solidFill>
                <a:latin typeface="Calibri"/>
              </a:rPr>
              <a:t>Задание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Управляющая кнопка: назад 4">
            <a:hlinkClick r:id="rId9" action="ppaction://hlinksldjump" highlightClick="1"/>
          </p:cNvPr>
          <p:cNvSpPr/>
          <p:nvPr/>
        </p:nvSpPr>
        <p:spPr>
          <a:xfrm>
            <a:off x="395536" y="6309320"/>
            <a:ext cx="936104" cy="322336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 descr="4)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404664"/>
            <a:ext cx="2664296" cy="167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8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67544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63688" y="548680"/>
            <a:ext cx="3502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7200" b="1" dirty="0" smtClean="0">
                <a:solidFill>
                  <a:prstClr val="black"/>
                </a:solidFill>
                <a:latin typeface="Calibri"/>
              </a:rPr>
              <a:t>Процесс</a:t>
            </a:r>
            <a:endParaRPr lang="ru-RU" sz="7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Управляющая кнопка: назад 4">
            <a:hlinkClick r:id="rId9" action="ppaction://hlinksldjump" highlightClick="1"/>
          </p:cNvPr>
          <p:cNvSpPr/>
          <p:nvPr/>
        </p:nvSpPr>
        <p:spPr>
          <a:xfrm>
            <a:off x="395536" y="6309320"/>
            <a:ext cx="936104" cy="322336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56176" y="260648"/>
            <a:ext cx="274776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694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67544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59832" y="476672"/>
            <a:ext cx="34963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7200" b="1" dirty="0" smtClean="0">
                <a:solidFill>
                  <a:prstClr val="black"/>
                </a:solidFill>
                <a:latin typeface="Calibri"/>
              </a:rPr>
              <a:t>Ресурсы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Управляющая кнопка: назад 4">
            <a:hlinkClick r:id="rId9" action="ppaction://hlinksldjump" highlightClick="1"/>
          </p:cNvPr>
          <p:cNvSpPr/>
          <p:nvPr/>
        </p:nvSpPr>
        <p:spPr>
          <a:xfrm>
            <a:off x="395536" y="6309320"/>
            <a:ext cx="936104" cy="322336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8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67544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03648" y="476672"/>
            <a:ext cx="66259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dirty="0" smtClean="0">
                <a:solidFill>
                  <a:prstClr val="black"/>
                </a:solidFill>
                <a:latin typeface="Calibri"/>
              </a:rPr>
              <a:t>Критерии оценки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Управляющая кнопка: назад 4">
            <a:hlinkClick r:id="rId9" action="ppaction://hlinksldjump" highlightClick="1"/>
          </p:cNvPr>
          <p:cNvSpPr/>
          <p:nvPr/>
        </p:nvSpPr>
        <p:spPr>
          <a:xfrm>
            <a:off x="395536" y="6309320"/>
            <a:ext cx="936104" cy="322336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67544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11760" y="548680"/>
            <a:ext cx="51219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7200" b="1" dirty="0" smtClean="0">
                <a:solidFill>
                  <a:prstClr val="black"/>
                </a:solidFill>
                <a:latin typeface="Calibri"/>
              </a:rPr>
              <a:t>Заключение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Управляющая кнопка: назад 4">
            <a:hlinkClick r:id="rId9" action="ppaction://hlinksldjump" highlightClick="1"/>
          </p:cNvPr>
          <p:cNvSpPr/>
          <p:nvPr/>
        </p:nvSpPr>
        <p:spPr>
          <a:xfrm>
            <a:off x="395536" y="6309320"/>
            <a:ext cx="936104" cy="322336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2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50825" y="404813"/>
            <a:ext cx="89265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2970213" algn="ctr"/>
              </a:tabLst>
            </a:pPr>
            <a:r>
              <a:rPr lang="ru-RU" sz="2400" b="1">
                <a:latin typeface="Times New Roman" pitchFamily="18" charset="0"/>
                <a:cs typeface="Arial" charset="0"/>
              </a:rPr>
              <a:t>На каком из указанных ниже рисунков изображен график,</a:t>
            </a:r>
          </a:p>
          <a:p>
            <a:pPr>
              <a:tabLst>
                <a:tab pos="2970213" algn="ctr"/>
              </a:tabLst>
            </a:pPr>
            <a:r>
              <a:rPr lang="ru-RU" sz="2400" b="1">
                <a:latin typeface="Times New Roman" pitchFamily="18" charset="0"/>
                <a:cs typeface="Arial" charset="0"/>
              </a:rPr>
              <a:t> являющийся графиком функции?</a:t>
            </a:r>
          </a:p>
        </p:txBody>
      </p:sp>
      <p:grpSp>
        <p:nvGrpSpPr>
          <p:cNvPr id="27651" name="Group 3"/>
          <p:cNvGrpSpPr>
            <a:grpSpLocks noChangeAspect="1"/>
          </p:cNvGrpSpPr>
          <p:nvPr/>
        </p:nvGrpSpPr>
        <p:grpSpPr bwMode="auto">
          <a:xfrm>
            <a:off x="684213" y="1989138"/>
            <a:ext cx="2043112" cy="2160587"/>
            <a:chOff x="4276" y="2799"/>
            <a:chExt cx="1469" cy="1533"/>
          </a:xfrm>
        </p:grpSpPr>
        <p:sp>
          <p:nvSpPr>
            <p:cNvPr id="27676" name="AutoShape 4"/>
            <p:cNvSpPr>
              <a:spLocks noChangeAspect="1" noChangeArrowheads="1"/>
            </p:cNvSpPr>
            <p:nvPr/>
          </p:nvSpPr>
          <p:spPr bwMode="auto">
            <a:xfrm>
              <a:off x="4276" y="2799"/>
              <a:ext cx="1469" cy="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7" name="Line 5"/>
            <p:cNvSpPr>
              <a:spLocks noChangeShapeType="1"/>
            </p:cNvSpPr>
            <p:nvPr/>
          </p:nvSpPr>
          <p:spPr bwMode="auto">
            <a:xfrm>
              <a:off x="4332" y="3914"/>
              <a:ext cx="141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8" name="Line 6"/>
            <p:cNvSpPr>
              <a:spLocks noChangeShapeType="1"/>
            </p:cNvSpPr>
            <p:nvPr/>
          </p:nvSpPr>
          <p:spPr bwMode="auto">
            <a:xfrm flipV="1">
              <a:off x="4615" y="2799"/>
              <a:ext cx="1" cy="13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9" name="Text Box 7"/>
            <p:cNvSpPr txBox="1">
              <a:spLocks noChangeArrowheads="1"/>
            </p:cNvSpPr>
            <p:nvPr/>
          </p:nvSpPr>
          <p:spPr bwMode="auto">
            <a:xfrm>
              <a:off x="4756" y="4053"/>
              <a:ext cx="283" cy="2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27680" name="Line 8"/>
            <p:cNvSpPr>
              <a:spLocks noChangeShapeType="1"/>
            </p:cNvSpPr>
            <p:nvPr/>
          </p:nvSpPr>
          <p:spPr bwMode="auto">
            <a:xfrm flipV="1">
              <a:off x="4417" y="3635"/>
              <a:ext cx="565" cy="4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1" name="Line 9"/>
            <p:cNvSpPr>
              <a:spLocks noChangeShapeType="1"/>
            </p:cNvSpPr>
            <p:nvPr/>
          </p:nvSpPr>
          <p:spPr bwMode="auto">
            <a:xfrm>
              <a:off x="4982" y="3635"/>
              <a:ext cx="0" cy="2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2" name="Line 10"/>
            <p:cNvSpPr>
              <a:spLocks noChangeShapeType="1"/>
            </p:cNvSpPr>
            <p:nvPr/>
          </p:nvSpPr>
          <p:spPr bwMode="auto">
            <a:xfrm flipV="1">
              <a:off x="4982" y="3217"/>
              <a:ext cx="0" cy="4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83" name="Line 11"/>
            <p:cNvSpPr>
              <a:spLocks noChangeShapeType="1"/>
            </p:cNvSpPr>
            <p:nvPr/>
          </p:nvSpPr>
          <p:spPr bwMode="auto">
            <a:xfrm flipV="1">
              <a:off x="4982" y="2799"/>
              <a:ext cx="424" cy="4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oval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652" name="Rectangle 12"/>
          <p:cNvSpPr>
            <a:spLocks noChangeArrowheads="1"/>
          </p:cNvSpPr>
          <p:nvPr/>
        </p:nvSpPr>
        <p:spPr bwMode="auto">
          <a:xfrm>
            <a:off x="250825" y="1484313"/>
            <a:ext cx="362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cs typeface="Arial" charset="0"/>
              </a:rPr>
              <a:t> 1)                                                  </a:t>
            </a:r>
          </a:p>
        </p:txBody>
      </p:sp>
      <p:grpSp>
        <p:nvGrpSpPr>
          <p:cNvPr id="27653" name="Group 13"/>
          <p:cNvGrpSpPr>
            <a:grpSpLocks noChangeAspect="1"/>
          </p:cNvGrpSpPr>
          <p:nvPr/>
        </p:nvGrpSpPr>
        <p:grpSpPr bwMode="auto">
          <a:xfrm>
            <a:off x="3276600" y="1773238"/>
            <a:ext cx="2043113" cy="2160587"/>
            <a:chOff x="4276" y="2799"/>
            <a:chExt cx="1468" cy="1533"/>
          </a:xfrm>
        </p:grpSpPr>
        <p:sp>
          <p:nvSpPr>
            <p:cNvPr id="27671" name="AutoShape 14"/>
            <p:cNvSpPr>
              <a:spLocks noChangeAspect="1" noChangeArrowheads="1"/>
            </p:cNvSpPr>
            <p:nvPr/>
          </p:nvSpPr>
          <p:spPr bwMode="auto">
            <a:xfrm>
              <a:off x="4276" y="2799"/>
              <a:ext cx="1468" cy="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2" name="Line 15"/>
            <p:cNvSpPr>
              <a:spLocks noChangeShapeType="1"/>
            </p:cNvSpPr>
            <p:nvPr/>
          </p:nvSpPr>
          <p:spPr bwMode="auto">
            <a:xfrm>
              <a:off x="4332" y="3914"/>
              <a:ext cx="14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3" name="Line 16"/>
            <p:cNvSpPr>
              <a:spLocks noChangeShapeType="1"/>
            </p:cNvSpPr>
            <p:nvPr/>
          </p:nvSpPr>
          <p:spPr bwMode="auto">
            <a:xfrm flipV="1">
              <a:off x="4615" y="2799"/>
              <a:ext cx="1" cy="13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4" name="Text Box 17"/>
            <p:cNvSpPr txBox="1">
              <a:spLocks noChangeArrowheads="1"/>
            </p:cNvSpPr>
            <p:nvPr/>
          </p:nvSpPr>
          <p:spPr bwMode="auto">
            <a:xfrm>
              <a:off x="4756" y="4053"/>
              <a:ext cx="281" cy="2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27675" name="Line 18"/>
            <p:cNvSpPr>
              <a:spLocks noChangeShapeType="1"/>
            </p:cNvSpPr>
            <p:nvPr/>
          </p:nvSpPr>
          <p:spPr bwMode="auto">
            <a:xfrm flipV="1">
              <a:off x="5039" y="2938"/>
              <a:ext cx="1" cy="12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654" name="Rectangle 19"/>
          <p:cNvSpPr>
            <a:spLocks noChangeArrowheads="1"/>
          </p:cNvSpPr>
          <p:nvPr/>
        </p:nvSpPr>
        <p:spPr bwMode="auto">
          <a:xfrm>
            <a:off x="2987675" y="1628775"/>
            <a:ext cx="311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cs typeface="Arial" charset="0"/>
              </a:rPr>
              <a:t>2)                                           </a:t>
            </a:r>
          </a:p>
        </p:txBody>
      </p:sp>
      <p:grpSp>
        <p:nvGrpSpPr>
          <p:cNvPr id="27655" name="Group 20"/>
          <p:cNvGrpSpPr>
            <a:grpSpLocks noChangeAspect="1"/>
          </p:cNvGrpSpPr>
          <p:nvPr/>
        </p:nvGrpSpPr>
        <p:grpSpPr bwMode="auto">
          <a:xfrm>
            <a:off x="5508625" y="1700213"/>
            <a:ext cx="2381250" cy="2520950"/>
            <a:chOff x="4276" y="2660"/>
            <a:chExt cx="1468" cy="1533"/>
          </a:xfrm>
        </p:grpSpPr>
        <p:sp>
          <p:nvSpPr>
            <p:cNvPr id="27666" name="AutoShape 21"/>
            <p:cNvSpPr>
              <a:spLocks noChangeAspect="1" noChangeArrowheads="1"/>
            </p:cNvSpPr>
            <p:nvPr/>
          </p:nvSpPr>
          <p:spPr bwMode="auto">
            <a:xfrm>
              <a:off x="4276" y="2660"/>
              <a:ext cx="1468" cy="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67" name="Line 22"/>
            <p:cNvSpPr>
              <a:spLocks noChangeShapeType="1"/>
            </p:cNvSpPr>
            <p:nvPr/>
          </p:nvSpPr>
          <p:spPr bwMode="auto">
            <a:xfrm>
              <a:off x="4332" y="3775"/>
              <a:ext cx="14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68" name="Line 23"/>
            <p:cNvSpPr>
              <a:spLocks noChangeShapeType="1"/>
            </p:cNvSpPr>
            <p:nvPr/>
          </p:nvSpPr>
          <p:spPr bwMode="auto">
            <a:xfrm flipV="1">
              <a:off x="4756" y="2660"/>
              <a:ext cx="1" cy="15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69" name="Line 24"/>
            <p:cNvSpPr>
              <a:spLocks noChangeShapeType="1"/>
            </p:cNvSpPr>
            <p:nvPr/>
          </p:nvSpPr>
          <p:spPr bwMode="auto">
            <a:xfrm>
              <a:off x="5321" y="3217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70" name="Oval 25"/>
            <p:cNvSpPr>
              <a:spLocks noChangeArrowheads="1"/>
            </p:cNvSpPr>
            <p:nvPr/>
          </p:nvSpPr>
          <p:spPr bwMode="auto">
            <a:xfrm>
              <a:off x="5180" y="3217"/>
              <a:ext cx="80" cy="7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656" name="Rectangle 26"/>
          <p:cNvSpPr>
            <a:spLocks noChangeArrowheads="1"/>
          </p:cNvSpPr>
          <p:nvPr/>
        </p:nvSpPr>
        <p:spPr bwMode="auto">
          <a:xfrm>
            <a:off x="5148263" y="1557338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cs typeface="Arial" charset="0"/>
              </a:rPr>
              <a:t>3) </a:t>
            </a:r>
          </a:p>
        </p:txBody>
      </p:sp>
      <p:sp>
        <p:nvSpPr>
          <p:cNvPr id="27657" name="Text Box 27"/>
          <p:cNvSpPr txBox="1">
            <a:spLocks noChangeArrowheads="1"/>
          </p:cNvSpPr>
          <p:nvPr/>
        </p:nvSpPr>
        <p:spPr bwMode="auto">
          <a:xfrm>
            <a:off x="611188" y="1844675"/>
            <a:ext cx="246062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>
                <a:cs typeface="Arial" charset="0"/>
              </a:rPr>
              <a:t>y</a:t>
            </a:r>
          </a:p>
        </p:txBody>
      </p:sp>
      <p:sp>
        <p:nvSpPr>
          <p:cNvPr id="27658" name="Text Box 28"/>
          <p:cNvSpPr txBox="1">
            <a:spLocks noChangeArrowheads="1"/>
          </p:cNvSpPr>
          <p:nvPr/>
        </p:nvSpPr>
        <p:spPr bwMode="auto">
          <a:xfrm>
            <a:off x="3348038" y="1628775"/>
            <a:ext cx="246062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>
                <a:cs typeface="Arial" charset="0"/>
              </a:rPr>
              <a:t>y</a:t>
            </a:r>
          </a:p>
        </p:txBody>
      </p:sp>
      <p:sp>
        <p:nvSpPr>
          <p:cNvPr id="27659" name="Text Box 29"/>
          <p:cNvSpPr txBox="1">
            <a:spLocks noChangeArrowheads="1"/>
          </p:cNvSpPr>
          <p:nvPr/>
        </p:nvSpPr>
        <p:spPr bwMode="auto">
          <a:xfrm>
            <a:off x="5580063" y="1628775"/>
            <a:ext cx="431800" cy="3603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>
                <a:cs typeface="Arial" charset="0"/>
              </a:rPr>
              <a:t>y</a:t>
            </a:r>
          </a:p>
        </p:txBody>
      </p:sp>
      <p:sp>
        <p:nvSpPr>
          <p:cNvPr id="27660" name="Text Box 30"/>
          <p:cNvSpPr txBox="1">
            <a:spLocks noChangeArrowheads="1"/>
          </p:cNvSpPr>
          <p:nvPr/>
        </p:nvSpPr>
        <p:spPr bwMode="auto">
          <a:xfrm>
            <a:off x="2411413" y="3789363"/>
            <a:ext cx="246062" cy="3095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>
                <a:cs typeface="Arial" charset="0"/>
              </a:rPr>
              <a:t>x</a:t>
            </a:r>
          </a:p>
        </p:txBody>
      </p:sp>
      <p:sp>
        <p:nvSpPr>
          <p:cNvPr id="27661" name="Text Box 31"/>
          <p:cNvSpPr txBox="1">
            <a:spLocks noChangeArrowheads="1"/>
          </p:cNvSpPr>
          <p:nvPr/>
        </p:nvSpPr>
        <p:spPr bwMode="auto">
          <a:xfrm>
            <a:off x="5076825" y="3500438"/>
            <a:ext cx="246063" cy="3095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>
                <a:cs typeface="Arial" charset="0"/>
              </a:rPr>
              <a:t>x</a:t>
            </a:r>
          </a:p>
        </p:txBody>
      </p:sp>
      <p:sp>
        <p:nvSpPr>
          <p:cNvPr id="27662" name="Text Box 32"/>
          <p:cNvSpPr txBox="1">
            <a:spLocks noChangeArrowheads="1"/>
          </p:cNvSpPr>
          <p:nvPr/>
        </p:nvSpPr>
        <p:spPr bwMode="auto">
          <a:xfrm>
            <a:off x="7667625" y="3716338"/>
            <a:ext cx="1008063" cy="5048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>
                <a:cs typeface="Arial" charset="0"/>
              </a:rPr>
              <a:t>x</a:t>
            </a:r>
          </a:p>
        </p:txBody>
      </p:sp>
      <p:sp>
        <p:nvSpPr>
          <p:cNvPr id="27663" name="Rectangle 33"/>
          <p:cNvSpPr>
            <a:spLocks noChangeArrowheads="1"/>
          </p:cNvSpPr>
          <p:nvPr/>
        </p:nvSpPr>
        <p:spPr bwMode="auto">
          <a:xfrm>
            <a:off x="539750" y="4760913"/>
            <a:ext cx="70088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 b="1">
                <a:cs typeface="Times New Roman" pitchFamily="18" charset="0"/>
              </a:rPr>
              <a:t>А.  1                </a:t>
            </a:r>
            <a:endParaRPr lang="ru-RU" sz="2400" b="1"/>
          </a:p>
          <a:p>
            <a:pPr eaLnBrk="0" hangingPunct="0"/>
            <a:r>
              <a:rPr lang="ru-RU" sz="2400" b="1">
                <a:cs typeface="Times New Roman" pitchFamily="18" charset="0"/>
              </a:rPr>
              <a:t>Б.  3  </a:t>
            </a:r>
            <a:endParaRPr lang="ru-RU" sz="2400" b="1"/>
          </a:p>
          <a:p>
            <a:pPr eaLnBrk="0" hangingPunct="0"/>
            <a:r>
              <a:rPr lang="ru-RU" sz="2400" b="1">
                <a:cs typeface="Times New Roman" pitchFamily="18" charset="0"/>
              </a:rPr>
              <a:t>В.  1 и 3</a:t>
            </a:r>
            <a:endParaRPr lang="ru-RU" sz="2400" b="1"/>
          </a:p>
          <a:p>
            <a:pPr eaLnBrk="0" hangingPunct="0"/>
            <a:r>
              <a:rPr lang="ru-RU" sz="2400" b="1">
                <a:cs typeface="Times New Roman" pitchFamily="18" charset="0"/>
              </a:rPr>
              <a:t>Г.  все графики  являются графиками функции</a:t>
            </a:r>
            <a:r>
              <a:rPr lang="ru-RU" sz="2400" b="1">
                <a:cs typeface="Arial" charset="0"/>
              </a:rPr>
              <a:t>  </a:t>
            </a:r>
          </a:p>
        </p:txBody>
      </p:sp>
      <p:pic>
        <p:nvPicPr>
          <p:cNvPr id="96290" name="Picture 34" descr="человечек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4437063"/>
            <a:ext cx="10382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91" name="Rectangle 35"/>
          <p:cNvSpPr>
            <a:spLocks noChangeArrowheads="1"/>
          </p:cNvSpPr>
          <p:nvPr/>
        </p:nvSpPr>
        <p:spPr bwMode="auto">
          <a:xfrm>
            <a:off x="7451725" y="5156200"/>
            <a:ext cx="82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cs typeface="Arial" charset="0"/>
              </a:rPr>
              <a:t>Б. 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91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67544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88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7814"/>
            <a:ext cx="7056784" cy="67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746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-33132"/>
            <a:ext cx="7632848" cy="689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851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279"/>
            <a:ext cx="7272808" cy="683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907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5153"/>
            <a:ext cx="7344816" cy="666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890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3838"/>
            <a:ext cx="7200800" cy="680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103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7416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460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-1591"/>
            <a:ext cx="7992888" cy="668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416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45" y="0"/>
            <a:ext cx="91012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883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65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142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№1</a:t>
            </a:r>
            <a:endParaRPr lang="ru-RU" dirty="0"/>
          </a:p>
        </p:txBody>
      </p:sp>
      <p:sp>
        <p:nvSpPr>
          <p:cNvPr id="9219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ГИА-2010</a:t>
            </a:r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2286000" y="5000625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smtClean="0">
                <a:solidFill>
                  <a:prstClr val="white"/>
                </a:solidFill>
              </a:rPr>
              <a:t>Критская Ю.Б.</a:t>
            </a:r>
          </a:p>
          <a:p>
            <a:pPr algn="ctr"/>
            <a:r>
              <a:rPr lang="ru-RU" sz="2400" smtClean="0">
                <a:solidFill>
                  <a:prstClr val="white"/>
                </a:solidFill>
              </a:rPr>
              <a:t> Учитель математики. </a:t>
            </a:r>
          </a:p>
          <a:p>
            <a:pPr algn="ctr"/>
            <a:r>
              <a:rPr lang="ru-RU" sz="2400" smtClean="0">
                <a:solidFill>
                  <a:prstClr val="white"/>
                </a:solidFill>
              </a:rPr>
              <a:t>ГОУ СОШ №121</a:t>
            </a:r>
          </a:p>
          <a:p>
            <a:pPr algn="ctr"/>
            <a:r>
              <a:rPr lang="ru-RU" sz="2400" smtClean="0">
                <a:solidFill>
                  <a:prstClr val="white"/>
                </a:solidFill>
              </a:rPr>
              <a:t> Санкт-Петербург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9208"/>
            <a:ext cx="9144000" cy="692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37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24"/>
            <a:ext cx="9144000" cy="681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58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4628"/>
            <a:ext cx="9144000" cy="677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014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1938"/>
            <a:ext cx="8820472" cy="626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19872" y="5733256"/>
            <a:ext cx="24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hlinkClick r:id="rId5"/>
              </a:rPr>
              <a:t>http://learningapps.org/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43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09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619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775" y="819150"/>
            <a:ext cx="741045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814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89977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142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917" y="1062529"/>
            <a:ext cx="9162917" cy="474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891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622" y="0"/>
            <a:ext cx="91506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510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>
          <a:xfrm>
            <a:off x="428596" y="2000240"/>
            <a:ext cx="8043890" cy="3500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93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310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462" y="764704"/>
            <a:ext cx="931292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226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4" y="620688"/>
            <a:ext cx="913933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380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790" y="0"/>
            <a:ext cx="6630570" cy="670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735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89" y="836712"/>
            <a:ext cx="908203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48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3" y="5805488"/>
            <a:ext cx="1042987" cy="1052512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04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clip2net.com/clip/m98547/1390154524-clip-11kb.png?nocache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172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2" name="Picture 4" descr="http://clip2net.com/clip/m98547/1390154627-clip-10kb.png?nocache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476625"/>
            <a:ext cx="61245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0400" y="5334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ГИА</a:t>
            </a:r>
            <a:endParaRPr lang="ru-RU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4459426"/>
            <a:ext cx="1181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ЕГЭ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29759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1142976" y="1214422"/>
            <a:ext cx="757242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1785918" y="428604"/>
            <a:ext cx="697992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1500166" y="1142984"/>
            <a:ext cx="7358082" cy="485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 descr="C145-07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38" y="785813"/>
            <a:ext cx="6940550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3214688" y="5500688"/>
            <a:ext cx="30019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smtClean="0">
                <a:solidFill>
                  <a:prstClr val="white"/>
                </a:solidFill>
              </a:rPr>
              <a:t>Проверим!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 </a:t>
            </a:r>
            <a:r>
              <a:rPr lang="ru-RU" sz="4000" b="1" dirty="0" smtClean="0">
                <a:solidFill>
                  <a:schemeClr val="tx1"/>
                </a:solidFill>
              </a:rPr>
              <a:t>Подготовка</a:t>
            </a:r>
            <a:r>
              <a:rPr lang="ru-RU" dirty="0" smtClean="0">
                <a:solidFill>
                  <a:srgbClr val="D2D2D2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к</a:t>
            </a:r>
            <a:r>
              <a:rPr lang="ru-RU" dirty="0" smtClean="0">
                <a:solidFill>
                  <a:srgbClr val="D2D2D2"/>
                </a:solidFill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</a:rPr>
              <a:t>итоговой</a:t>
            </a:r>
            <a:r>
              <a:rPr lang="ru-RU" dirty="0" smtClean="0">
                <a:solidFill>
                  <a:srgbClr val="D2D2D2"/>
                </a:solidFill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</a:rPr>
              <a:t>аттестации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2590800"/>
            <a:ext cx="6019800" cy="3810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hlinkClick r:id="rId3" action="ppaction://hlinksldjump"/>
              </a:rPr>
              <a:t>На уроке </a:t>
            </a:r>
            <a:r>
              <a:rPr lang="ru-RU" dirty="0" smtClean="0"/>
              <a:t>	</a:t>
            </a:r>
          </a:p>
          <a:p>
            <a:pPr eaLnBrk="1" hangingPunct="1">
              <a:defRPr/>
            </a:pPr>
            <a:r>
              <a:rPr lang="ru-RU" dirty="0" smtClean="0">
                <a:hlinkClick r:id="rId4" action="ppaction://hlinksldjump"/>
              </a:rPr>
              <a:t>Элементы дистанционного обучения</a:t>
            </a:r>
            <a:endParaRPr lang="ru-RU" dirty="0" smtClean="0"/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14340" name="Picture 4" descr="pic330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2133600"/>
            <a:ext cx="21336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>
          <a:xfrm>
            <a:off x="428596" y="2000240"/>
            <a:ext cx="8043890" cy="3500462"/>
          </a:xfrm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5072063"/>
            <a:ext cx="1019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1142976" y="1214422"/>
            <a:ext cx="7572428" cy="472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4857750"/>
            <a:ext cx="10763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1785918" y="428604"/>
            <a:ext cx="697992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3997325"/>
            <a:ext cx="78581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Подготовка к ЕГЭ</a:t>
            </a:r>
            <a:endParaRPr lang="ru-RU" dirty="0"/>
          </a:p>
        </p:txBody>
      </p:sp>
      <p:pic>
        <p:nvPicPr>
          <p:cNvPr id="352258" name="Picture 2" descr="Картинка 3 из 1867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895600"/>
            <a:ext cx="5076825" cy="281940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softEdge rad="3175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>
          <a:xfrm>
            <a:off x="714375" y="2786063"/>
            <a:ext cx="7772400" cy="1470025"/>
          </a:xfrm>
        </p:spPr>
        <p:txBody>
          <a:bodyPr/>
          <a:lstStyle/>
          <a:p>
            <a:pPr eaLnBrk="1" hangingPunct="1"/>
            <a:r>
              <a:rPr lang="ru-RU" sz="4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ЕГЭ-2010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50" y="4071938"/>
            <a:ext cx="6400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Разминка №2</a:t>
            </a:r>
          </a:p>
        </p:txBody>
      </p:sp>
      <p:pic>
        <p:nvPicPr>
          <p:cNvPr id="29700" name="Picture 5" descr="H:\Documents and Settings\Aida\Рабочий стол\текстуры и фоны, клипарты\idpenc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93082">
            <a:off x="3452813" y="1793875"/>
            <a:ext cx="2598737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 descr="H:\Documents and Settings\Aida\Рабочий стол\текстуры и фоны, клипарты\новеньки картинки\pencil rolling h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2143125"/>
            <a:ext cx="26971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Дата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6656C4-65F0-4C60-9950-F344FE34A19E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643188" y="5500688"/>
            <a:ext cx="4071937" cy="436562"/>
          </a:xfrm>
        </p:spPr>
        <p:txBody>
          <a:bodyPr/>
          <a:lstStyle/>
          <a:p>
            <a:pPr>
              <a:defRPr/>
            </a:pPr>
            <a:r>
              <a:rPr lang="ru-RU" sz="2000" b="1" dirty="0"/>
              <a:t>Критская Ю.Б.ГОУ СОШ №121 Санкт-Петербург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5"/>
          <p:cNvSpPr>
            <a:spLocks noChangeArrowheads="1"/>
          </p:cNvSpPr>
          <p:nvPr/>
        </p:nvSpPr>
        <p:spPr bwMode="auto">
          <a:xfrm>
            <a:off x="857250" y="2967038"/>
            <a:ext cx="7500938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Сырок стоит 6 руб. 60 коп. Какое наибольшее число сырков можно купить на 80 рублей? </a:t>
            </a:r>
          </a:p>
        </p:txBody>
      </p:sp>
      <p:sp>
        <p:nvSpPr>
          <p:cNvPr id="30723" name="Прямоугольник 6"/>
          <p:cNvSpPr>
            <a:spLocks noChangeArrowheads="1"/>
          </p:cNvSpPr>
          <p:nvPr/>
        </p:nvSpPr>
        <p:spPr bwMode="auto">
          <a:xfrm>
            <a:off x="5072063" y="428625"/>
            <a:ext cx="3346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Задание </a:t>
            </a:r>
            <a:r>
              <a:rPr lang="en-US" sz="2400" b="1">
                <a:solidFill>
                  <a:schemeClr val="bg1"/>
                </a:solidFill>
              </a:rPr>
              <a:t>B1 (№ 2445)</a:t>
            </a:r>
          </a:p>
        </p:txBody>
      </p:sp>
      <p:sp>
        <p:nvSpPr>
          <p:cNvPr id="10" name="Дата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024134E-A08F-499D-A516-65E391DEDE8F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3"/>
          <p:cNvSpPr>
            <a:spLocks noChangeArrowheads="1"/>
          </p:cNvSpPr>
          <p:nvPr/>
        </p:nvSpPr>
        <p:spPr bwMode="auto">
          <a:xfrm>
            <a:off x="3143250" y="357188"/>
            <a:ext cx="3346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Задание </a:t>
            </a:r>
            <a:r>
              <a:rPr lang="en-US" sz="2400" b="1">
                <a:solidFill>
                  <a:schemeClr val="bg1"/>
                </a:solidFill>
              </a:rPr>
              <a:t>B2 (№ 1971)</a:t>
            </a:r>
          </a:p>
        </p:txBody>
      </p:sp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285750" y="1214438"/>
            <a:ext cx="85010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>
                <a:cs typeface="Arial" charset="0"/>
              </a:rPr>
              <a:t>Первый посев семян петрушки рекомендуется проводить в апреле при дневной температуре воздуха не менее   +6° С. На рисунке показан прогноз дневной температуры воздуха в первых трех неделях апреля. Определите, в течение скольких дней за этот период можно производить посев петрушки.</a:t>
            </a:r>
          </a:p>
        </p:txBody>
      </p:sp>
      <p:pic>
        <p:nvPicPr>
          <p:cNvPr id="31748" name="Picture 2" descr="+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00" y="152400"/>
            <a:ext cx="2857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3500438"/>
            <a:ext cx="57150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Дата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315D1-FAA4-45E4-B448-A9E0A941451D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3"/>
          <p:cNvSpPr>
            <a:spLocks noChangeArrowheads="1"/>
          </p:cNvSpPr>
          <p:nvPr/>
        </p:nvSpPr>
        <p:spPr bwMode="auto">
          <a:xfrm>
            <a:off x="4429125" y="357188"/>
            <a:ext cx="3833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Задание </a:t>
            </a:r>
            <a:r>
              <a:rPr lang="en-US" sz="2800" b="1">
                <a:solidFill>
                  <a:schemeClr val="bg1"/>
                </a:solidFill>
              </a:rPr>
              <a:t>B3 (№ 2637</a:t>
            </a:r>
            <a:r>
              <a:rPr lang="en-US" b="1">
                <a:solidFill>
                  <a:schemeClr val="bg1"/>
                </a:solidFill>
              </a:rPr>
              <a:t>)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500063" y="2786063"/>
            <a:ext cx="5786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800" b="1">
                <a:cs typeface="Arial" charset="0"/>
              </a:rPr>
              <a:t>Найдите корень уравнения    </a:t>
            </a:r>
            <a:r>
              <a:rPr lang="ru-RU" sz="1000">
                <a:cs typeface="Arial" charset="0"/>
              </a:rPr>
              <a:t>. </a:t>
            </a:r>
          </a:p>
        </p:txBody>
      </p:sp>
      <p:pic>
        <p:nvPicPr>
          <p:cNvPr id="32772" name="Picture 2" descr="{{\log }_{5}}(4+x)~=~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4000500"/>
            <a:ext cx="442595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Дата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0A91823-E5DA-427A-A4D7-958FEDA1D142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Критская Ю.Б.ГОУ СОШ №121 Санкт-Петербург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3"/>
          <p:cNvSpPr>
            <a:spLocks noChangeArrowheads="1"/>
          </p:cNvSpPr>
          <p:nvPr/>
        </p:nvSpPr>
        <p:spPr bwMode="auto">
          <a:xfrm>
            <a:off x="4643438" y="285750"/>
            <a:ext cx="3346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Задание </a:t>
            </a:r>
            <a:r>
              <a:rPr lang="en-US" sz="2400" b="1">
                <a:solidFill>
                  <a:schemeClr val="bg1"/>
                </a:solidFill>
              </a:rPr>
              <a:t>B4 (№ 455</a:t>
            </a:r>
            <a:r>
              <a:rPr lang="ru-RU" sz="2400" b="1">
                <a:solidFill>
                  <a:schemeClr val="bg1"/>
                </a:solidFill>
              </a:rPr>
              <a:t>3</a:t>
            </a:r>
            <a:r>
              <a:rPr lang="en-US" sz="2400" b="1">
                <a:solidFill>
                  <a:schemeClr val="bg1"/>
                </a:solidFill>
              </a:rPr>
              <a:t>)</a:t>
            </a:r>
            <a:endParaRPr lang="ru-RU" sz="2400">
              <a:solidFill>
                <a:schemeClr val="bg1"/>
              </a:solidFill>
            </a:endParaRPr>
          </a:p>
        </p:txBody>
      </p:sp>
      <p:pic>
        <p:nvPicPr>
          <p:cNvPr id="3379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357188" y="2643188"/>
            <a:ext cx="8286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32CFC7F-DACF-4C37-BFC7-D73F82D8A71D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3"/>
          <p:cNvSpPr>
            <a:spLocks noChangeArrowheads="1"/>
          </p:cNvSpPr>
          <p:nvPr/>
        </p:nvSpPr>
        <p:spPr bwMode="auto">
          <a:xfrm>
            <a:off x="3714750" y="285750"/>
            <a:ext cx="3346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Задание </a:t>
            </a:r>
            <a:r>
              <a:rPr lang="en-US" sz="2400" b="1">
                <a:solidFill>
                  <a:schemeClr val="bg1"/>
                </a:solidFill>
              </a:rPr>
              <a:t>B5 (№ 538</a:t>
            </a:r>
            <a:r>
              <a:rPr lang="ru-RU" sz="2400" b="1">
                <a:solidFill>
                  <a:schemeClr val="bg1"/>
                </a:solidFill>
              </a:rPr>
              <a:t>4</a:t>
            </a:r>
            <a:r>
              <a:rPr lang="en-US" sz="2400" b="1">
                <a:solidFill>
                  <a:schemeClr val="bg1"/>
                </a:solidFill>
              </a:rPr>
              <a:t>)</a:t>
            </a:r>
            <a:endParaRPr lang="ru-RU" sz="2400">
              <a:solidFill>
                <a:schemeClr val="bg1"/>
              </a:solidFill>
            </a:endParaRPr>
          </a:p>
        </p:txBody>
      </p:sp>
      <p:pic>
        <p:nvPicPr>
          <p:cNvPr id="348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381000" y="3200400"/>
            <a:ext cx="84423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Прямоугольник 5"/>
          <p:cNvSpPr>
            <a:spLocks noChangeArrowheads="1"/>
          </p:cNvSpPr>
          <p:nvPr/>
        </p:nvSpPr>
        <p:spPr bwMode="auto">
          <a:xfrm>
            <a:off x="428625" y="1285875"/>
            <a:ext cx="82867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Для транспортировки 40 тонн груза на 1000 км. можно использовать одного из трех перевозчиков. Причем у каждого из них своя грузоподъемность используемых автомобилей. Сколько рублей придется заплатить за самую дешевую перевозку за один рейс?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FFDDA17-1AC4-409C-A213-DD20CC2F90E6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696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tx1"/>
                </a:solidFill>
              </a:rPr>
              <a:t>Подготовка к итоговой аттестации на </a:t>
            </a:r>
            <a:r>
              <a:rPr lang="ru-RU" sz="4000" b="1" dirty="0">
                <a:solidFill>
                  <a:schemeClr val="tx1"/>
                </a:solidFill>
              </a:rPr>
              <a:t>уроке: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06613"/>
            <a:ext cx="8153400" cy="4751387"/>
          </a:xfrm>
          <a:effectLst/>
        </p:spPr>
        <p:txBody>
          <a:bodyPr/>
          <a:lstStyle/>
          <a:p>
            <a:pPr marL="609600" indent="-609600" eaLnBrk="1" hangingPunct="1">
              <a:buFont typeface="Wingdings" pitchFamily="2" charset="2"/>
              <a:buChar char="Ø"/>
              <a:defRPr/>
            </a:pPr>
            <a:r>
              <a:rPr lang="ru-RU" dirty="0" smtClean="0">
                <a:hlinkClick r:id="rId3" action="ppaction://hlinksldjump"/>
              </a:rPr>
              <a:t>Разминки –презентации</a:t>
            </a:r>
            <a:endParaRPr lang="ru-RU" dirty="0"/>
          </a:p>
          <a:p>
            <a:pPr marL="609600" indent="-609600" eaLnBrk="1" hangingPunct="1">
              <a:buFont typeface="Wingdings" pitchFamily="2" charset="2"/>
              <a:buChar char="Ø"/>
              <a:defRPr/>
            </a:pPr>
            <a:r>
              <a:rPr lang="ru-RU" dirty="0" smtClean="0">
                <a:hlinkClick r:id="rId4" action="ppaction://hlinksldjump"/>
              </a:rPr>
              <a:t>Тренажеры</a:t>
            </a:r>
            <a:r>
              <a:rPr lang="ru-RU" dirty="0" smtClean="0">
                <a:hlinkClick r:id="rId4" action="ppaction://hlinksldjump"/>
              </a:rPr>
              <a:t> </a:t>
            </a:r>
            <a:endParaRPr lang="ru-RU" dirty="0" smtClean="0"/>
          </a:p>
          <a:p>
            <a:pPr marL="1608138" indent="-796925" eaLnBrk="1" hangingPunct="1">
              <a:buFont typeface="Wingdings" pitchFamily="2" charset="2"/>
              <a:buChar char="ü"/>
              <a:defRPr/>
            </a:pPr>
            <a:r>
              <a:rPr lang="ru-RU" dirty="0" smtClean="0">
                <a:hlinkClick r:id="rId5" action="ppaction://hlinksldjump"/>
              </a:rPr>
              <a:t>Работа с прототипами ЕГЭ и ГИА</a:t>
            </a:r>
            <a:endParaRPr lang="ru-RU" dirty="0"/>
          </a:p>
          <a:p>
            <a:pPr marL="609600" indent="-609600" eaLnBrk="1" hangingPunct="1">
              <a:buFont typeface="Wingdings" pitchFamily="2" charset="2"/>
              <a:buChar char="Ø"/>
              <a:defRPr/>
            </a:pPr>
            <a:r>
              <a:rPr lang="ru-RU" dirty="0" smtClean="0">
                <a:hlinkClick r:id="rId6" action="ppaction://hlinksldjump"/>
              </a:rPr>
              <a:t>Недельные домашние задания</a:t>
            </a:r>
            <a:endParaRPr lang="ru-RU" dirty="0"/>
          </a:p>
          <a:p>
            <a:pPr marL="609600" indent="-609600" eaLnBrk="1" hangingPunct="1">
              <a:defRPr/>
            </a:pPr>
            <a:endParaRPr lang="ru-RU" dirty="0"/>
          </a:p>
        </p:txBody>
      </p:sp>
      <p:pic>
        <p:nvPicPr>
          <p:cNvPr id="15364" name="Рисунок 3" descr="g1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5334000"/>
            <a:ext cx="140811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5072063" y="357188"/>
            <a:ext cx="3346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Задание </a:t>
            </a:r>
            <a:r>
              <a:rPr lang="en-US" sz="2400" b="1">
                <a:solidFill>
                  <a:schemeClr val="bg1"/>
                </a:solidFill>
              </a:rPr>
              <a:t>B6 (№ 508</a:t>
            </a:r>
            <a:r>
              <a:rPr lang="ru-RU" sz="2400" b="1">
                <a:solidFill>
                  <a:schemeClr val="bg1"/>
                </a:solidFill>
              </a:rPr>
              <a:t>5</a:t>
            </a:r>
            <a:r>
              <a:rPr lang="en-US" sz="2400" b="1">
                <a:solidFill>
                  <a:schemeClr val="bg1"/>
                </a:solidFill>
              </a:rPr>
              <a:t>)</a:t>
            </a:r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35843" name="Прямоугольник 4"/>
          <p:cNvSpPr>
            <a:spLocks noChangeArrowheads="1"/>
          </p:cNvSpPr>
          <p:nvPr/>
        </p:nvSpPr>
        <p:spPr bwMode="auto">
          <a:xfrm>
            <a:off x="357188" y="2000250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>
                <a:solidFill>
                  <a:srgbClr val="000000"/>
                </a:solidFill>
              </a:rPr>
              <a:t>На клетчатой бумаге с клетками размером 1 см *   1 см изображен треугольник (см. рисунок). Найдите его площадь в квадратных сантиметрах </a:t>
            </a:r>
          </a:p>
        </p:txBody>
      </p:sp>
      <p:pic>
        <p:nvPicPr>
          <p:cNvPr id="3584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3643313"/>
            <a:ext cx="267176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Дата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D82BA71-64DC-4BDE-A49B-F6FB9EB3632B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4286250" y="357188"/>
            <a:ext cx="3346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Задание </a:t>
            </a:r>
            <a:r>
              <a:rPr lang="en-US" sz="2400" b="1">
                <a:solidFill>
                  <a:schemeClr val="bg1"/>
                </a:solidFill>
              </a:rPr>
              <a:t>B7 (№ 432</a:t>
            </a:r>
            <a:r>
              <a:rPr lang="ru-RU" sz="2400" b="1">
                <a:solidFill>
                  <a:schemeClr val="bg1"/>
                </a:solidFill>
              </a:rPr>
              <a:t>7</a:t>
            </a:r>
            <a:r>
              <a:rPr lang="en-US" sz="2400" b="1">
                <a:solidFill>
                  <a:schemeClr val="bg1"/>
                </a:solidFill>
              </a:rPr>
              <a:t>)</a:t>
            </a:r>
            <a:endParaRPr lang="ru-RU" sz="2400" b="1">
              <a:solidFill>
                <a:schemeClr val="bg1"/>
              </a:solidFill>
            </a:endParaRPr>
          </a:p>
        </p:txBody>
      </p:sp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2514600" y="1828800"/>
            <a:ext cx="51339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000000"/>
                </a:solidFill>
              </a:rPr>
              <a:t>Найдите значение выражения    </a:t>
            </a:r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>  </a:t>
            </a:r>
            <a:r>
              <a:rPr lang="ru-RU" sz="1000"/>
              <a:t> </a:t>
            </a:r>
            <a:r>
              <a:rPr lang="ru-RU"/>
              <a:t>. </a:t>
            </a:r>
          </a:p>
        </p:txBody>
      </p:sp>
      <p:pic>
        <p:nvPicPr>
          <p:cNvPr id="36869" name="Picture 2" descr="{{8}^{2{{\log }_{8}}3}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71800"/>
            <a:ext cx="1730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Дата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A04E237-C98B-4F89-B099-C31D0F81A502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4714875" y="357188"/>
            <a:ext cx="3346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Задание </a:t>
            </a:r>
            <a:r>
              <a:rPr lang="en-US" sz="2400" b="1">
                <a:solidFill>
                  <a:schemeClr val="bg1"/>
                </a:solidFill>
              </a:rPr>
              <a:t>B8 (№ 600</a:t>
            </a:r>
            <a:r>
              <a:rPr lang="ru-RU" sz="2400" b="1">
                <a:solidFill>
                  <a:schemeClr val="bg1"/>
                </a:solidFill>
              </a:rPr>
              <a:t>9</a:t>
            </a:r>
            <a:r>
              <a:rPr lang="en-US" sz="2400" b="1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789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357188" y="2786063"/>
            <a:ext cx="8358187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A683154-B945-48DF-8916-8EF69704E6F0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3"/>
          <p:cNvSpPr>
            <a:spLocks noChangeArrowheads="1"/>
          </p:cNvSpPr>
          <p:nvPr/>
        </p:nvSpPr>
        <p:spPr bwMode="auto">
          <a:xfrm>
            <a:off x="5072063" y="500063"/>
            <a:ext cx="3346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Задание </a:t>
            </a:r>
            <a:r>
              <a:rPr lang="en-US" sz="2400" b="1">
                <a:solidFill>
                  <a:schemeClr val="bg1"/>
                </a:solidFill>
              </a:rPr>
              <a:t>B9 (№ 4861)</a:t>
            </a:r>
          </a:p>
        </p:txBody>
      </p:sp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357188" y="16430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>
                <a:cs typeface="Arial" charset="0"/>
              </a:rPr>
              <a:t>Прямоугольный параллелепипед описан около цилиндра, радиус основания и высота которого </a:t>
            </a:r>
          </a:p>
          <a:p>
            <a:pPr eaLnBrk="0" hangingPunct="0"/>
            <a:r>
              <a:rPr lang="ru-RU" sz="2400" b="1">
                <a:cs typeface="Arial" charset="0"/>
              </a:rPr>
              <a:t>равны             .  Найдите объем параллелепипеда</a:t>
            </a:r>
            <a:r>
              <a:rPr lang="ru-RU" sz="1000">
                <a:cs typeface="Arial" charset="0"/>
              </a:rPr>
              <a:t>.</a:t>
            </a:r>
          </a:p>
        </p:txBody>
      </p:sp>
      <p:pic>
        <p:nvPicPr>
          <p:cNvPr id="38916" name="Picture 2" descr="1,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1325" y="2428875"/>
            <a:ext cx="5683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 descr="C660091758904621B077C86F5231BEA6/img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8" y="3333750"/>
            <a:ext cx="292893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Дата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8E56B78-DFC4-47D6-8797-FE392007EC51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3"/>
          <p:cNvSpPr>
            <a:spLocks noChangeArrowheads="1"/>
          </p:cNvSpPr>
          <p:nvPr/>
        </p:nvSpPr>
        <p:spPr bwMode="auto">
          <a:xfrm>
            <a:off x="4786313" y="285750"/>
            <a:ext cx="3573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Задание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chemeClr val="bg1"/>
                </a:solidFill>
              </a:rPr>
              <a:t>B10 (№ 60</a:t>
            </a:r>
            <a:r>
              <a:rPr lang="ru-RU" b="1">
                <a:solidFill>
                  <a:schemeClr val="bg1"/>
                </a:solidFill>
              </a:rPr>
              <a:t>81</a:t>
            </a:r>
            <a:r>
              <a:rPr lang="en-US" b="1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99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357188" y="2214563"/>
            <a:ext cx="8429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921461A-2F27-47AD-8359-BF3AE5A51598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214563"/>
            <a:ext cx="800893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97C9D5-A1D2-44D6-910E-DA0167FC7F40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2938" y="3500438"/>
            <a:ext cx="3071812" cy="92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3"/>
          <p:cNvSpPr>
            <a:spLocks noChangeArrowheads="1"/>
          </p:cNvSpPr>
          <p:nvPr/>
        </p:nvSpPr>
        <p:spPr bwMode="auto">
          <a:xfrm>
            <a:off x="3714750" y="285750"/>
            <a:ext cx="3517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Задание </a:t>
            </a:r>
            <a:r>
              <a:rPr lang="en-US" sz="2400" b="1">
                <a:solidFill>
                  <a:schemeClr val="bg1"/>
                </a:solidFill>
              </a:rPr>
              <a:t>B12 (№ 561</a:t>
            </a:r>
            <a:r>
              <a:rPr lang="ru-RU" sz="2400" b="1">
                <a:solidFill>
                  <a:schemeClr val="bg1"/>
                </a:solidFill>
              </a:rPr>
              <a:t>7</a:t>
            </a:r>
            <a:r>
              <a:rPr lang="en-US" sz="2400" b="1">
                <a:solidFill>
                  <a:schemeClr val="bg1"/>
                </a:solidFill>
              </a:rPr>
              <a:t>)</a:t>
            </a:r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41987" name="Прямоугольник 4"/>
          <p:cNvSpPr>
            <a:spLocks noChangeArrowheads="1"/>
          </p:cNvSpPr>
          <p:nvPr/>
        </p:nvSpPr>
        <p:spPr bwMode="auto">
          <a:xfrm>
            <a:off x="357188" y="1571625"/>
            <a:ext cx="82867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Из А в В одновременно выехали два автомобилиста. Первый проехал с постоянной скоростью весь путь. Второй проехал первую половину пути со скоростью, меньшей скорости первого на 16 км/ч, а вторую половину пути проехал со скоростью 96 км/ч, в результате чего прибыл в В одновременно с первым автомобилистом. Найдите скорость первого автомобилиста, если известно, что она больше 57 км/ч. Ответ дайте в км/ч. 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90A3FAA-CEBF-4E99-A7D2-4BFD3EF47D98}" type="datetime1">
              <a:rPr lang="ru-RU"/>
              <a:pPr>
                <a:defRPr/>
              </a:pPr>
              <a:t>19.01.2014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6" name="Picture 539" descr="100_245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304800"/>
            <a:ext cx="8415338" cy="6310313"/>
          </a:xfrm>
        </p:spPr>
      </p:pic>
      <p:sp>
        <p:nvSpPr>
          <p:cNvPr id="43012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3400" y="5410200"/>
            <a:ext cx="1042988" cy="1042988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036638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</a:rPr>
              <a:t>Памятка</a:t>
            </a:r>
            <a:r>
              <a:rPr lang="ru-RU" b="1" dirty="0"/>
              <a:t> </a:t>
            </a:r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ru-RU" b="1" dirty="0"/>
              <a:t> </a:t>
            </a:r>
            <a:r>
              <a:rPr lang="ru-RU" b="1" dirty="0">
                <a:solidFill>
                  <a:schemeClr val="tx1"/>
                </a:solidFill>
              </a:rPr>
              <a:t>дневник</a:t>
            </a:r>
          </a:p>
        </p:txBody>
      </p:sp>
      <p:graphicFrame>
        <p:nvGraphicFramePr>
          <p:cNvPr id="625773" name="Group 109"/>
          <p:cNvGraphicFramePr>
            <a:graphicFrameLocks noGrp="1"/>
          </p:cNvGraphicFramePr>
          <p:nvPr/>
        </p:nvGraphicFramePr>
        <p:xfrm>
          <a:off x="395288" y="1600200"/>
          <a:ext cx="8424862" cy="4884103"/>
        </p:xfrm>
        <a:graphic>
          <a:graphicData uri="http://schemas.openxmlformats.org/drawingml/2006/table">
            <a:tbl>
              <a:tblPr/>
              <a:tblGrid>
                <a:gridCol w="815975"/>
                <a:gridCol w="655637"/>
                <a:gridCol w="1193800"/>
                <a:gridCol w="2406650"/>
                <a:gridCol w="3352800"/>
              </a:tblGrid>
              <a:tr h="6858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урока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§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Тренажер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С/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Д/З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С-6 Ершова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306-311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С-40л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312-315,317,318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326-328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с-8 Ершова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№369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Пр.р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С-5 Б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№241-248Экз.сб.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С-48л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№347-349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С-47л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№350-355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Жохов с-22 №1,2,3(а)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№356,383, 379-382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С-50л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№366Экз.сб.№225-240четные.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С-22Ж№4,8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№358,371экз.сб №249-266четные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К.р.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К.р.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100_26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620713"/>
            <a:ext cx="7246937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m100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4581525"/>
            <a:ext cx="2411412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20688"/>
            <a:ext cx="8352928" cy="8895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Элементы дистанционного обучения: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060848"/>
            <a:ext cx="8229600" cy="352901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hlinkClick r:id="rId3" action="ppaction://hlinksldjump"/>
              </a:rPr>
              <a:t>uztest.ru</a:t>
            </a:r>
            <a:endParaRPr lang="en-US" sz="3600" dirty="0"/>
          </a:p>
          <a:p>
            <a:r>
              <a:rPr lang="ru-RU" sz="3600" dirty="0" smtClean="0">
                <a:hlinkClick r:id="rId4" action="ppaction://hlinksldjump"/>
              </a:rPr>
              <a:t>Блог учителя</a:t>
            </a:r>
            <a:endParaRPr lang="ru-RU" sz="3600" dirty="0" smtClean="0"/>
          </a:p>
          <a:p>
            <a:r>
              <a:rPr lang="ru-RU" sz="3600" dirty="0" smtClean="0">
                <a:hlinkClick r:id="rId5" action="ppaction://hlinksldjump"/>
              </a:rPr>
              <a:t>Портфолио учителя</a:t>
            </a:r>
            <a:endParaRPr lang="ru-RU" sz="3600" dirty="0" smtClean="0"/>
          </a:p>
          <a:p>
            <a:r>
              <a:rPr lang="ru-RU" sz="3600" dirty="0" smtClean="0">
                <a:hlinkClick r:id="rId6" action="ppaction://hlinksldjump"/>
              </a:rPr>
              <a:t>Сайт </a:t>
            </a:r>
            <a:r>
              <a:rPr lang="ru-RU" sz="3600" dirty="0" err="1" smtClean="0">
                <a:hlinkClick r:id="rId6" action="ppaction://hlinksldjump"/>
              </a:rPr>
              <a:t>метод.объединения</a:t>
            </a:r>
            <a:endParaRPr lang="ru-RU" sz="3600" dirty="0" smtClean="0"/>
          </a:p>
          <a:p>
            <a:r>
              <a:rPr lang="ru-RU" sz="3600" dirty="0" smtClean="0">
                <a:hlinkClick r:id="rId7" action="ppaction://hlinksldjump"/>
              </a:rPr>
              <a:t>Вебинары</a:t>
            </a:r>
            <a:endParaRPr lang="ru-RU" sz="3600" dirty="0" smtClean="0"/>
          </a:p>
          <a:p>
            <a:r>
              <a:rPr lang="ru-RU" sz="3600" dirty="0" smtClean="0">
                <a:hlinkClick r:id="rId8" action="ppaction://hlinksldjump"/>
              </a:rPr>
              <a:t>Веб-</a:t>
            </a:r>
            <a:r>
              <a:rPr lang="ru-RU" sz="3600" dirty="0" err="1" smtClean="0">
                <a:hlinkClick r:id="rId8" action="ppaction://hlinksldjump"/>
              </a:rPr>
              <a:t>квесты</a:t>
            </a:r>
            <a:endParaRPr lang="ru-RU" dirty="0"/>
          </a:p>
        </p:txBody>
      </p:sp>
      <p:pic>
        <p:nvPicPr>
          <p:cNvPr id="77829" name="Picture 5" descr="Book-09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1628775"/>
            <a:ext cx="2519363" cy="191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09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Тригонометрические тождества</a:t>
            </a:r>
            <a:r>
              <a:rPr lang="ru-RU" sz="3200" dirty="0" smtClean="0"/>
              <a:t> </a:t>
            </a:r>
            <a:br>
              <a:rPr lang="ru-RU" sz="3200" dirty="0" smtClean="0"/>
            </a:br>
            <a:r>
              <a:rPr lang="ru-RU" sz="3200" dirty="0" smtClean="0"/>
              <a:t>10 класс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48975" t="29156" r="16712" b="14735"/>
          <a:stretch>
            <a:fillRect/>
          </a:stretch>
        </p:blipFill>
        <p:spPr bwMode="auto">
          <a:xfrm>
            <a:off x="1259632" y="1628800"/>
            <a:ext cx="6912768" cy="503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Тренажеры</a:t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«Виды показательных уравнений»</a:t>
            </a:r>
            <a:r>
              <a:rPr lang="ru-RU" sz="6000" b="1" dirty="0" smtClean="0">
                <a:solidFill>
                  <a:schemeClr val="tx1"/>
                </a:solidFill>
              </a:rPr>
              <a:t/>
            </a:r>
            <a:br>
              <a:rPr lang="ru-RU" sz="6000" b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4413" t="22433" r="71172" b="11868"/>
          <a:stretch>
            <a:fillRect/>
          </a:stretch>
        </p:blipFill>
        <p:spPr bwMode="auto">
          <a:xfrm>
            <a:off x="0" y="1143000"/>
            <a:ext cx="26765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 l="28697" t="32292" r="51976" b="14583"/>
          <a:stretch>
            <a:fillRect/>
          </a:stretch>
        </p:blipFill>
        <p:spPr bwMode="auto">
          <a:xfrm>
            <a:off x="2590800" y="1143000"/>
            <a:ext cx="33035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5" cstate="print"/>
          <a:srcRect l="28697" t="32292" r="53732" b="14583"/>
          <a:stretch>
            <a:fillRect/>
          </a:stretch>
        </p:blipFill>
        <p:spPr bwMode="auto">
          <a:xfrm>
            <a:off x="5867400" y="1143000"/>
            <a:ext cx="3276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</a:rPr>
              <a:t>Лист</a:t>
            </a:r>
            <a:r>
              <a:rPr lang="ru-RU" b="1" dirty="0"/>
              <a:t> </a:t>
            </a:r>
            <a:r>
              <a:rPr lang="ru-RU" b="1" dirty="0">
                <a:solidFill>
                  <a:schemeClr val="tx1"/>
                </a:solidFill>
              </a:rPr>
              <a:t>контроля</a:t>
            </a:r>
          </a:p>
        </p:txBody>
      </p:sp>
      <p:graphicFrame>
        <p:nvGraphicFramePr>
          <p:cNvPr id="634936" name="Group 56"/>
          <p:cNvGraphicFramePr>
            <a:graphicFrameLocks noGrp="1"/>
          </p:cNvGraphicFramePr>
          <p:nvPr/>
        </p:nvGraphicFramePr>
        <p:xfrm>
          <a:off x="250825" y="2276475"/>
          <a:ext cx="8569325" cy="2895600"/>
        </p:xfrm>
        <a:graphic>
          <a:graphicData uri="http://schemas.openxmlformats.org/drawingml/2006/table">
            <a:tbl>
              <a:tblPr/>
              <a:tblGrid>
                <a:gridCol w="1152525"/>
                <a:gridCol w="1081088"/>
                <a:gridCol w="792162"/>
                <a:gridCol w="784225"/>
                <a:gridCol w="1374775"/>
                <a:gridCol w="865188"/>
                <a:gridCol w="863600"/>
                <a:gridCol w="703262"/>
                <a:gridCol w="952500"/>
              </a:tblGrid>
              <a:tr h="965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Список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Трен.1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Д/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з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С/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Трен.2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Д/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з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С/р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.......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К/р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Иванов А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Петров В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00_26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765175"/>
            <a:ext cx="710247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696200" cy="1066800"/>
          </a:xfrm>
        </p:spPr>
        <p:txBody>
          <a:bodyPr/>
          <a:lstStyle/>
          <a:p>
            <a:r>
              <a:rPr lang="ru-RU" b="1" dirty="0" smtClean="0"/>
              <a:t>Тренажер </a:t>
            </a:r>
            <a:br>
              <a:rPr lang="ru-RU" b="1" dirty="0" smtClean="0"/>
            </a:br>
            <a:r>
              <a:rPr lang="ru-RU" sz="3600" b="1" dirty="0" smtClean="0"/>
              <a:t>«Построение сечений»</a:t>
            </a:r>
            <a:br>
              <a:rPr lang="ru-RU" sz="3600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43441" t="31125" r="16159" b="12766"/>
          <a:stretch>
            <a:fillRect/>
          </a:stretch>
        </p:blipFill>
        <p:spPr bwMode="auto">
          <a:xfrm>
            <a:off x="685800" y="1676400"/>
            <a:ext cx="7391400" cy="49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возврат 4">
            <a:hlinkClick r:id="rId4" action="ppaction://hlinksldjump" highlightClick="1"/>
          </p:cNvPr>
          <p:cNvSpPr/>
          <p:nvPr/>
        </p:nvSpPr>
        <p:spPr bwMode="auto">
          <a:xfrm>
            <a:off x="8101584" y="5815584"/>
            <a:ext cx="1042416" cy="1042416"/>
          </a:xfrm>
          <a:prstGeom prst="actionButtonReturn">
            <a:avLst/>
          </a:prstGeom>
          <a:gradFill>
            <a:gsLst>
              <a:gs pos="0">
                <a:srgbClr val="66CCFF"/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ru-RU" sz="2800" b="1" dirty="0">
              <a:solidFill>
                <a:srgbClr val="000099"/>
              </a:solidFill>
              <a:hlinkClick r:id="rId4" action="ppaction://hlinksldjump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696200" cy="1066800"/>
          </a:xfrm>
        </p:spPr>
        <p:txBody>
          <a:bodyPr/>
          <a:lstStyle/>
          <a:p>
            <a:r>
              <a:rPr lang="ru-RU" dirty="0" smtClean="0"/>
              <a:t>Работа с прототипами ЕГЭ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 cstate="print"/>
          <a:srcRect l="5000" t="22000" r="34375" b="12000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 cstate="print"/>
          <a:srcRect l="6875" t="21000" r="5625" b="7000"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52600" y="457200"/>
            <a:ext cx="7075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ru-RU" sz="4400" kern="0" dirty="0" smtClean="0">
                <a:solidFill>
                  <a:srgbClr val="D2D2D2"/>
                </a:solidFill>
                <a:latin typeface="Tahoma"/>
                <a:ea typeface="+mj-ea"/>
                <a:cs typeface="+mj-cs"/>
              </a:rPr>
              <a:t>Работа с прототипами ЕГЭ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 cstate="print"/>
          <a:srcRect l="14375" t="23000" r="13750" b="10000"/>
          <a:stretch>
            <a:fillRect/>
          </a:stretch>
        </p:blipFill>
        <p:spPr bwMode="auto">
          <a:xfrm>
            <a:off x="0" y="16002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52600" y="457200"/>
            <a:ext cx="7075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ru-RU" sz="4400" kern="0" dirty="0" smtClean="0">
                <a:solidFill>
                  <a:srgbClr val="D2D2D2"/>
                </a:solidFill>
                <a:latin typeface="Tahoma"/>
                <a:ea typeface="+mj-ea"/>
                <a:cs typeface="+mj-cs"/>
              </a:rPr>
              <a:t>Работа с прототипами ЕГЭ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 cstate="print"/>
          <a:srcRect l="8750" t="23000" r="51875" b="7000"/>
          <a:stretch>
            <a:fillRect/>
          </a:stretch>
        </p:blipFill>
        <p:spPr bwMode="auto">
          <a:xfrm>
            <a:off x="1905000" y="1524000"/>
            <a:ext cx="4800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52600" y="0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sz="4400" kern="0" dirty="0" smtClean="0">
                <a:solidFill>
                  <a:srgbClr val="D2D2D2"/>
                </a:solidFill>
                <a:latin typeface="Tahoma"/>
                <a:ea typeface="+mj-ea"/>
                <a:cs typeface="+mj-cs"/>
              </a:rPr>
              <a:t>Самостоятельные</a:t>
            </a:r>
            <a:r>
              <a:rPr lang="ru-RU" dirty="0" smtClean="0"/>
              <a:t>    </a:t>
            </a:r>
            <a:r>
              <a:rPr kumimoji="1" lang="ru-RU" sz="4400" kern="0" dirty="0" smtClean="0">
                <a:solidFill>
                  <a:srgbClr val="D2D2D2"/>
                </a:solidFill>
                <a:latin typeface="Tahoma"/>
                <a:ea typeface="+mj-ea"/>
                <a:cs typeface="+mj-cs"/>
              </a:rPr>
              <a:t>работы</a:t>
            </a:r>
          </a:p>
          <a:p>
            <a:r>
              <a:rPr kumimoji="1" lang="ru-RU" sz="4400" kern="0" dirty="0" smtClean="0">
                <a:solidFill>
                  <a:srgbClr val="D2D2D2"/>
                </a:solidFill>
                <a:latin typeface="Tahoma"/>
                <a:ea typeface="+mj-ea"/>
                <a:cs typeface="+mj-cs"/>
              </a:rPr>
              <a:t> по прототипам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 cstate="print"/>
          <a:srcRect l="19912" t="21875" r="53734" b="6250"/>
          <a:stretch>
            <a:fillRect/>
          </a:stretch>
        </p:blipFill>
        <p:spPr bwMode="auto">
          <a:xfrm>
            <a:off x="2133600" y="1600200"/>
            <a:ext cx="5105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81200" y="457200"/>
            <a:ext cx="5817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sz="4400" kern="0" dirty="0" smtClean="0">
                <a:solidFill>
                  <a:srgbClr val="D2D2D2"/>
                </a:solidFill>
                <a:latin typeface="Tahoma"/>
                <a:ea typeface="+mj-ea"/>
                <a:cs typeface="+mj-cs"/>
              </a:rPr>
              <a:t>Работа с тестами ГИА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</a:rPr>
              <a:t>Разминки</a:t>
            </a:r>
            <a:r>
              <a:rPr lang="ru-RU" b="1" dirty="0"/>
              <a:t> </a:t>
            </a:r>
            <a:r>
              <a:rPr lang="ru-RU" b="1" dirty="0">
                <a:solidFill>
                  <a:schemeClr val="tx1"/>
                </a:solidFill>
              </a:rPr>
              <a:t>на</a:t>
            </a:r>
            <a:r>
              <a:rPr lang="ru-RU" b="1" dirty="0"/>
              <a:t> </a:t>
            </a:r>
            <a:r>
              <a:rPr lang="ru-RU" b="1" dirty="0">
                <a:solidFill>
                  <a:schemeClr val="tx1"/>
                </a:solidFill>
              </a:rPr>
              <a:t>уроке</a:t>
            </a:r>
          </a:p>
        </p:txBody>
      </p:sp>
      <p:pic>
        <p:nvPicPr>
          <p:cNvPr id="25603" name="Picture 4" descr="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3644900"/>
            <a:ext cx="287655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 cstate="print"/>
          <a:srcRect l="19912" t="20833" r="21523" b="7292"/>
          <a:stretch>
            <a:fillRect/>
          </a:stretch>
        </p:blipFill>
        <p:spPr bwMode="auto">
          <a:xfrm>
            <a:off x="609600" y="1600200"/>
            <a:ext cx="8001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81200" y="304800"/>
            <a:ext cx="6635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ru-RU" sz="4400" kern="0" dirty="0" smtClean="0">
                <a:solidFill>
                  <a:srgbClr val="D2D2D2"/>
                </a:solidFill>
                <a:latin typeface="Tahoma"/>
              </a:rPr>
              <a:t>Тематические тесты ГИА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Стереометрия С-2</a:t>
            </a:r>
            <a:br>
              <a:rPr lang="ru-RU" dirty="0" smtClean="0"/>
            </a:br>
            <a:r>
              <a:rPr lang="ru-RU" dirty="0" smtClean="0"/>
              <a:t>Расстояния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43994" t="16360" r="8411" b="32453"/>
          <a:stretch>
            <a:fillRect/>
          </a:stretch>
        </p:blipFill>
        <p:spPr bwMode="auto">
          <a:xfrm>
            <a:off x="539552" y="1628800"/>
            <a:ext cx="813690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25731" t="23250" r="25014" b="17688"/>
          <a:stretch>
            <a:fillRect/>
          </a:stretch>
        </p:blipFill>
        <p:spPr bwMode="auto">
          <a:xfrm>
            <a:off x="0" y="1639785"/>
            <a:ext cx="9144000" cy="521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23728" y="548680"/>
            <a:ext cx="5585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sz="4400" kern="0" dirty="0" smtClean="0">
                <a:solidFill>
                  <a:srgbClr val="D2D2D2"/>
                </a:solidFill>
                <a:ea typeface="+mj-ea"/>
                <a:cs typeface="+mj-cs"/>
              </a:rPr>
              <a:t>Расстояния. Тренинг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Расстояние от точки до прямой в пространстве</a:t>
            </a:r>
            <a:br>
              <a:rPr lang="ru-RU" dirty="0" smtClean="0"/>
            </a:br>
            <a:r>
              <a:rPr lang="ru-RU" dirty="0" smtClean="0"/>
              <a:t>Уровень 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429000"/>
            <a:ext cx="7854696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Учитель математики ГОУ СОШ №</a:t>
            </a:r>
            <a:r>
              <a:rPr lang="ru-RU" sz="3600" b="1" dirty="0" smtClean="0">
                <a:solidFill>
                  <a:schemeClr val="bg1"/>
                </a:solidFill>
              </a:rPr>
              <a:t>121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Критская Ю.Б.</a:t>
            </a:r>
            <a:r>
              <a:rPr lang="ru-RU" dirty="0" smtClean="0"/>
              <a:t>Учитель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4572000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auto">
              <a:spcBef>
                <a:spcPct val="20000"/>
              </a:spcBef>
              <a:spcAft>
                <a:spcPts val="0"/>
              </a:spcAft>
            </a:pP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по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материалам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книги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ЕГЭ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2010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Математика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Задача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 С2. </a:t>
            </a: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Смирнов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latin typeface="+mn-lt"/>
              </a:rPr>
              <a:t>В.А.</a:t>
            </a: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2010</a:t>
            </a:r>
            <a:r>
              <a:rPr lang="ru-RU" sz="3000" b="1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92696"/>
            <a:ext cx="863146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484784"/>
            <a:ext cx="4217243" cy="358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rot="5400000">
            <a:off x="-36512" y="2852936"/>
            <a:ext cx="2880320" cy="115212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2159732" y="2888940"/>
            <a:ext cx="2880320" cy="108012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1079612" y="2888940"/>
            <a:ext cx="2799928" cy="99972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6200000" flipV="1">
            <a:off x="2015716" y="3825044"/>
            <a:ext cx="1152128" cy="792088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2375756" y="3537012"/>
            <a:ext cx="216024" cy="144016"/>
          </a:xfrm>
          <a:prstGeom prst="line">
            <a:avLst/>
          </a:prstGeom>
          <a:ln w="635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0800000" flipV="1">
            <a:off x="2339752" y="3717032"/>
            <a:ext cx="216024" cy="14401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11760" y="2780928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О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79712" y="3140968"/>
            <a:ext cx="48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Н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560" y="5157192"/>
            <a:ext cx="1728192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white"/>
                </a:solidFill>
              </a:rPr>
              <a:t>О</a:t>
            </a:r>
            <a:endParaRPr lang="ru-RU" b="1" dirty="0">
              <a:solidFill>
                <a:prstClr val="white"/>
              </a:solidFill>
            </a:endParaRPr>
          </a:p>
        </p:txBody>
      </p:sp>
      <p:cxnSp>
        <p:nvCxnSpPr>
          <p:cNvPr id="31" name="Прямая соединительная линия 30"/>
          <p:cNvCxnSpPr>
            <a:stCxn id="39" idx="3"/>
          </p:cNvCxnSpPr>
          <p:nvPr/>
        </p:nvCxnSpPr>
        <p:spPr>
          <a:xfrm flipV="1">
            <a:off x="604628" y="5157192"/>
            <a:ext cx="1735124" cy="1197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11560" y="5157192"/>
            <a:ext cx="1656184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48" idx="2"/>
          </p:cNvCxnSpPr>
          <p:nvPr/>
        </p:nvCxnSpPr>
        <p:spPr>
          <a:xfrm rot="16200000" flipV="1">
            <a:off x="1623175" y="5736759"/>
            <a:ext cx="908376" cy="524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79512" y="6093296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А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4869160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D1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39752" y="4941168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C1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11760" y="6093296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B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87624" y="5229200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O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20386161">
            <a:off x="1547664" y="5157192"/>
            <a:ext cx="396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64088" y="1916832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S</a:t>
            </a:r>
            <a:r>
              <a:rPr lang="en-US" b="1" dirty="0" smtClean="0">
                <a:solidFill>
                  <a:prstClr val="black"/>
                </a:solidFill>
              </a:rPr>
              <a:t>ABC1</a:t>
            </a:r>
            <a:r>
              <a:rPr lang="en-US" sz="4000" b="1" dirty="0" smtClean="0">
                <a:solidFill>
                  <a:prstClr val="black"/>
                </a:solidFill>
              </a:rPr>
              <a:t>=?</a:t>
            </a:r>
            <a:endParaRPr lang="ru-RU" sz="7200" b="1" dirty="0">
              <a:solidFill>
                <a:prstClr val="black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rot="16200000" flipH="1">
            <a:off x="1619672" y="5661248"/>
            <a:ext cx="14401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1763688" y="5733256"/>
            <a:ext cx="144016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292080" y="3356992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BH=?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292080" y="2636912"/>
            <a:ext cx="154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AC</a:t>
            </a:r>
            <a:r>
              <a:rPr lang="en-US" sz="2000" b="1" dirty="0" smtClean="0">
                <a:solidFill>
                  <a:prstClr val="black"/>
                </a:solidFill>
              </a:rPr>
              <a:t>1</a:t>
            </a:r>
            <a:r>
              <a:rPr lang="en-US" sz="3600" b="1" dirty="0" smtClean="0">
                <a:solidFill>
                  <a:prstClr val="black"/>
                </a:solidFill>
              </a:rPr>
              <a:t>=?</a:t>
            </a:r>
            <a:endParaRPr lang="ru-RU" sz="36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 animBg="1"/>
      <p:bldP spid="39" grpId="0"/>
      <p:bldP spid="40" grpId="0"/>
      <p:bldP spid="41" grpId="0"/>
      <p:bldP spid="42" grpId="0"/>
      <p:bldP spid="47" grpId="0"/>
      <p:bldP spid="4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692696"/>
            <a:ext cx="84969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556792"/>
            <a:ext cx="31376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5400000">
            <a:off x="215516" y="2456892"/>
            <a:ext cx="2808312" cy="1584176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1439652" y="2888940"/>
            <a:ext cx="2880320" cy="792088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>
            <a:off x="1547664" y="3573016"/>
            <a:ext cx="1728192" cy="1080120"/>
          </a:xfrm>
          <a:prstGeom prst="line">
            <a:avLst/>
          </a:prstGeom>
          <a:ln w="539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331640" y="3789040"/>
            <a:ext cx="144016" cy="7200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1511660" y="3753036"/>
            <a:ext cx="144016" cy="7200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99592" y="3068960"/>
            <a:ext cx="52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H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1475656" y="4869160"/>
            <a:ext cx="1492752" cy="1584176"/>
          </a:xfrm>
          <a:prstGeom prst="triangle">
            <a:avLst>
              <a:gd name="adj" fmla="val 531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1" name="Прямая соединительная линия 20"/>
          <p:cNvCxnSpPr>
            <a:stCxn id="19" idx="0"/>
            <a:endCxn id="19" idx="3"/>
          </p:cNvCxnSpPr>
          <p:nvPr/>
        </p:nvCxnSpPr>
        <p:spPr>
          <a:xfrm rot="16200000" flipH="1">
            <a:off x="1477234" y="5661248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9" idx="4"/>
          </p:cNvCxnSpPr>
          <p:nvPr/>
        </p:nvCxnSpPr>
        <p:spPr>
          <a:xfrm rot="5400000" flipH="1">
            <a:off x="2042012" y="5526940"/>
            <a:ext cx="648072" cy="1204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71600" y="6093296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A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91680" y="4725144"/>
            <a:ext cx="553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C1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31840" y="6021288"/>
            <a:ext cx="421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B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331640" y="5373216"/>
            <a:ext cx="481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H</a:t>
            </a:r>
            <a:endParaRPr lang="ru-RU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6246813" y="3941763"/>
          <a:ext cx="54292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1" name="Формула" r:id="rId6" imgW="114120" imgH="215640" progId="Equation.3">
                  <p:embed/>
                </p:oleObj>
              </mc:Choice>
              <mc:Fallback>
                <p:oleObj name="Формула" r:id="rId6" imgW="1141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3" y="3941763"/>
                        <a:ext cx="542925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Равнобедренный треугольник 28"/>
          <p:cNvSpPr/>
          <p:nvPr/>
        </p:nvSpPr>
        <p:spPr>
          <a:xfrm>
            <a:off x="4644008" y="1916832"/>
            <a:ext cx="432048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76056" y="1700808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ABC</a:t>
            </a:r>
            <a:r>
              <a:rPr lang="en-US" sz="2400" b="1" dirty="0" smtClean="0">
                <a:solidFill>
                  <a:prstClr val="black"/>
                </a:solidFill>
              </a:rPr>
              <a:t>1</a:t>
            </a:r>
            <a:r>
              <a:rPr lang="en-US" sz="4000" b="1" dirty="0" smtClean="0">
                <a:solidFill>
                  <a:prstClr val="black"/>
                </a:solidFill>
              </a:rPr>
              <a:t>-</a:t>
            </a:r>
            <a:r>
              <a:rPr lang="ru-RU" sz="4000" b="1" dirty="0" err="1" smtClean="0">
                <a:solidFill>
                  <a:prstClr val="black"/>
                </a:solidFill>
              </a:rPr>
              <a:t>р</a:t>
            </a:r>
            <a:r>
              <a:rPr lang="ru-RU" sz="4000" b="1" dirty="0" smtClean="0">
                <a:solidFill>
                  <a:prstClr val="black"/>
                </a:solidFill>
              </a:rPr>
              <a:t>/б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07704" y="5949280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о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8024" y="2708920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</a:rPr>
              <a:t>С</a:t>
            </a:r>
            <a:r>
              <a:rPr lang="ru-RU" sz="2000" b="1" dirty="0" smtClean="0">
                <a:solidFill>
                  <a:prstClr val="black"/>
                </a:solidFill>
              </a:rPr>
              <a:t>1</a:t>
            </a:r>
            <a:r>
              <a:rPr lang="ru-RU" sz="3600" b="1" dirty="0" smtClean="0">
                <a:solidFill>
                  <a:prstClr val="black"/>
                </a:solidFill>
              </a:rPr>
              <a:t>О=?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788024" y="3645024"/>
            <a:ext cx="19223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</a:rPr>
              <a:t>S</a:t>
            </a:r>
            <a:r>
              <a:rPr lang="en-US" sz="2000" b="1" dirty="0" smtClean="0">
                <a:solidFill>
                  <a:prstClr val="black"/>
                </a:solidFill>
              </a:rPr>
              <a:t>ABC</a:t>
            </a:r>
            <a:r>
              <a:rPr lang="en-US" sz="1400" b="1" dirty="0" smtClean="0">
                <a:solidFill>
                  <a:prstClr val="black"/>
                </a:solidFill>
              </a:rPr>
              <a:t>1</a:t>
            </a:r>
            <a:r>
              <a:rPr lang="en-US" sz="4400" b="1" dirty="0" smtClean="0">
                <a:solidFill>
                  <a:prstClr val="black"/>
                </a:solidFill>
              </a:rPr>
              <a:t>=?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60032" y="4581128"/>
            <a:ext cx="1207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ВН=?</a:t>
            </a:r>
            <a:endParaRPr lang="ru-RU" sz="3200" b="1" dirty="0">
              <a:solidFill>
                <a:prstClr val="black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1691680" y="6021288"/>
            <a:ext cx="21602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 flipH="1" flipV="1">
            <a:off x="1871700" y="5985284"/>
            <a:ext cx="144016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31" idx="3"/>
          </p:cNvCxnSpPr>
          <p:nvPr/>
        </p:nvCxnSpPr>
        <p:spPr>
          <a:xfrm flipV="1">
            <a:off x="2337630" y="6237312"/>
            <a:ext cx="74130" cy="4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2375756" y="634532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4" grpId="0"/>
      <p:bldP spid="25" grpId="0"/>
      <p:bldP spid="26" grpId="0"/>
      <p:bldP spid="27" grpId="0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764704"/>
            <a:ext cx="842493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988840"/>
            <a:ext cx="351740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rot="5400000">
            <a:off x="935596" y="3104964"/>
            <a:ext cx="2016224" cy="216024"/>
          </a:xfrm>
          <a:prstGeom prst="line">
            <a:avLst/>
          </a:prstGeom>
          <a:ln w="539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791580" y="3537012"/>
            <a:ext cx="2808312" cy="288032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1655676" y="4401108"/>
            <a:ext cx="864096" cy="504056"/>
          </a:xfrm>
          <a:prstGeom prst="line">
            <a:avLst/>
          </a:prstGeom>
          <a:ln w="539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авнобедренный треугольник 13"/>
          <p:cNvSpPr/>
          <p:nvPr/>
        </p:nvSpPr>
        <p:spPr>
          <a:xfrm>
            <a:off x="5364088" y="1700808"/>
            <a:ext cx="1728192" cy="22322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032" y="3645024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Е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2200" y="1268760"/>
            <a:ext cx="442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</a:rPr>
              <a:t>s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4288" y="3573016"/>
            <a:ext cx="489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B</a:t>
            </a:r>
            <a:endParaRPr lang="ru-RU" sz="3600" b="1" dirty="0">
              <a:solidFill>
                <a:prstClr val="black"/>
              </a:solidFill>
            </a:endParaRPr>
          </a:p>
        </p:txBody>
      </p:sp>
      <p:cxnSp>
        <p:nvCxnSpPr>
          <p:cNvPr id="19" name="Прямая соединительная линия 18"/>
          <p:cNvCxnSpPr>
            <a:stCxn id="14" idx="0"/>
            <a:endCxn id="14" idx="3"/>
          </p:cNvCxnSpPr>
          <p:nvPr/>
        </p:nvCxnSpPr>
        <p:spPr>
          <a:xfrm rot="16200000" flipH="1">
            <a:off x="5112060" y="2816932"/>
            <a:ext cx="22322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40152" y="3861048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H</a:t>
            </a:r>
            <a:endParaRPr lang="ru-RU" sz="4000" b="1" dirty="0">
              <a:solidFill>
                <a:prstClr val="black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228184" y="3645024"/>
            <a:ext cx="21602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6300192" y="3789040"/>
            <a:ext cx="2880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899592" y="3429000"/>
            <a:ext cx="2304256" cy="0"/>
          </a:xfrm>
          <a:prstGeom prst="line">
            <a:avLst/>
          </a:prstGeom>
          <a:ln w="47625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91680" y="458112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H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92080" y="2564904"/>
            <a:ext cx="458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</a:rPr>
              <a:t>2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32240" y="2492896"/>
            <a:ext cx="458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2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52120" y="4509120"/>
            <a:ext cx="14350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BE=?</a:t>
            </a:r>
          </a:p>
          <a:p>
            <a:r>
              <a:rPr lang="en-US" sz="4000" b="1" dirty="0" smtClean="0">
                <a:solidFill>
                  <a:prstClr val="black"/>
                </a:solidFill>
              </a:rPr>
              <a:t>EH=?</a:t>
            </a:r>
          </a:p>
          <a:p>
            <a:r>
              <a:rPr lang="en-US" sz="4000" b="1" dirty="0" smtClean="0">
                <a:solidFill>
                  <a:prstClr val="black"/>
                </a:solidFill>
              </a:rPr>
              <a:t>SH=?</a:t>
            </a:r>
            <a:endParaRPr lang="ru-RU" sz="4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  <p:bldP spid="16" grpId="0"/>
      <p:bldP spid="16" grpId="1"/>
      <p:bldP spid="16" grpId="2"/>
      <p:bldP spid="17" grpId="0"/>
      <p:bldP spid="17" grpId="1"/>
      <p:bldP spid="20" grpId="0"/>
      <p:bldP spid="20" grpId="1"/>
      <p:bldP spid="27" grpId="0"/>
      <p:bldP spid="28" grpId="0"/>
      <p:bldP spid="2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052736"/>
            <a:ext cx="8568951" cy="101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132856"/>
            <a:ext cx="311127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rot="5400000">
            <a:off x="-72516" y="3320988"/>
            <a:ext cx="2880320" cy="108012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575556" y="3825044"/>
            <a:ext cx="2880320" cy="216024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27584" y="5301208"/>
            <a:ext cx="1296144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0800000">
            <a:off x="1043608" y="4797152"/>
            <a:ext cx="1080120" cy="504056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99592" y="5013176"/>
            <a:ext cx="216024" cy="14401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 flipH="1" flipV="1">
            <a:off x="1043608" y="4941168"/>
            <a:ext cx="288032" cy="144016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3568" y="4365104"/>
            <a:ext cx="48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H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5364088" y="1700808"/>
            <a:ext cx="1728192" cy="2232248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0032" y="364502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A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72200" y="1268760"/>
            <a:ext cx="442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</a:rPr>
              <a:t>s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4288" y="3573016"/>
            <a:ext cx="489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B</a:t>
            </a:r>
            <a:endParaRPr lang="ru-RU" sz="3600" b="1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>
            <a:stCxn id="23" idx="0"/>
            <a:endCxn id="23" idx="3"/>
          </p:cNvCxnSpPr>
          <p:nvPr/>
        </p:nvCxnSpPr>
        <p:spPr>
          <a:xfrm rot="16200000" flipH="1">
            <a:off x="5112060" y="2816932"/>
            <a:ext cx="22322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40152" y="3861048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O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64088" y="2204864"/>
            <a:ext cx="458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</a:rPr>
              <a:t>2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2240" y="2492896"/>
            <a:ext cx="458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2</a:t>
            </a:r>
            <a:endParaRPr lang="ru-RU" sz="4400" b="1" dirty="0">
              <a:solidFill>
                <a:prstClr val="black"/>
              </a:solidFill>
            </a:endParaRPr>
          </a:p>
        </p:txBody>
      </p:sp>
      <p:cxnSp>
        <p:nvCxnSpPr>
          <p:cNvPr id="32" name="Прямая соединительная линия 31"/>
          <p:cNvCxnSpPr>
            <a:stCxn id="33" idx="3"/>
            <a:endCxn id="23" idx="4"/>
          </p:cNvCxnSpPr>
          <p:nvPr/>
        </p:nvCxnSpPr>
        <p:spPr>
          <a:xfrm>
            <a:off x="5662822" y="3258562"/>
            <a:ext cx="1429458" cy="674494"/>
          </a:xfrm>
          <a:prstGeom prst="line">
            <a:avLst/>
          </a:prstGeom>
          <a:ln w="539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20072" y="2996952"/>
            <a:ext cx="44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H</a:t>
            </a:r>
            <a:endParaRPr lang="ru-RU" sz="2800" b="1" dirty="0">
              <a:solidFill>
                <a:prstClr val="black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rot="5400000">
            <a:off x="5832140" y="3392996"/>
            <a:ext cx="144016" cy="72008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0800000">
            <a:off x="5580112" y="3356992"/>
            <a:ext cx="288032" cy="144016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55976" y="4437112"/>
            <a:ext cx="103425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SO=?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83968" y="5013176"/>
            <a:ext cx="13420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S</a:t>
            </a:r>
            <a:r>
              <a:rPr lang="en-US" b="1" dirty="0" smtClean="0">
                <a:solidFill>
                  <a:prstClr val="black"/>
                </a:solidFill>
              </a:rPr>
              <a:t>ABS</a:t>
            </a:r>
            <a:r>
              <a:rPr lang="en-US" sz="3200" b="1" dirty="0" smtClean="0">
                <a:solidFill>
                  <a:prstClr val="black"/>
                </a:solidFill>
              </a:rPr>
              <a:t>=</a:t>
            </a:r>
            <a:r>
              <a:rPr lang="en-US" sz="4000" b="1" dirty="0" smtClean="0">
                <a:solidFill>
                  <a:prstClr val="black"/>
                </a:solidFill>
              </a:rPr>
              <a:t>?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83968" y="5733256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BH=?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/>
      <p:bldP spid="25" grpId="0"/>
      <p:bldP spid="26" grpId="0"/>
      <p:bldP spid="28" grpId="0"/>
      <p:bldP spid="29" grpId="0"/>
      <p:bldP spid="30" grpId="0"/>
      <p:bldP spid="33" grpId="0"/>
      <p:bldP spid="41" grpId="0"/>
      <p:bldP spid="42" grpId="0"/>
      <p:bldP spid="4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олилиния 31"/>
          <p:cNvSpPr/>
          <p:nvPr/>
        </p:nvSpPr>
        <p:spPr>
          <a:xfrm>
            <a:off x="2051720" y="1916832"/>
            <a:ext cx="216024" cy="1944216"/>
          </a:xfrm>
          <a:custGeom>
            <a:avLst/>
            <a:gdLst>
              <a:gd name="connsiteX0" fmla="*/ 0 w 914400"/>
              <a:gd name="connsiteY0" fmla="*/ 1274440 h 1274440"/>
              <a:gd name="connsiteX1" fmla="*/ 0 w 914400"/>
              <a:gd name="connsiteY1" fmla="*/ 0 h 1274440"/>
              <a:gd name="connsiteX2" fmla="*/ 914400 w 914400"/>
              <a:gd name="connsiteY2" fmla="*/ 1274440 h 1274440"/>
              <a:gd name="connsiteX3" fmla="*/ 0 w 914400"/>
              <a:gd name="connsiteY3" fmla="*/ 1274440 h 1274440"/>
              <a:gd name="connsiteX0" fmla="*/ 0 w 914400"/>
              <a:gd name="connsiteY0" fmla="*/ 1274440 h 2024111"/>
              <a:gd name="connsiteX1" fmla="*/ 0 w 914400"/>
              <a:gd name="connsiteY1" fmla="*/ 0 h 2024111"/>
              <a:gd name="connsiteX2" fmla="*/ 914400 w 914400"/>
              <a:gd name="connsiteY2" fmla="*/ 2024111 h 2024111"/>
              <a:gd name="connsiteX3" fmla="*/ 0 w 914400"/>
              <a:gd name="connsiteY3" fmla="*/ 1274440 h 202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024111">
                <a:moveTo>
                  <a:pt x="0" y="1274440"/>
                </a:moveTo>
                <a:lnTo>
                  <a:pt x="0" y="0"/>
                </a:lnTo>
                <a:lnTo>
                  <a:pt x="914400" y="2024111"/>
                </a:lnTo>
                <a:lnTo>
                  <a:pt x="0" y="12744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 rot="10271208">
            <a:off x="883652" y="1946191"/>
            <a:ext cx="2406309" cy="1857281"/>
          </a:xfrm>
          <a:prstGeom prst="triangle">
            <a:avLst>
              <a:gd name="adj" fmla="val 5036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764704"/>
            <a:ext cx="781424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484784"/>
            <a:ext cx="3186906" cy="254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755576" y="1700808"/>
            <a:ext cx="2376264" cy="432048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611560" y="2276872"/>
            <a:ext cx="1728192" cy="1440160"/>
          </a:xfrm>
          <a:prstGeom prst="line">
            <a:avLst/>
          </a:prstGeom>
          <a:ln w="508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1619672" y="2348880"/>
            <a:ext cx="2160240" cy="864096"/>
          </a:xfrm>
          <a:prstGeom prst="line">
            <a:avLst/>
          </a:prstGeom>
          <a:ln w="508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755576" y="2996952"/>
            <a:ext cx="2304256" cy="432048"/>
          </a:xfrm>
          <a:prstGeom prst="line">
            <a:avLst/>
          </a:prstGeom>
          <a:ln w="508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V="1">
            <a:off x="1151620" y="2744924"/>
            <a:ext cx="2016224" cy="216024"/>
          </a:xfrm>
          <a:prstGeom prst="line">
            <a:avLst/>
          </a:prstGeom>
          <a:ln w="50800">
            <a:solidFill>
              <a:srgbClr val="8C0E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1439652" y="2528900"/>
            <a:ext cx="1224136" cy="0"/>
          </a:xfrm>
          <a:prstGeom prst="line">
            <a:avLst/>
          </a:prstGeom>
          <a:ln w="50800">
            <a:solidFill>
              <a:srgbClr val="8C0E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6200000" flipH="1">
            <a:off x="1835696" y="3429000"/>
            <a:ext cx="648072" cy="216024"/>
          </a:xfrm>
          <a:prstGeom prst="line">
            <a:avLst/>
          </a:prstGeom>
          <a:ln w="50800">
            <a:solidFill>
              <a:srgbClr val="8C0E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35696" y="1412776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</a:t>
            </a:r>
            <a:endParaRPr lang="ru-RU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691680" y="3140968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</a:t>
            </a:r>
            <a:endParaRPr lang="ru-RU" sz="2400" b="1" dirty="0"/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4211960" y="1988840"/>
            <a:ext cx="432048" cy="1440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572000" y="1700808"/>
            <a:ext cx="1459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F1BD1-?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2101755" y="1856096"/>
            <a:ext cx="220639" cy="272954"/>
          </a:xfrm>
          <a:custGeom>
            <a:avLst/>
            <a:gdLst>
              <a:gd name="connsiteX0" fmla="*/ 177421 w 220639"/>
              <a:gd name="connsiteY0" fmla="*/ 0 h 272954"/>
              <a:gd name="connsiteX1" fmla="*/ 191069 w 220639"/>
              <a:gd name="connsiteY1" fmla="*/ 232011 h 272954"/>
              <a:gd name="connsiteX2" fmla="*/ 0 w 220639"/>
              <a:gd name="connsiteY2" fmla="*/ 245659 h 272954"/>
              <a:gd name="connsiteX3" fmla="*/ 0 w 220639"/>
              <a:gd name="connsiteY3" fmla="*/ 245659 h 27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639" h="272954">
                <a:moveTo>
                  <a:pt x="177421" y="0"/>
                </a:moveTo>
                <a:cubicBezTo>
                  <a:pt x="199030" y="95534"/>
                  <a:pt x="220639" y="191068"/>
                  <a:pt x="191069" y="232011"/>
                </a:cubicBezTo>
                <a:cubicBezTo>
                  <a:pt x="161499" y="272954"/>
                  <a:pt x="0" y="245659"/>
                  <a:pt x="0" y="245659"/>
                </a:cubicBezTo>
                <a:lnTo>
                  <a:pt x="0" y="245659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 rot="10800000">
            <a:off x="755576" y="4293096"/>
            <a:ext cx="1728192" cy="1418456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79512" y="3933056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F1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331640" y="5805264"/>
            <a:ext cx="421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B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2483768" y="4005064"/>
            <a:ext cx="599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D1</a:t>
            </a:r>
            <a:endParaRPr lang="ru-RU" dirty="0"/>
          </a:p>
        </p:txBody>
      </p:sp>
      <p:cxnSp>
        <p:nvCxnSpPr>
          <p:cNvPr id="41" name="Прямая соединительная линия 40"/>
          <p:cNvCxnSpPr>
            <a:stCxn id="36" idx="0"/>
            <a:endCxn id="36" idx="3"/>
          </p:cNvCxnSpPr>
          <p:nvPr/>
        </p:nvCxnSpPr>
        <p:spPr>
          <a:xfrm rot="5400000" flipH="1">
            <a:off x="910444" y="5002324"/>
            <a:ext cx="1418456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1403648" y="3933056"/>
            <a:ext cx="397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O</a:t>
            </a:r>
            <a:endParaRPr lang="ru-RU" sz="2000" dirty="0"/>
          </a:p>
        </p:txBody>
      </p:sp>
      <p:sp>
        <p:nvSpPr>
          <p:cNvPr id="44" name="Полилиния 43"/>
          <p:cNvSpPr/>
          <p:nvPr/>
        </p:nvSpPr>
        <p:spPr>
          <a:xfrm>
            <a:off x="1624084" y="4299045"/>
            <a:ext cx="320722" cy="336645"/>
          </a:xfrm>
          <a:custGeom>
            <a:avLst/>
            <a:gdLst>
              <a:gd name="connsiteX0" fmla="*/ 286603 w 320722"/>
              <a:gd name="connsiteY0" fmla="*/ 0 h 336645"/>
              <a:gd name="connsiteX1" fmla="*/ 272955 w 320722"/>
              <a:gd name="connsiteY1" fmla="*/ 286603 h 336645"/>
              <a:gd name="connsiteX2" fmla="*/ 0 w 320722"/>
              <a:gd name="connsiteY2" fmla="*/ 300251 h 33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722" h="336645">
                <a:moveTo>
                  <a:pt x="286603" y="0"/>
                </a:moveTo>
                <a:cubicBezTo>
                  <a:pt x="303662" y="118280"/>
                  <a:pt x="320722" y="236561"/>
                  <a:pt x="272955" y="286603"/>
                </a:cubicBezTo>
                <a:cubicBezTo>
                  <a:pt x="225188" y="336645"/>
                  <a:pt x="112594" y="318448"/>
                  <a:pt x="0" y="30025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211960" y="2276872"/>
            <a:ext cx="1080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BH=?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788024" y="4437112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BO=?</a:t>
            </a:r>
            <a:endParaRPr lang="ru-RU" sz="2800" b="1" dirty="0">
              <a:solidFill>
                <a:prstClr val="black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rot="16200000" flipH="1">
            <a:off x="1331640" y="1916832"/>
            <a:ext cx="288032" cy="14401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16200000" flipH="1">
            <a:off x="2339752" y="1772816"/>
            <a:ext cx="288032" cy="14401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endCxn id="32" idx="2"/>
          </p:cNvCxnSpPr>
          <p:nvPr/>
        </p:nvCxnSpPr>
        <p:spPr>
          <a:xfrm>
            <a:off x="827584" y="3429000"/>
            <a:ext cx="1440160" cy="432048"/>
          </a:xfrm>
          <a:prstGeom prst="line">
            <a:avLst/>
          </a:prstGeom>
          <a:ln w="4762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ый треугольник 53"/>
          <p:cNvSpPr/>
          <p:nvPr/>
        </p:nvSpPr>
        <p:spPr>
          <a:xfrm>
            <a:off x="3419872" y="4221088"/>
            <a:ext cx="914400" cy="1872208"/>
          </a:xfrm>
          <a:prstGeom prst="rtTriangle">
            <a:avLst/>
          </a:prstGeom>
          <a:solidFill>
            <a:srgbClr val="C00000"/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4572000" y="5805264"/>
            <a:ext cx="421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B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843808" y="5805264"/>
            <a:ext cx="481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H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3491880" y="3789040"/>
            <a:ext cx="482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O</a:t>
            </a:r>
            <a:endParaRPr lang="ru-RU" dirty="0"/>
          </a:p>
        </p:txBody>
      </p:sp>
      <p:sp>
        <p:nvSpPr>
          <p:cNvPr id="58" name="Полилиния 57"/>
          <p:cNvSpPr/>
          <p:nvPr/>
        </p:nvSpPr>
        <p:spPr>
          <a:xfrm>
            <a:off x="3425588" y="5848066"/>
            <a:ext cx="209266" cy="225188"/>
          </a:xfrm>
          <a:custGeom>
            <a:avLst/>
            <a:gdLst>
              <a:gd name="connsiteX0" fmla="*/ 0 w 209266"/>
              <a:gd name="connsiteY0" fmla="*/ 20471 h 225188"/>
              <a:gd name="connsiteX1" fmla="*/ 177421 w 209266"/>
              <a:gd name="connsiteY1" fmla="*/ 34119 h 225188"/>
              <a:gd name="connsiteX2" fmla="*/ 191069 w 209266"/>
              <a:gd name="connsiteY2" fmla="*/ 225188 h 225188"/>
              <a:gd name="connsiteX3" fmla="*/ 191069 w 209266"/>
              <a:gd name="connsiteY3" fmla="*/ 225188 h 22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66" h="225188">
                <a:moveTo>
                  <a:pt x="0" y="20471"/>
                </a:moveTo>
                <a:cubicBezTo>
                  <a:pt x="72788" y="10235"/>
                  <a:pt x="145576" y="0"/>
                  <a:pt x="177421" y="34119"/>
                </a:cubicBezTo>
                <a:cubicBezTo>
                  <a:pt x="209266" y="68238"/>
                  <a:pt x="191069" y="225188"/>
                  <a:pt x="191069" y="225188"/>
                </a:cubicBezTo>
                <a:lnTo>
                  <a:pt x="191069" y="225188"/>
                </a:ln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>
            <a:off x="4427984" y="4005064"/>
            <a:ext cx="432048" cy="1440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788024" y="3717032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prstClr val="black"/>
                </a:solidFill>
              </a:rPr>
              <a:t>HBO-?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3" grpId="0" animBg="1"/>
      <p:bldP spid="34" grpId="0"/>
      <p:bldP spid="35" grpId="0" animBg="1"/>
      <p:bldP spid="36" grpId="0" animBg="1"/>
      <p:bldP spid="37" grpId="0"/>
      <p:bldP spid="38" grpId="0"/>
      <p:bldP spid="39" grpId="0"/>
      <p:bldP spid="43" grpId="0"/>
      <p:bldP spid="44" grpId="0" animBg="1"/>
      <p:bldP spid="45" grpId="0"/>
      <p:bldP spid="46" grpId="0"/>
      <p:bldP spid="54" grpId="0" animBg="1"/>
      <p:bldP spid="55" grpId="0"/>
      <p:bldP spid="56" grpId="0"/>
      <p:bldP spid="57" grpId="0"/>
      <p:bldP spid="58" grpId="0" animBg="1"/>
      <p:bldP spid="59" grpId="0" animBg="1"/>
      <p:bldP spid="6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b="1" dirty="0" smtClean="0"/>
              <a:t>Уровень С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645024"/>
            <a:ext cx="8748464" cy="1752600"/>
          </a:xfrm>
        </p:spPr>
        <p:txBody>
          <a:bodyPr>
            <a:normAutofit fontScale="92500"/>
          </a:bodyPr>
          <a:lstStyle/>
          <a:p>
            <a:pPr algn="r"/>
            <a:r>
              <a:rPr lang="ru-RU" b="1" dirty="0" smtClean="0">
                <a:solidFill>
                  <a:schemeClr val="tx1"/>
                </a:solidFill>
              </a:rPr>
              <a:t>Учитель математики ГОУ СОШ №121 Критская Ю.Б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 (по материалам книги ЕГЭ 2010. Математика Задача С2. Смирнов В.А.2010)</a:t>
            </a:r>
          </a:p>
          <a:p>
            <a:endParaRPr lang="ru-RU" b="1" dirty="0"/>
          </a:p>
        </p:txBody>
      </p:sp>
      <p:pic>
        <p:nvPicPr>
          <p:cNvPr id="4" name="Рисунок 49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1412776"/>
            <a:ext cx="6084168" cy="83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  <p:sndAc>
      <p:stSnd>
        <p:snd r:embed="rId3" name="push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42334" t="41953" r="13119" b="12766"/>
          <a:stretch>
            <a:fillRect/>
          </a:stretch>
        </p:blipFill>
        <p:spPr bwMode="auto">
          <a:xfrm>
            <a:off x="0" y="0"/>
            <a:ext cx="91440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1484784"/>
            <a:ext cx="504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prstClr val="white"/>
                </a:solidFill>
              </a:rPr>
              <a:t>Р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а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з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м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и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н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к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и</a:t>
            </a:r>
            <a:endParaRPr lang="ru-RU" sz="3600" b="1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26152" y="1700808"/>
            <a:ext cx="917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prstClr val="white"/>
                </a:solidFill>
              </a:rPr>
              <a:t>8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к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л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а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с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с</a:t>
            </a:r>
          </a:p>
          <a:p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5254" t="21282" r="64307" b="8829"/>
          <a:stretch>
            <a:fillRect/>
          </a:stretch>
        </p:blipFill>
        <p:spPr bwMode="auto">
          <a:xfrm>
            <a:off x="1763688" y="188640"/>
            <a:ext cx="583264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олилиния 45"/>
          <p:cNvSpPr/>
          <p:nvPr/>
        </p:nvSpPr>
        <p:spPr>
          <a:xfrm>
            <a:off x="3131840" y="2996952"/>
            <a:ext cx="3816424" cy="302433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885240"/>
              <a:gd name="connsiteY0" fmla="*/ 1728192 h 1728192"/>
              <a:gd name="connsiteX1" fmla="*/ 5354888 w 5885240"/>
              <a:gd name="connsiteY1" fmla="*/ 0 h 1728192"/>
              <a:gd name="connsiteX2" fmla="*/ 5885240 w 5885240"/>
              <a:gd name="connsiteY2" fmla="*/ 914400 h 1728192"/>
              <a:gd name="connsiteX3" fmla="*/ 0 w 5885240"/>
              <a:gd name="connsiteY3" fmla="*/ 1728192 h 1728192"/>
              <a:gd name="connsiteX0" fmla="*/ 0 w 5354888"/>
              <a:gd name="connsiteY0" fmla="*/ 1728192 h 4032448"/>
              <a:gd name="connsiteX1" fmla="*/ 5354888 w 5354888"/>
              <a:gd name="connsiteY1" fmla="*/ 0 h 4032448"/>
              <a:gd name="connsiteX2" fmla="*/ 2520280 w 5354888"/>
              <a:gd name="connsiteY2" fmla="*/ 4032448 h 4032448"/>
              <a:gd name="connsiteX3" fmla="*/ 0 w 5354888"/>
              <a:gd name="connsiteY3" fmla="*/ 1728192 h 4032448"/>
              <a:gd name="connsiteX0" fmla="*/ 0 w 3744416"/>
              <a:gd name="connsiteY0" fmla="*/ 576064 h 2880320"/>
              <a:gd name="connsiteX1" fmla="*/ 3744416 w 3744416"/>
              <a:gd name="connsiteY1" fmla="*/ 0 h 2880320"/>
              <a:gd name="connsiteX2" fmla="*/ 2520280 w 3744416"/>
              <a:gd name="connsiteY2" fmla="*/ 2880320 h 2880320"/>
              <a:gd name="connsiteX3" fmla="*/ 0 w 3744416"/>
              <a:gd name="connsiteY3" fmla="*/ 576064 h 2880320"/>
              <a:gd name="connsiteX0" fmla="*/ 0 w 3816424"/>
              <a:gd name="connsiteY0" fmla="*/ 720080 h 3024336"/>
              <a:gd name="connsiteX1" fmla="*/ 3816424 w 3816424"/>
              <a:gd name="connsiteY1" fmla="*/ 0 h 3024336"/>
              <a:gd name="connsiteX2" fmla="*/ 2520280 w 3816424"/>
              <a:gd name="connsiteY2" fmla="*/ 3024336 h 3024336"/>
              <a:gd name="connsiteX3" fmla="*/ 0 w 3816424"/>
              <a:gd name="connsiteY3" fmla="*/ 720080 h 30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6424" h="3024336">
                <a:moveTo>
                  <a:pt x="0" y="720080"/>
                </a:moveTo>
                <a:lnTo>
                  <a:pt x="3816424" y="0"/>
                </a:lnTo>
                <a:lnTo>
                  <a:pt x="2520280" y="3024336"/>
                </a:lnTo>
                <a:lnTo>
                  <a:pt x="0" y="72008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2492896"/>
            <a:ext cx="4896543" cy="381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олилиния 44"/>
          <p:cNvSpPr/>
          <p:nvPr/>
        </p:nvSpPr>
        <p:spPr>
          <a:xfrm>
            <a:off x="3131840" y="2924944"/>
            <a:ext cx="3816424" cy="30963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3312368 w 4373072"/>
              <a:gd name="connsiteY0" fmla="*/ 0 h 21704"/>
              <a:gd name="connsiteX1" fmla="*/ 0 w 4373072"/>
              <a:gd name="connsiteY1" fmla="*/ 21704 h 21704"/>
              <a:gd name="connsiteX2" fmla="*/ 4373072 w 4373072"/>
              <a:gd name="connsiteY2" fmla="*/ 0 h 21704"/>
              <a:gd name="connsiteX3" fmla="*/ 3312368 w 4373072"/>
              <a:gd name="connsiteY3" fmla="*/ 0 h 21704"/>
              <a:gd name="connsiteX0" fmla="*/ 0 w 5597208"/>
              <a:gd name="connsiteY0" fmla="*/ 3046040 h 3046040"/>
              <a:gd name="connsiteX1" fmla="*/ 1224136 w 5597208"/>
              <a:gd name="connsiteY1" fmla="*/ 21704 h 3046040"/>
              <a:gd name="connsiteX2" fmla="*/ 5597208 w 5597208"/>
              <a:gd name="connsiteY2" fmla="*/ 0 h 3046040"/>
              <a:gd name="connsiteX3" fmla="*/ 0 w 5597208"/>
              <a:gd name="connsiteY3" fmla="*/ 3046040 h 3046040"/>
              <a:gd name="connsiteX0" fmla="*/ 0 w 3816424"/>
              <a:gd name="connsiteY0" fmla="*/ 3024336 h 3024336"/>
              <a:gd name="connsiteX1" fmla="*/ 1224136 w 3816424"/>
              <a:gd name="connsiteY1" fmla="*/ 0 h 3024336"/>
              <a:gd name="connsiteX2" fmla="*/ 3816424 w 3816424"/>
              <a:gd name="connsiteY2" fmla="*/ 2304256 h 3024336"/>
              <a:gd name="connsiteX3" fmla="*/ 0 w 3816424"/>
              <a:gd name="connsiteY3" fmla="*/ 3024336 h 3024336"/>
              <a:gd name="connsiteX0" fmla="*/ 0 w 3816424"/>
              <a:gd name="connsiteY0" fmla="*/ 3096344 h 3096344"/>
              <a:gd name="connsiteX1" fmla="*/ 1296144 w 3816424"/>
              <a:gd name="connsiteY1" fmla="*/ 0 h 3096344"/>
              <a:gd name="connsiteX2" fmla="*/ 3816424 w 3816424"/>
              <a:gd name="connsiteY2" fmla="*/ 2376264 h 3096344"/>
              <a:gd name="connsiteX3" fmla="*/ 0 w 3816424"/>
              <a:gd name="connsiteY3" fmla="*/ 3096344 h 309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6424" h="3096344">
                <a:moveTo>
                  <a:pt x="0" y="3096344"/>
                </a:moveTo>
                <a:lnTo>
                  <a:pt x="1296144" y="0"/>
                </a:lnTo>
                <a:lnTo>
                  <a:pt x="3816424" y="2376264"/>
                </a:lnTo>
                <a:lnTo>
                  <a:pt x="0" y="30963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764704"/>
            <a:ext cx="777686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131840" y="3717032"/>
            <a:ext cx="2520280" cy="2304256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2267744" y="3789040"/>
            <a:ext cx="3024336" cy="1296144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131840" y="2996952"/>
            <a:ext cx="3744416" cy="72008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4788024" y="3861048"/>
            <a:ext cx="3024336" cy="1296144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3131840" y="5301208"/>
            <a:ext cx="3744416" cy="720080"/>
          </a:xfrm>
          <a:prstGeom prst="line">
            <a:avLst/>
          </a:prstGeom>
          <a:ln w="508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499992" y="2996952"/>
            <a:ext cx="2448272" cy="2304256"/>
          </a:xfrm>
          <a:prstGeom prst="line">
            <a:avLst/>
          </a:prstGeom>
          <a:ln w="508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 flipH="1" flipV="1">
            <a:off x="4283968" y="3861048"/>
            <a:ext cx="1512168" cy="1224136"/>
          </a:xfrm>
          <a:prstGeom prst="line">
            <a:avLst/>
          </a:prstGeom>
          <a:ln w="666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427984" y="5301208"/>
            <a:ext cx="1224136" cy="720080"/>
          </a:xfrm>
          <a:prstGeom prst="line">
            <a:avLst/>
          </a:prstGeom>
          <a:ln w="508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499992" y="2996952"/>
            <a:ext cx="1080120" cy="72008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6200000" flipH="1">
            <a:off x="4031940" y="4329100"/>
            <a:ext cx="2592288" cy="648072"/>
          </a:xfrm>
          <a:prstGeom prst="line">
            <a:avLst/>
          </a:prstGeom>
          <a:ln w="508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3383868" y="4041068"/>
            <a:ext cx="2664296" cy="576064"/>
          </a:xfrm>
          <a:prstGeom prst="line">
            <a:avLst/>
          </a:prstGeom>
          <a:ln w="508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788024" y="2780928"/>
            <a:ext cx="6142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Calibri"/>
              </a:rPr>
              <a:t>О</a:t>
            </a:r>
            <a:r>
              <a:rPr lang="ru-RU" b="1" dirty="0" smtClean="0">
                <a:solidFill>
                  <a:prstClr val="black"/>
                </a:solidFill>
                <a:latin typeface="Calibri"/>
              </a:rPr>
              <a:t>1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644008" y="5517232"/>
            <a:ext cx="497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Calibri"/>
              </a:rPr>
              <a:t>О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427984" y="4437112"/>
            <a:ext cx="396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F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88024" y="3861048"/>
            <a:ext cx="409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E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148064" y="4149080"/>
            <a:ext cx="122312" cy="19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788024" y="4653136"/>
            <a:ext cx="122312" cy="194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sh dir="u"/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39" grpId="0"/>
      <p:bldP spid="40" grpId="0"/>
      <p:bldP spid="41" grpId="0"/>
      <p:bldP spid="42" grpId="0"/>
      <p:bldP spid="43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908720"/>
            <a:ext cx="799288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2564904"/>
            <a:ext cx="3926059" cy="335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 rot="16200000" flipH="1">
            <a:off x="5112060" y="3104964"/>
            <a:ext cx="2088232" cy="1728192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4968044" y="4833156"/>
            <a:ext cx="1656184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лилиния 5"/>
          <p:cNvSpPr/>
          <p:nvPr/>
        </p:nvSpPr>
        <p:spPr>
          <a:xfrm>
            <a:off x="4067944" y="3501008"/>
            <a:ext cx="1800200" cy="2232248"/>
          </a:xfrm>
          <a:custGeom>
            <a:avLst/>
            <a:gdLst>
              <a:gd name="connsiteX0" fmla="*/ 0 w 1490464"/>
              <a:gd name="connsiteY0" fmla="*/ 0 h 914400"/>
              <a:gd name="connsiteX1" fmla="*/ 1490464 w 1490464"/>
              <a:gd name="connsiteY1" fmla="*/ 0 h 914400"/>
              <a:gd name="connsiteX2" fmla="*/ 1490464 w 1490464"/>
              <a:gd name="connsiteY2" fmla="*/ 914400 h 914400"/>
              <a:gd name="connsiteX3" fmla="*/ 0 w 1490464"/>
              <a:gd name="connsiteY3" fmla="*/ 914400 h 914400"/>
              <a:gd name="connsiteX4" fmla="*/ 0 w 1490464"/>
              <a:gd name="connsiteY4" fmla="*/ 0 h 914400"/>
              <a:gd name="connsiteX0" fmla="*/ 0 w 1490464"/>
              <a:gd name="connsiteY0" fmla="*/ 0 h 914400"/>
              <a:gd name="connsiteX1" fmla="*/ 1490464 w 1490464"/>
              <a:gd name="connsiteY1" fmla="*/ 0 h 914400"/>
              <a:gd name="connsiteX2" fmla="*/ 1490464 w 1490464"/>
              <a:gd name="connsiteY2" fmla="*/ 914400 h 914400"/>
              <a:gd name="connsiteX3" fmla="*/ 0 w 1490464"/>
              <a:gd name="connsiteY3" fmla="*/ 914400 h 914400"/>
              <a:gd name="connsiteX4" fmla="*/ 0 w 1490464"/>
              <a:gd name="connsiteY4" fmla="*/ 0 h 914400"/>
              <a:gd name="connsiteX0" fmla="*/ 1584176 w 3074640"/>
              <a:gd name="connsiteY0" fmla="*/ 0 h 1800200"/>
              <a:gd name="connsiteX1" fmla="*/ 0 w 3074640"/>
              <a:gd name="connsiteY1" fmla="*/ 1800200 h 1800200"/>
              <a:gd name="connsiteX2" fmla="*/ 3074640 w 3074640"/>
              <a:gd name="connsiteY2" fmla="*/ 914400 h 1800200"/>
              <a:gd name="connsiteX3" fmla="*/ 1584176 w 3074640"/>
              <a:gd name="connsiteY3" fmla="*/ 914400 h 1800200"/>
              <a:gd name="connsiteX4" fmla="*/ 1584176 w 3074640"/>
              <a:gd name="connsiteY4" fmla="*/ 0 h 1800200"/>
              <a:gd name="connsiteX0" fmla="*/ 0 w 3650704"/>
              <a:gd name="connsiteY0" fmla="*/ 0 h 1008112"/>
              <a:gd name="connsiteX1" fmla="*/ 576064 w 3650704"/>
              <a:gd name="connsiteY1" fmla="*/ 1008112 h 1008112"/>
              <a:gd name="connsiteX2" fmla="*/ 3650704 w 3650704"/>
              <a:gd name="connsiteY2" fmla="*/ 122312 h 1008112"/>
              <a:gd name="connsiteX3" fmla="*/ 2160240 w 3650704"/>
              <a:gd name="connsiteY3" fmla="*/ 122312 h 1008112"/>
              <a:gd name="connsiteX4" fmla="*/ 0 w 3650704"/>
              <a:gd name="connsiteY4" fmla="*/ 0 h 1008112"/>
              <a:gd name="connsiteX0" fmla="*/ 0 w 3650704"/>
              <a:gd name="connsiteY0" fmla="*/ 0 h 1728192"/>
              <a:gd name="connsiteX1" fmla="*/ 576064 w 3650704"/>
              <a:gd name="connsiteY1" fmla="*/ 1008112 h 1728192"/>
              <a:gd name="connsiteX2" fmla="*/ 3650704 w 3650704"/>
              <a:gd name="connsiteY2" fmla="*/ 122312 h 1728192"/>
              <a:gd name="connsiteX3" fmla="*/ 0 w 3650704"/>
              <a:gd name="connsiteY3" fmla="*/ 1728192 h 1728192"/>
              <a:gd name="connsiteX4" fmla="*/ 0 w 3650704"/>
              <a:gd name="connsiteY4" fmla="*/ 0 h 1728192"/>
              <a:gd name="connsiteX0" fmla="*/ 0 w 576064"/>
              <a:gd name="connsiteY0" fmla="*/ 0 h 2808312"/>
              <a:gd name="connsiteX1" fmla="*/ 576064 w 576064"/>
              <a:gd name="connsiteY1" fmla="*/ 1008112 h 2808312"/>
              <a:gd name="connsiteX2" fmla="*/ 504056 w 576064"/>
              <a:gd name="connsiteY2" fmla="*/ 2808312 h 2808312"/>
              <a:gd name="connsiteX3" fmla="*/ 0 w 576064"/>
              <a:gd name="connsiteY3" fmla="*/ 1728192 h 2808312"/>
              <a:gd name="connsiteX4" fmla="*/ 0 w 576064"/>
              <a:gd name="connsiteY4" fmla="*/ 0 h 2808312"/>
              <a:gd name="connsiteX0" fmla="*/ 0 w 1800200"/>
              <a:gd name="connsiteY0" fmla="*/ 0 h 2304256"/>
              <a:gd name="connsiteX1" fmla="*/ 1800200 w 1800200"/>
              <a:gd name="connsiteY1" fmla="*/ 504056 h 2304256"/>
              <a:gd name="connsiteX2" fmla="*/ 1728192 w 1800200"/>
              <a:gd name="connsiteY2" fmla="*/ 2304256 h 2304256"/>
              <a:gd name="connsiteX3" fmla="*/ 1224136 w 1800200"/>
              <a:gd name="connsiteY3" fmla="*/ 1224136 h 2304256"/>
              <a:gd name="connsiteX4" fmla="*/ 0 w 1800200"/>
              <a:gd name="connsiteY4" fmla="*/ 0 h 2304256"/>
              <a:gd name="connsiteX0" fmla="*/ 0 w 1800200"/>
              <a:gd name="connsiteY0" fmla="*/ 0 h 2304256"/>
              <a:gd name="connsiteX1" fmla="*/ 1800200 w 1800200"/>
              <a:gd name="connsiteY1" fmla="*/ 504056 h 2304256"/>
              <a:gd name="connsiteX2" fmla="*/ 1728192 w 1800200"/>
              <a:gd name="connsiteY2" fmla="*/ 2304256 h 2304256"/>
              <a:gd name="connsiteX3" fmla="*/ 0 w 1800200"/>
              <a:gd name="connsiteY3" fmla="*/ 1728192 h 2304256"/>
              <a:gd name="connsiteX4" fmla="*/ 0 w 1800200"/>
              <a:gd name="connsiteY4" fmla="*/ 0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200" h="2304256">
                <a:moveTo>
                  <a:pt x="0" y="0"/>
                </a:moveTo>
                <a:lnTo>
                  <a:pt x="1800200" y="504056"/>
                </a:lnTo>
                <a:lnTo>
                  <a:pt x="1728192" y="2304256"/>
                </a:ln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292080" y="2924944"/>
            <a:ext cx="1800200" cy="2160240"/>
          </a:xfrm>
          <a:custGeom>
            <a:avLst/>
            <a:gdLst>
              <a:gd name="connsiteX0" fmla="*/ 0 w 1274440"/>
              <a:gd name="connsiteY0" fmla="*/ 0 h 914400"/>
              <a:gd name="connsiteX1" fmla="*/ 1274440 w 1274440"/>
              <a:gd name="connsiteY1" fmla="*/ 0 h 914400"/>
              <a:gd name="connsiteX2" fmla="*/ 1274440 w 1274440"/>
              <a:gd name="connsiteY2" fmla="*/ 914400 h 914400"/>
              <a:gd name="connsiteX3" fmla="*/ 0 w 1274440"/>
              <a:gd name="connsiteY3" fmla="*/ 914400 h 914400"/>
              <a:gd name="connsiteX4" fmla="*/ 0 w 1274440"/>
              <a:gd name="connsiteY4" fmla="*/ 0 h 914400"/>
              <a:gd name="connsiteX0" fmla="*/ 2232248 w 3506688"/>
              <a:gd name="connsiteY0" fmla="*/ 0 h 2088232"/>
              <a:gd name="connsiteX1" fmla="*/ 3506688 w 3506688"/>
              <a:gd name="connsiteY1" fmla="*/ 0 h 2088232"/>
              <a:gd name="connsiteX2" fmla="*/ 3506688 w 3506688"/>
              <a:gd name="connsiteY2" fmla="*/ 914400 h 2088232"/>
              <a:gd name="connsiteX3" fmla="*/ 0 w 3506688"/>
              <a:gd name="connsiteY3" fmla="*/ 2088232 h 2088232"/>
              <a:gd name="connsiteX4" fmla="*/ 2232248 w 3506688"/>
              <a:gd name="connsiteY4" fmla="*/ 0 h 2088232"/>
              <a:gd name="connsiteX0" fmla="*/ 0 w 3506688"/>
              <a:gd name="connsiteY0" fmla="*/ 360040 h 2088232"/>
              <a:gd name="connsiteX1" fmla="*/ 3506688 w 3506688"/>
              <a:gd name="connsiteY1" fmla="*/ 0 h 2088232"/>
              <a:gd name="connsiteX2" fmla="*/ 3506688 w 3506688"/>
              <a:gd name="connsiteY2" fmla="*/ 914400 h 2088232"/>
              <a:gd name="connsiteX3" fmla="*/ 0 w 3506688"/>
              <a:gd name="connsiteY3" fmla="*/ 2088232 h 2088232"/>
              <a:gd name="connsiteX4" fmla="*/ 0 w 3506688"/>
              <a:gd name="connsiteY4" fmla="*/ 360040 h 2088232"/>
              <a:gd name="connsiteX0" fmla="*/ 0 w 3506688"/>
              <a:gd name="connsiteY0" fmla="*/ 360040 h 2520280"/>
              <a:gd name="connsiteX1" fmla="*/ 3506688 w 3506688"/>
              <a:gd name="connsiteY1" fmla="*/ 0 h 2520280"/>
              <a:gd name="connsiteX2" fmla="*/ 1800200 w 3506688"/>
              <a:gd name="connsiteY2" fmla="*/ 2520280 h 2520280"/>
              <a:gd name="connsiteX3" fmla="*/ 0 w 3506688"/>
              <a:gd name="connsiteY3" fmla="*/ 2088232 h 2520280"/>
              <a:gd name="connsiteX4" fmla="*/ 0 w 3506688"/>
              <a:gd name="connsiteY4" fmla="*/ 360040 h 2520280"/>
              <a:gd name="connsiteX0" fmla="*/ 0 w 1800200"/>
              <a:gd name="connsiteY0" fmla="*/ 0 h 2160240"/>
              <a:gd name="connsiteX1" fmla="*/ 1728192 w 1800200"/>
              <a:gd name="connsiteY1" fmla="*/ 576064 h 2160240"/>
              <a:gd name="connsiteX2" fmla="*/ 1800200 w 1800200"/>
              <a:gd name="connsiteY2" fmla="*/ 2160240 h 2160240"/>
              <a:gd name="connsiteX3" fmla="*/ 0 w 1800200"/>
              <a:gd name="connsiteY3" fmla="*/ 1728192 h 2160240"/>
              <a:gd name="connsiteX4" fmla="*/ 0 w 1800200"/>
              <a:gd name="connsiteY4" fmla="*/ 0 h 2160240"/>
              <a:gd name="connsiteX0" fmla="*/ 0 w 1800200"/>
              <a:gd name="connsiteY0" fmla="*/ 0 h 2160240"/>
              <a:gd name="connsiteX1" fmla="*/ 1800200 w 1800200"/>
              <a:gd name="connsiteY1" fmla="*/ 576064 h 2160240"/>
              <a:gd name="connsiteX2" fmla="*/ 1800200 w 1800200"/>
              <a:gd name="connsiteY2" fmla="*/ 2160240 h 2160240"/>
              <a:gd name="connsiteX3" fmla="*/ 0 w 1800200"/>
              <a:gd name="connsiteY3" fmla="*/ 1728192 h 2160240"/>
              <a:gd name="connsiteX4" fmla="*/ 0 w 1800200"/>
              <a:gd name="connsiteY4" fmla="*/ 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200" h="2160240">
                <a:moveTo>
                  <a:pt x="0" y="0"/>
                </a:moveTo>
                <a:lnTo>
                  <a:pt x="1800200" y="576064"/>
                </a:lnTo>
                <a:lnTo>
                  <a:pt x="1800200" y="2160240"/>
                </a:ln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6555658" y="5014452"/>
            <a:ext cx="320598" cy="142740"/>
          </a:xfrm>
          <a:custGeom>
            <a:avLst/>
            <a:gdLst>
              <a:gd name="connsiteX0" fmla="*/ 243348 w 361336"/>
              <a:gd name="connsiteY0" fmla="*/ 0 h 176980"/>
              <a:gd name="connsiteX1" fmla="*/ 140110 w 361336"/>
              <a:gd name="connsiteY1" fmla="*/ 44245 h 176980"/>
              <a:gd name="connsiteX2" fmla="*/ 36871 w 361336"/>
              <a:gd name="connsiteY2" fmla="*/ 88490 h 176980"/>
              <a:gd name="connsiteX3" fmla="*/ 361336 w 361336"/>
              <a:gd name="connsiteY3" fmla="*/ 176980 h 17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336" h="176980">
                <a:moveTo>
                  <a:pt x="243348" y="0"/>
                </a:moveTo>
                <a:lnTo>
                  <a:pt x="140110" y="44245"/>
                </a:lnTo>
                <a:cubicBezTo>
                  <a:pt x="105697" y="58993"/>
                  <a:pt x="0" y="66368"/>
                  <a:pt x="36871" y="88490"/>
                </a:cubicBezTo>
                <a:cubicBezTo>
                  <a:pt x="73742" y="110613"/>
                  <a:pt x="217539" y="143796"/>
                  <a:pt x="361336" y="17698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515897" y="5488858"/>
            <a:ext cx="516193" cy="159774"/>
          </a:xfrm>
          <a:custGeom>
            <a:avLst/>
            <a:gdLst>
              <a:gd name="connsiteX0" fmla="*/ 0 w 516193"/>
              <a:gd name="connsiteY0" fmla="*/ 159774 h 159774"/>
              <a:gd name="connsiteX1" fmla="*/ 309716 w 516193"/>
              <a:gd name="connsiteY1" fmla="*/ 12290 h 159774"/>
              <a:gd name="connsiteX2" fmla="*/ 516193 w 516193"/>
              <a:gd name="connsiteY2" fmla="*/ 86032 h 1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193" h="159774">
                <a:moveTo>
                  <a:pt x="0" y="159774"/>
                </a:moveTo>
                <a:cubicBezTo>
                  <a:pt x="111842" y="92177"/>
                  <a:pt x="223684" y="24580"/>
                  <a:pt x="309716" y="12290"/>
                </a:cubicBezTo>
                <a:cubicBezTo>
                  <a:pt x="395748" y="0"/>
                  <a:pt x="455970" y="43016"/>
                  <a:pt x="516193" y="86032"/>
                </a:cubicBezTo>
              </a:path>
            </a:pathLst>
          </a:cu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2" name="Прямая соединительная линия 11"/>
          <p:cNvCxnSpPr>
            <a:stCxn id="8" idx="2"/>
            <a:endCxn id="6" idx="2"/>
          </p:cNvCxnSpPr>
          <p:nvPr/>
        </p:nvCxnSpPr>
        <p:spPr>
          <a:xfrm flipH="1">
            <a:off x="5796136" y="5085184"/>
            <a:ext cx="1296144" cy="648072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26838" t="23250" r="27227" b="19657"/>
          <a:stretch>
            <a:fillRect/>
          </a:stretch>
        </p:blipFill>
        <p:spPr bwMode="auto">
          <a:xfrm>
            <a:off x="827584" y="1624840"/>
            <a:ext cx="7488832" cy="504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35696" y="188640"/>
            <a:ext cx="54633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ru-RU" sz="4400" kern="0" dirty="0" smtClean="0">
                <a:solidFill>
                  <a:srgbClr val="D2D2D2"/>
                </a:solidFill>
                <a:ea typeface="+mj-ea"/>
                <a:cs typeface="+mj-cs"/>
              </a:rPr>
              <a:t>Расстояния</a:t>
            </a:r>
          </a:p>
          <a:p>
            <a:r>
              <a:rPr kumimoji="1" lang="ru-RU" sz="3600" kern="0" dirty="0" smtClean="0">
                <a:solidFill>
                  <a:srgbClr val="D2D2D2"/>
                </a:solidFill>
                <a:ea typeface="+mj-ea"/>
                <a:cs typeface="+mj-cs"/>
              </a:rPr>
              <a:t>Самостоятельная работа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43441" t="18328" r="10624" b="50172"/>
          <a:stretch>
            <a:fillRect/>
          </a:stretch>
        </p:blipFill>
        <p:spPr bwMode="auto">
          <a:xfrm>
            <a:off x="395536" y="1988840"/>
            <a:ext cx="840468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81747" y="3244334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Расстояния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0"/>
            <a:ext cx="487345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ru-RU" sz="4400" kern="0" dirty="0" smtClean="0">
                <a:solidFill>
                  <a:srgbClr val="D2D2D2"/>
                </a:solidFill>
                <a:ea typeface="+mj-ea"/>
                <a:cs typeface="+mj-cs"/>
              </a:rPr>
              <a:t>Стереометрия С-2</a:t>
            </a:r>
          </a:p>
          <a:p>
            <a:r>
              <a:rPr kumimoji="1" lang="ru-RU" sz="4400" kern="0" dirty="0" smtClean="0">
                <a:solidFill>
                  <a:srgbClr val="D2D2D2"/>
                </a:solidFill>
                <a:ea typeface="+mj-ea"/>
                <a:cs typeface="+mj-cs"/>
              </a:rPr>
              <a:t>Углы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348880"/>
            <a:ext cx="7772400" cy="1470025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/>
              <a:t>УРОВЕНЬ  «С»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3861048"/>
            <a:ext cx="6400800" cy="175260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b="1" dirty="0" smtClean="0">
                <a:solidFill>
                  <a:schemeClr val="tx1"/>
                </a:solidFill>
              </a:rPr>
              <a:t>Учитель математики ГОУ СОШ №121 Критская Ю.Б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 (по материалам книги ЕГЭ 2010. Математика Задача С2. Смирнов В.А.2010)</a:t>
            </a:r>
          </a:p>
          <a:p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42941" y="1628800"/>
            <a:ext cx="510105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5" y="764704"/>
            <a:ext cx="8316416" cy="38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 rot="16200000" flipH="1">
            <a:off x="3743908" y="2888940"/>
            <a:ext cx="1440160" cy="1368152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220072" y="2852936"/>
            <a:ext cx="1152128" cy="936104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5004048" y="2420888"/>
            <a:ext cx="1368152" cy="1368152"/>
          </a:xfrm>
          <a:prstGeom prst="line">
            <a:avLst/>
          </a:prstGeom>
          <a:ln w="476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499992" y="2132856"/>
            <a:ext cx="936104" cy="504056"/>
          </a:xfrm>
          <a:prstGeom prst="line">
            <a:avLst/>
          </a:prstGeom>
          <a:ln w="476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3779912" y="1916832"/>
            <a:ext cx="2376264" cy="936104"/>
          </a:xfrm>
          <a:prstGeom prst="line">
            <a:avLst/>
          </a:prstGeom>
          <a:ln w="476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860032" y="1772816"/>
            <a:ext cx="497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О</a:t>
            </a:r>
          </a:p>
        </p:txBody>
      </p:sp>
      <p:sp>
        <p:nvSpPr>
          <p:cNvPr id="19" name="Выгнутая вверх стрелка 18"/>
          <p:cNvSpPr/>
          <p:nvPr/>
        </p:nvSpPr>
        <p:spPr>
          <a:xfrm rot="18698526">
            <a:off x="5567355" y="3024179"/>
            <a:ext cx="145409" cy="16156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468" y="764704"/>
            <a:ext cx="858768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 rot="16200000" flipH="1">
            <a:off x="3419872" y="2996952"/>
            <a:ext cx="1512168" cy="1512168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 flipH="1" flipV="1">
            <a:off x="5472100" y="2888940"/>
            <a:ext cx="1080120" cy="288032"/>
          </a:xfrm>
          <a:prstGeom prst="line">
            <a:avLst/>
          </a:prstGeom>
          <a:ln w="476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131840" y="4005064"/>
            <a:ext cx="1800200" cy="504056"/>
          </a:xfrm>
          <a:prstGeom prst="line">
            <a:avLst/>
          </a:prstGeom>
          <a:ln w="476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2735796" y="3392996"/>
            <a:ext cx="1008112" cy="216024"/>
          </a:xfrm>
          <a:prstGeom prst="line">
            <a:avLst/>
          </a:prstGeom>
          <a:ln w="4762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Выгнутая вверх стрелка 13"/>
          <p:cNvSpPr/>
          <p:nvPr/>
        </p:nvSpPr>
        <p:spPr>
          <a:xfrm rot="10578656">
            <a:off x="3279778" y="3298789"/>
            <a:ext cx="433520" cy="1358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764704"/>
            <a:ext cx="8244408" cy="380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 rot="16200000" flipH="1">
            <a:off x="3851920" y="2852936"/>
            <a:ext cx="1368152" cy="1368152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220072" y="2852936"/>
            <a:ext cx="936104" cy="504056"/>
          </a:xfrm>
          <a:prstGeom prst="line">
            <a:avLst/>
          </a:prstGeom>
          <a:ln w="476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779912" y="2852936"/>
            <a:ext cx="936104" cy="504056"/>
          </a:xfrm>
          <a:prstGeom prst="line">
            <a:avLst/>
          </a:prstGeom>
          <a:ln w="476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4535996" y="3537012"/>
            <a:ext cx="936104" cy="576064"/>
          </a:xfrm>
          <a:prstGeom prst="line">
            <a:avLst/>
          </a:prstGeom>
          <a:ln w="476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5220072" y="3429000"/>
            <a:ext cx="936104" cy="864096"/>
          </a:xfrm>
          <a:prstGeom prst="line">
            <a:avLst/>
          </a:prstGeom>
          <a:ln w="476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Выгнутая вверх стрелка 16"/>
          <p:cNvSpPr/>
          <p:nvPr/>
        </p:nvSpPr>
        <p:spPr>
          <a:xfrm rot="7265663">
            <a:off x="4287862" y="3199498"/>
            <a:ext cx="208237" cy="12668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/>
          <a:lstStyle/>
          <a:p>
            <a:pPr algn="r"/>
            <a:r>
              <a:rPr lang="ru-RU" dirty="0" smtClean="0"/>
              <a:t>Уровень 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4005064"/>
            <a:ext cx="6400800" cy="175260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b="1" dirty="0" smtClean="0">
                <a:solidFill>
                  <a:schemeClr val="tx1"/>
                </a:solidFill>
              </a:rPr>
              <a:t>Учитель математики ГОУ СОШ №121 Критская Ю.Б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 (по материалам книги ЕГЭ 2010. Математика Задача С2. Смирнов В.А.2010)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1556792"/>
            <a:ext cx="6444208" cy="77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3" y="692696"/>
            <a:ext cx="8604448" cy="398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3347864" y="3789040"/>
            <a:ext cx="2880320" cy="576064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283968" y="3356992"/>
            <a:ext cx="1944216" cy="360040"/>
          </a:xfrm>
          <a:prstGeom prst="line">
            <a:avLst/>
          </a:prstGeom>
          <a:ln w="508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3347864" y="3429000"/>
            <a:ext cx="936104" cy="936104"/>
          </a:xfrm>
          <a:prstGeom prst="line">
            <a:avLst/>
          </a:prstGeom>
          <a:ln w="508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4136922" y="3406877"/>
            <a:ext cx="435078" cy="238147"/>
          </a:xfrm>
          <a:custGeom>
            <a:avLst/>
            <a:gdLst>
              <a:gd name="connsiteX0" fmla="*/ 435078 w 435078"/>
              <a:gd name="connsiteY0" fmla="*/ 0 h 243349"/>
              <a:gd name="connsiteX1" fmla="*/ 184355 w 435078"/>
              <a:gd name="connsiteY1" fmla="*/ 221226 h 243349"/>
              <a:gd name="connsiteX2" fmla="*/ 22123 w 435078"/>
              <a:gd name="connsiteY2" fmla="*/ 132736 h 243349"/>
              <a:gd name="connsiteX3" fmla="*/ 51620 w 435078"/>
              <a:gd name="connsiteY3" fmla="*/ 132736 h 243349"/>
              <a:gd name="connsiteX4" fmla="*/ 51620 w 435078"/>
              <a:gd name="connsiteY4" fmla="*/ 132736 h 243349"/>
              <a:gd name="connsiteX5" fmla="*/ 199104 w 435078"/>
              <a:gd name="connsiteY5" fmla="*/ 117988 h 24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078" h="243349">
                <a:moveTo>
                  <a:pt x="435078" y="0"/>
                </a:moveTo>
                <a:cubicBezTo>
                  <a:pt x="344129" y="99551"/>
                  <a:pt x="253181" y="199103"/>
                  <a:pt x="184355" y="221226"/>
                </a:cubicBezTo>
                <a:cubicBezTo>
                  <a:pt x="115529" y="243349"/>
                  <a:pt x="44246" y="147484"/>
                  <a:pt x="22123" y="132736"/>
                </a:cubicBezTo>
                <a:cubicBezTo>
                  <a:pt x="0" y="117988"/>
                  <a:pt x="51620" y="132736"/>
                  <a:pt x="51620" y="132736"/>
                </a:cubicBezTo>
                <a:lnTo>
                  <a:pt x="51620" y="132736"/>
                </a:lnTo>
                <a:lnTo>
                  <a:pt x="199104" y="117988"/>
                </a:lnTo>
              </a:path>
            </a:pathLst>
          </a:cu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2852936"/>
            <a:ext cx="461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О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Арка 14"/>
          <p:cNvSpPr/>
          <p:nvPr/>
        </p:nvSpPr>
        <p:spPr>
          <a:xfrm rot="16478001">
            <a:off x="4830695" y="3614625"/>
            <a:ext cx="517569" cy="31077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42334" t="41953" r="13119" b="12766"/>
          <a:stretch>
            <a:fillRect/>
          </a:stretch>
        </p:blipFill>
        <p:spPr bwMode="auto">
          <a:xfrm>
            <a:off x="0" y="0"/>
            <a:ext cx="91440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1484784"/>
            <a:ext cx="504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prstClr val="white"/>
                </a:solidFill>
              </a:rPr>
              <a:t>Р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а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з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м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и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н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к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и</a:t>
            </a:r>
            <a:endParaRPr lang="ru-RU" sz="3600" b="1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26152" y="1700808"/>
            <a:ext cx="917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prstClr val="white"/>
                </a:solidFill>
              </a:rPr>
              <a:t>9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к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л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а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с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с</a:t>
            </a:r>
          </a:p>
          <a:p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7944" t="23250" r="31655" b="11782"/>
          <a:stretch>
            <a:fillRect/>
          </a:stretch>
        </p:blipFill>
        <p:spPr bwMode="auto">
          <a:xfrm>
            <a:off x="1259632" y="260648"/>
            <a:ext cx="6696744" cy="638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764703"/>
            <a:ext cx="8046095" cy="36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72000" y="3645024"/>
            <a:ext cx="864096" cy="576064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4608004" y="3392996"/>
            <a:ext cx="1584176" cy="72008"/>
          </a:xfrm>
          <a:prstGeom prst="line">
            <a:avLst/>
          </a:prstGeom>
          <a:ln w="508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4391980" y="2744924"/>
            <a:ext cx="1080120" cy="864096"/>
          </a:xfrm>
          <a:prstGeom prst="line">
            <a:avLst/>
          </a:prstGeom>
          <a:ln w="508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436096" y="2276872"/>
            <a:ext cx="461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latin typeface="Calibri"/>
              </a:rPr>
              <a:t>О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5107858" y="2875935"/>
            <a:ext cx="275303" cy="267929"/>
          </a:xfrm>
          <a:custGeom>
            <a:avLst/>
            <a:gdLst>
              <a:gd name="connsiteX0" fmla="*/ 39329 w 275303"/>
              <a:gd name="connsiteY0" fmla="*/ 0 h 267929"/>
              <a:gd name="connsiteX1" fmla="*/ 39329 w 275303"/>
              <a:gd name="connsiteY1" fmla="*/ 250723 h 267929"/>
              <a:gd name="connsiteX2" fmla="*/ 275303 w 275303"/>
              <a:gd name="connsiteY2" fmla="*/ 103239 h 267929"/>
              <a:gd name="connsiteX3" fmla="*/ 275303 w 275303"/>
              <a:gd name="connsiteY3" fmla="*/ 103239 h 26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303" h="267929">
                <a:moveTo>
                  <a:pt x="39329" y="0"/>
                </a:moveTo>
                <a:cubicBezTo>
                  <a:pt x="19664" y="116758"/>
                  <a:pt x="0" y="233517"/>
                  <a:pt x="39329" y="250723"/>
                </a:cubicBezTo>
                <a:cubicBezTo>
                  <a:pt x="78658" y="267929"/>
                  <a:pt x="275303" y="103239"/>
                  <a:pt x="275303" y="103239"/>
                </a:cubicBezTo>
                <a:lnTo>
                  <a:pt x="275303" y="103239"/>
                </a:ln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Арка 14"/>
          <p:cNvSpPr/>
          <p:nvPr/>
        </p:nvSpPr>
        <p:spPr>
          <a:xfrm rot="16478001">
            <a:off x="5180595" y="3819846"/>
            <a:ext cx="327958" cy="131911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5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37906" t="24235" r="21140" b="41312"/>
          <a:stretch>
            <a:fillRect/>
          </a:stretch>
        </p:blipFill>
        <p:spPr bwMode="auto">
          <a:xfrm>
            <a:off x="323528" y="2132856"/>
            <a:ext cx="852574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0"/>
            <a:ext cx="487345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ru-RU" sz="4400" kern="0" dirty="0" smtClean="0">
                <a:solidFill>
                  <a:srgbClr val="D2D2D2"/>
                </a:solidFill>
                <a:ea typeface="+mj-ea"/>
                <a:cs typeface="+mj-cs"/>
              </a:rPr>
              <a:t>Стереометрия С-2</a:t>
            </a:r>
          </a:p>
          <a:p>
            <a:r>
              <a:rPr kumimoji="1" lang="ru-RU" sz="4400" kern="0" dirty="0" smtClean="0">
                <a:solidFill>
                  <a:srgbClr val="D2D2D2"/>
                </a:solidFill>
                <a:ea typeface="+mj-ea"/>
                <a:cs typeface="+mj-cs"/>
              </a:rPr>
              <a:t>Площади сечений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212976"/>
            <a:ext cx="6400800" cy="1752600"/>
          </a:xfrm>
        </p:spPr>
        <p:txBody>
          <a:bodyPr/>
          <a:lstStyle/>
          <a:p>
            <a:r>
              <a:rPr lang="ru-RU" b="1" dirty="0" smtClean="0"/>
              <a:t>Шестиугольная призма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27584" y="177281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kern="0" dirty="0" smtClean="0">
                <a:solidFill>
                  <a:srgbClr val="000000"/>
                </a:solidFill>
              </a:rPr>
              <a:t>Сечения многогранников</a:t>
            </a:r>
            <a:endParaRPr lang="ru-RU" sz="4400" b="1" kern="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797152"/>
            <a:ext cx="792088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ru-RU" sz="2700" b="1" dirty="0" smtClean="0">
                <a:solidFill>
                  <a:prstClr val="black"/>
                </a:solidFill>
                <a:latin typeface="Calibri"/>
              </a:rPr>
              <a:t>Учитель математики ГОУ СОШ №121 Критская Ю.Б</a:t>
            </a:r>
          </a:p>
          <a:p>
            <a:pPr algn="r">
              <a:spcBef>
                <a:spcPct val="20000"/>
              </a:spcBef>
            </a:pPr>
            <a:r>
              <a:rPr lang="ru-RU" sz="2700" b="1" dirty="0" smtClean="0">
                <a:solidFill>
                  <a:prstClr val="black"/>
                </a:solidFill>
                <a:latin typeface="Calibri"/>
              </a:rPr>
              <a:t> (по материалам книги В.А.Смирнова. ЕГЭ. Геометрия. Сечения многогранников.2011</a:t>
            </a:r>
            <a:r>
              <a:rPr lang="ru-RU" sz="2700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 bwMode="auto">
          <a:xfrm>
            <a:off x="3635896" y="5589240"/>
            <a:ext cx="142876" cy="14287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smtClean="0">
              <a:solidFill>
                <a:srgbClr val="000000"/>
              </a:solidFill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6300192" y="3429000"/>
            <a:ext cx="142876" cy="14287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smtClean="0">
              <a:solidFill>
                <a:srgbClr val="000000"/>
              </a:solidFill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6300192" y="5013176"/>
            <a:ext cx="142876" cy="14287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smtClean="0">
              <a:solidFill>
                <a:srgbClr val="00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 rot="10800000" flipV="1">
            <a:off x="3707904" y="5085184"/>
            <a:ext cx="2592288" cy="5692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/>
        </p:nvCxnSpPr>
        <p:spPr bwMode="auto">
          <a:xfrm flipV="1">
            <a:off x="3686410" y="3501008"/>
            <a:ext cx="2613782" cy="5623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Рисунок 1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56792"/>
            <a:ext cx="882047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780928"/>
            <a:ext cx="41044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олилиния 19"/>
          <p:cNvSpPr/>
          <p:nvPr/>
        </p:nvSpPr>
        <p:spPr bwMode="auto">
          <a:xfrm>
            <a:off x="3707904" y="3501008"/>
            <a:ext cx="2664296" cy="2138536"/>
          </a:xfrm>
          <a:custGeom>
            <a:avLst/>
            <a:gdLst>
              <a:gd name="connsiteX0" fmla="*/ 0 w 1944216"/>
              <a:gd name="connsiteY0" fmla="*/ 0 h 914400"/>
              <a:gd name="connsiteX1" fmla="*/ 1944216 w 1944216"/>
              <a:gd name="connsiteY1" fmla="*/ 0 h 914400"/>
              <a:gd name="connsiteX2" fmla="*/ 1944216 w 1944216"/>
              <a:gd name="connsiteY2" fmla="*/ 914400 h 914400"/>
              <a:gd name="connsiteX3" fmla="*/ 0 w 1944216"/>
              <a:gd name="connsiteY3" fmla="*/ 914400 h 914400"/>
              <a:gd name="connsiteX4" fmla="*/ 0 w 1944216"/>
              <a:gd name="connsiteY4" fmla="*/ 0 h 914400"/>
              <a:gd name="connsiteX0" fmla="*/ 0 w 2664296"/>
              <a:gd name="connsiteY0" fmla="*/ 337128 h 1251528"/>
              <a:gd name="connsiteX1" fmla="*/ 2664296 w 2664296"/>
              <a:gd name="connsiteY1" fmla="*/ 0 h 1251528"/>
              <a:gd name="connsiteX2" fmla="*/ 1944216 w 2664296"/>
              <a:gd name="connsiteY2" fmla="*/ 1251528 h 1251528"/>
              <a:gd name="connsiteX3" fmla="*/ 0 w 2664296"/>
              <a:gd name="connsiteY3" fmla="*/ 1251528 h 1251528"/>
              <a:gd name="connsiteX4" fmla="*/ 0 w 2664296"/>
              <a:gd name="connsiteY4" fmla="*/ 337128 h 1251528"/>
              <a:gd name="connsiteX0" fmla="*/ 0 w 2664296"/>
              <a:gd name="connsiteY0" fmla="*/ 337128 h 1251528"/>
              <a:gd name="connsiteX1" fmla="*/ 2664296 w 2664296"/>
              <a:gd name="connsiteY1" fmla="*/ 0 h 1251528"/>
              <a:gd name="connsiteX2" fmla="*/ 2664296 w 2664296"/>
              <a:gd name="connsiteY2" fmla="*/ 927102 h 1251528"/>
              <a:gd name="connsiteX3" fmla="*/ 0 w 2664296"/>
              <a:gd name="connsiteY3" fmla="*/ 1251528 h 1251528"/>
              <a:gd name="connsiteX4" fmla="*/ 0 w 2664296"/>
              <a:gd name="connsiteY4" fmla="*/ 337128 h 1251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296" h="1251528">
                <a:moveTo>
                  <a:pt x="0" y="337128"/>
                </a:moveTo>
                <a:lnTo>
                  <a:pt x="2664296" y="0"/>
                </a:lnTo>
                <a:lnTo>
                  <a:pt x="2664296" y="927102"/>
                </a:lnTo>
                <a:lnTo>
                  <a:pt x="0" y="1251528"/>
                </a:lnTo>
                <a:lnTo>
                  <a:pt x="0" y="337128"/>
                </a:lnTo>
                <a:close/>
              </a:path>
            </a:pathLst>
          </a:custGeom>
          <a:solidFill>
            <a:schemeClr val="accent1">
              <a:alpha val="3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84784"/>
            <a:ext cx="882047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780928"/>
            <a:ext cx="41044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 bwMode="auto">
          <a:xfrm>
            <a:off x="3635896" y="5589240"/>
            <a:ext cx="142876" cy="14287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smtClean="0">
              <a:solidFill>
                <a:srgbClr val="000000"/>
              </a:solidFill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5940152" y="3140968"/>
            <a:ext cx="142876" cy="14287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smtClean="0">
              <a:solidFill>
                <a:srgbClr val="000000"/>
              </a:solidFill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6012160" y="4725144"/>
            <a:ext cx="142876" cy="14287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smtClean="0">
              <a:solidFill>
                <a:srgbClr val="00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 rot="10800000" flipV="1">
            <a:off x="3707904" y="4869160"/>
            <a:ext cx="2304256" cy="7852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Прямая соединительная линия 10"/>
          <p:cNvCxnSpPr>
            <a:endCxn id="5" idx="3"/>
          </p:cNvCxnSpPr>
          <p:nvPr/>
        </p:nvCxnSpPr>
        <p:spPr bwMode="auto">
          <a:xfrm flipV="1">
            <a:off x="3758418" y="3262920"/>
            <a:ext cx="2202658" cy="8004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Полилиния 19"/>
          <p:cNvSpPr/>
          <p:nvPr/>
        </p:nvSpPr>
        <p:spPr bwMode="auto">
          <a:xfrm>
            <a:off x="3707904" y="3212976"/>
            <a:ext cx="2376264" cy="2426568"/>
          </a:xfrm>
          <a:custGeom>
            <a:avLst/>
            <a:gdLst>
              <a:gd name="connsiteX0" fmla="*/ 0 w 1944216"/>
              <a:gd name="connsiteY0" fmla="*/ 0 h 914400"/>
              <a:gd name="connsiteX1" fmla="*/ 1944216 w 1944216"/>
              <a:gd name="connsiteY1" fmla="*/ 0 h 914400"/>
              <a:gd name="connsiteX2" fmla="*/ 1944216 w 1944216"/>
              <a:gd name="connsiteY2" fmla="*/ 914400 h 914400"/>
              <a:gd name="connsiteX3" fmla="*/ 0 w 1944216"/>
              <a:gd name="connsiteY3" fmla="*/ 914400 h 914400"/>
              <a:gd name="connsiteX4" fmla="*/ 0 w 1944216"/>
              <a:gd name="connsiteY4" fmla="*/ 0 h 914400"/>
              <a:gd name="connsiteX0" fmla="*/ 0 w 2664296"/>
              <a:gd name="connsiteY0" fmla="*/ 337128 h 1251528"/>
              <a:gd name="connsiteX1" fmla="*/ 2664296 w 2664296"/>
              <a:gd name="connsiteY1" fmla="*/ 0 h 1251528"/>
              <a:gd name="connsiteX2" fmla="*/ 1944216 w 2664296"/>
              <a:gd name="connsiteY2" fmla="*/ 1251528 h 1251528"/>
              <a:gd name="connsiteX3" fmla="*/ 0 w 2664296"/>
              <a:gd name="connsiteY3" fmla="*/ 1251528 h 1251528"/>
              <a:gd name="connsiteX4" fmla="*/ 0 w 2664296"/>
              <a:gd name="connsiteY4" fmla="*/ 337128 h 1251528"/>
              <a:gd name="connsiteX0" fmla="*/ 0 w 2664296"/>
              <a:gd name="connsiteY0" fmla="*/ 337128 h 1251528"/>
              <a:gd name="connsiteX1" fmla="*/ 2664296 w 2664296"/>
              <a:gd name="connsiteY1" fmla="*/ 0 h 1251528"/>
              <a:gd name="connsiteX2" fmla="*/ 2664296 w 2664296"/>
              <a:gd name="connsiteY2" fmla="*/ 927102 h 1251528"/>
              <a:gd name="connsiteX3" fmla="*/ 0 w 2664296"/>
              <a:gd name="connsiteY3" fmla="*/ 1251528 h 1251528"/>
              <a:gd name="connsiteX4" fmla="*/ 0 w 2664296"/>
              <a:gd name="connsiteY4" fmla="*/ 337128 h 1251528"/>
              <a:gd name="connsiteX0" fmla="*/ 0 w 2664296"/>
              <a:gd name="connsiteY0" fmla="*/ 505692 h 1420092"/>
              <a:gd name="connsiteX1" fmla="*/ 2304256 w 2664296"/>
              <a:gd name="connsiteY1" fmla="*/ 0 h 1420092"/>
              <a:gd name="connsiteX2" fmla="*/ 2664296 w 2664296"/>
              <a:gd name="connsiteY2" fmla="*/ 1095666 h 1420092"/>
              <a:gd name="connsiteX3" fmla="*/ 0 w 2664296"/>
              <a:gd name="connsiteY3" fmla="*/ 1420092 h 1420092"/>
              <a:gd name="connsiteX4" fmla="*/ 0 w 2664296"/>
              <a:gd name="connsiteY4" fmla="*/ 505692 h 1420092"/>
              <a:gd name="connsiteX0" fmla="*/ 0 w 2376264"/>
              <a:gd name="connsiteY0" fmla="*/ 505692 h 1420092"/>
              <a:gd name="connsiteX1" fmla="*/ 2304256 w 2376264"/>
              <a:gd name="connsiteY1" fmla="*/ 0 h 1420092"/>
              <a:gd name="connsiteX2" fmla="*/ 2376264 w 2376264"/>
              <a:gd name="connsiteY2" fmla="*/ 969243 h 1420092"/>
              <a:gd name="connsiteX3" fmla="*/ 0 w 2376264"/>
              <a:gd name="connsiteY3" fmla="*/ 1420092 h 1420092"/>
              <a:gd name="connsiteX4" fmla="*/ 0 w 2376264"/>
              <a:gd name="connsiteY4" fmla="*/ 505692 h 142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64" h="1420092">
                <a:moveTo>
                  <a:pt x="0" y="505692"/>
                </a:moveTo>
                <a:lnTo>
                  <a:pt x="2304256" y="0"/>
                </a:lnTo>
                <a:lnTo>
                  <a:pt x="2376264" y="969243"/>
                </a:lnTo>
                <a:lnTo>
                  <a:pt x="0" y="1420092"/>
                </a:lnTo>
                <a:lnTo>
                  <a:pt x="0" y="505692"/>
                </a:lnTo>
                <a:close/>
              </a:path>
            </a:pathLst>
          </a:custGeom>
          <a:solidFill>
            <a:schemeClr val="accent1">
              <a:alpha val="3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i="1" smtClean="0">
              <a:solidFill>
                <a:srgbClr val="000000"/>
              </a:solidFill>
            </a:endParaRPr>
          </a:p>
        </p:txBody>
      </p:sp>
      <p:sp>
        <p:nvSpPr>
          <p:cNvPr id="10" name="Управляющая кнопка: возврат 9">
            <a:hlinkClick r:id="rId5" action="ppaction://hlinksldjump" highlightClick="1"/>
          </p:cNvPr>
          <p:cNvSpPr/>
          <p:nvPr/>
        </p:nvSpPr>
        <p:spPr bwMode="auto">
          <a:xfrm>
            <a:off x="8101584" y="5815584"/>
            <a:ext cx="1042416" cy="1042416"/>
          </a:xfrm>
          <a:prstGeom prst="actionButtonRetur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 cstate="print"/>
          <a:srcRect l="10542" t="21875" r="49634" b="6250"/>
          <a:stretch>
            <a:fillRect/>
          </a:stretch>
        </p:blipFill>
        <p:spPr bwMode="auto">
          <a:xfrm>
            <a:off x="1332181" y="1600200"/>
            <a:ext cx="5181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93160" y="457200"/>
            <a:ext cx="7750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sz="3200" b="1" cap="all" dirty="0" smtClean="0">
                <a:latin typeface="+mj-lt"/>
                <a:ea typeface="+mj-ea"/>
                <a:cs typeface="+mj-cs"/>
              </a:rPr>
              <a:t>Недельные</a:t>
            </a:r>
            <a:r>
              <a:rPr lang="ru-RU" sz="2800" b="1" dirty="0" smtClean="0"/>
              <a:t> </a:t>
            </a:r>
            <a:r>
              <a:rPr kumimoji="1" lang="ru-RU" sz="3200" b="1" cap="all" dirty="0" smtClean="0">
                <a:latin typeface="+mj-lt"/>
                <a:ea typeface="+mj-ea"/>
                <a:cs typeface="+mj-cs"/>
              </a:rPr>
              <a:t>домашние</a:t>
            </a:r>
            <a:r>
              <a:rPr lang="ru-RU" sz="2800" b="1" dirty="0" smtClean="0"/>
              <a:t> </a:t>
            </a:r>
            <a:r>
              <a:rPr kumimoji="1" lang="ru-RU" sz="3200" b="1" cap="all" dirty="0" smtClean="0">
                <a:latin typeface="+mj-lt"/>
                <a:ea typeface="+mj-ea"/>
                <a:cs typeface="+mj-cs"/>
              </a:rPr>
              <a:t>задания</a:t>
            </a:r>
          </a:p>
        </p:txBody>
      </p:sp>
      <p:sp>
        <p:nvSpPr>
          <p:cNvPr id="7" name="Управляющая кнопка: возврат 6">
            <a:hlinkClick r:id="rId4" action="ppaction://hlinksldjump" highlightClick="1"/>
          </p:cNvPr>
          <p:cNvSpPr/>
          <p:nvPr/>
        </p:nvSpPr>
        <p:spPr bwMode="auto">
          <a:xfrm>
            <a:off x="7924800" y="5638800"/>
            <a:ext cx="1042416" cy="1042416"/>
          </a:xfrm>
          <a:prstGeom prst="actionButtonReturn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24" y="1563805"/>
            <a:ext cx="3900487" cy="5257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54" y="1563805"/>
            <a:ext cx="3751105" cy="5203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r="5280" b="11594"/>
          <a:stretch/>
        </p:blipFill>
        <p:spPr>
          <a:xfrm>
            <a:off x="2203670" y="1740408"/>
            <a:ext cx="3886200" cy="441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7" b="4286"/>
          <a:stretch/>
        </p:blipFill>
        <p:spPr>
          <a:xfrm>
            <a:off x="2182061" y="1563805"/>
            <a:ext cx="4248150" cy="4148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9601200" cy="13620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Элементы дистанционного обучения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3251" name="Picture 4" descr="6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743200"/>
            <a:ext cx="34639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943600" y="2209800"/>
            <a:ext cx="25394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ahoma"/>
                <a:hlinkClick r:id="rId4" action="ppaction://hlinksldjump"/>
              </a:rPr>
              <a:t>Uztest.ru</a:t>
            </a:r>
            <a:endParaRPr lang="ru-RU" sz="4000" b="1" dirty="0">
              <a:solidFill>
                <a:prstClr val="white"/>
              </a:solidFill>
              <a:latin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5" name="Text Box 3"/>
          <p:cNvSpPr txBox="1">
            <a:spLocks noChangeArrowheads="1"/>
          </p:cNvSpPr>
          <p:nvPr/>
        </p:nvSpPr>
        <p:spPr bwMode="auto">
          <a:xfrm>
            <a:off x="3390900" y="0"/>
            <a:ext cx="57531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400" b="1"/>
              <a:t>Учитель готовит задания по</a:t>
            </a:r>
          </a:p>
          <a:p>
            <a:pPr marL="342900" indent="-342900"/>
            <a:r>
              <a:rPr lang="ru-RU" sz="2400" b="1"/>
              <a:t>    готовым шаблонам и отдает на </a:t>
            </a:r>
          </a:p>
          <a:p>
            <a:pPr marL="342900" indent="-342900"/>
            <a:r>
              <a:rPr lang="ru-RU" sz="2400" b="1"/>
              <a:t>    выполнение учащимся (у каждого</a:t>
            </a:r>
          </a:p>
          <a:p>
            <a:pPr marL="342900" indent="-342900"/>
            <a:r>
              <a:rPr lang="ru-RU" sz="2400" b="1"/>
              <a:t>    свой  вариант). </a:t>
            </a:r>
          </a:p>
        </p:txBody>
      </p:sp>
      <p:pic>
        <p:nvPicPr>
          <p:cNvPr id="576516" name="Picture 4" descr="computador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500438"/>
            <a:ext cx="3030538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6517" name="Text Box 5"/>
          <p:cNvSpPr txBox="1">
            <a:spLocks noChangeArrowheads="1"/>
          </p:cNvSpPr>
          <p:nvPr/>
        </p:nvSpPr>
        <p:spPr bwMode="auto">
          <a:xfrm>
            <a:off x="2987675" y="3213100"/>
            <a:ext cx="61563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3. Учитель проверяет готовый отчет о выполнении заданий выставляет оценки.</a:t>
            </a:r>
          </a:p>
          <a:p>
            <a:endParaRPr lang="ru-RU" sz="2400"/>
          </a:p>
        </p:txBody>
      </p:sp>
      <p:sp>
        <p:nvSpPr>
          <p:cNvPr id="576518" name="Text Box 6"/>
          <p:cNvSpPr txBox="1">
            <a:spLocks noChangeArrowheads="1"/>
          </p:cNvSpPr>
          <p:nvPr/>
        </p:nvSpPr>
        <p:spPr bwMode="auto">
          <a:xfrm>
            <a:off x="2438400" y="1916113"/>
            <a:ext cx="67056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2. </a:t>
            </a:r>
            <a:r>
              <a:rPr lang="ru-RU" sz="2400" b="1"/>
              <a:t>Учащиеся, используя индивидуальный</a:t>
            </a:r>
          </a:p>
          <a:p>
            <a:r>
              <a:rPr lang="ru-RU" sz="2400" b="1"/>
              <a:t>    вход на сайт, решают свои задания</a:t>
            </a:r>
          </a:p>
          <a:p>
            <a:r>
              <a:rPr lang="ru-RU" sz="2400" b="1"/>
              <a:t>    и сдают на проверку.</a:t>
            </a:r>
          </a:p>
          <a:p>
            <a:pPr>
              <a:spcBef>
                <a:spcPct val="50000"/>
              </a:spcBef>
            </a:pPr>
            <a:endParaRPr lang="ru-RU" sz="2400" b="1"/>
          </a:p>
        </p:txBody>
      </p:sp>
      <p:graphicFrame>
        <p:nvGraphicFramePr>
          <p:cNvPr id="576519" name="Object 2"/>
          <p:cNvGraphicFramePr>
            <a:graphicFrameLocks noChangeAspect="1"/>
          </p:cNvGraphicFramePr>
          <p:nvPr/>
        </p:nvGraphicFramePr>
        <p:xfrm>
          <a:off x="457200" y="152400"/>
          <a:ext cx="1811338" cy="191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Image" r:id="rId5" imgW="1320635" imgH="1396825" progId="">
                  <p:embed/>
                </p:oleObj>
              </mc:Choice>
              <mc:Fallback>
                <p:oleObj name="Image" r:id="rId5" imgW="1320635" imgH="139682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2400"/>
                        <a:ext cx="1811338" cy="19161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6521" name="AutoShape 9"/>
          <p:cNvSpPr>
            <a:spLocks noChangeArrowheads="1"/>
          </p:cNvSpPr>
          <p:nvPr/>
        </p:nvSpPr>
        <p:spPr bwMode="auto">
          <a:xfrm>
            <a:off x="2362200" y="6096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6522" name="AutoShape 10"/>
          <p:cNvSpPr>
            <a:spLocks noChangeArrowheads="1"/>
          </p:cNvSpPr>
          <p:nvPr/>
        </p:nvSpPr>
        <p:spPr bwMode="auto">
          <a:xfrm>
            <a:off x="1116013" y="2276475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76523" name="Picture 11" descr="j0356775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4076700"/>
            <a:ext cx="2843213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6524" name="AutoShape 12"/>
          <p:cNvSpPr>
            <a:spLocks noChangeArrowheads="1"/>
          </p:cNvSpPr>
          <p:nvPr/>
        </p:nvSpPr>
        <p:spPr bwMode="auto">
          <a:xfrm>
            <a:off x="3563938" y="5300663"/>
            <a:ext cx="1079500" cy="485775"/>
          </a:xfrm>
          <a:prstGeom prst="rightArrow">
            <a:avLst>
              <a:gd name="adj1" fmla="val 50000"/>
              <a:gd name="adj2" fmla="val 55556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76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7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7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7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7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7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76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7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15" grpId="0"/>
      <p:bldP spid="576517" grpId="0"/>
      <p:bldP spid="576518" grpId="0"/>
      <p:bldP spid="576521" grpId="0" animBg="1"/>
      <p:bldP spid="576522" grpId="0" animBg="1"/>
      <p:bldP spid="57652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2916238" y="0"/>
            <a:ext cx="3671887" cy="765175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hlinkClick r:id="rId3" action="ppaction://hlinksldjump"/>
              </a:rPr>
              <a:t>Uztest.ru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77542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9750" y="2852738"/>
            <a:ext cx="2051050" cy="1008062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</a:rPr>
              <a:t>Классы</a:t>
            </a:r>
          </a:p>
        </p:txBody>
      </p:sp>
      <p:sp>
        <p:nvSpPr>
          <p:cNvPr id="577543" name="Rectangle 7"/>
          <p:cNvSpPr>
            <a:spLocks noChangeArrowheads="1"/>
          </p:cNvSpPr>
          <p:nvPr/>
        </p:nvSpPr>
        <p:spPr bwMode="auto">
          <a:xfrm>
            <a:off x="3348038" y="1196975"/>
            <a:ext cx="2881312" cy="914400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hlinkClick r:id="rId5" action="ppaction://hlinksldjump"/>
              </a:rPr>
              <a:t>Кабинет учителя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77546" name="Rectangle 10"/>
          <p:cNvSpPr>
            <a:spLocks noChangeArrowheads="1"/>
          </p:cNvSpPr>
          <p:nvPr/>
        </p:nvSpPr>
        <p:spPr bwMode="auto">
          <a:xfrm>
            <a:off x="3132138" y="2781300"/>
            <a:ext cx="1512887" cy="1081088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hlinkClick r:id="rId6" action="ppaction://hlinksldjump"/>
              </a:rPr>
              <a:t>Задания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77547" name="Rectangle 11"/>
          <p:cNvSpPr>
            <a:spLocks noChangeArrowheads="1"/>
          </p:cNvSpPr>
          <p:nvPr/>
        </p:nvSpPr>
        <p:spPr bwMode="auto">
          <a:xfrm>
            <a:off x="5111750" y="2852738"/>
            <a:ext cx="1728787" cy="1077912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hlinkClick r:id="rId7" action="ppaction://hlinksldjump"/>
              </a:rPr>
              <a:t>Журнал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77548" name="Rectangle 12"/>
          <p:cNvSpPr>
            <a:spLocks noChangeArrowheads="1"/>
          </p:cNvSpPr>
          <p:nvPr/>
        </p:nvSpPr>
        <p:spPr bwMode="auto">
          <a:xfrm>
            <a:off x="7199312" y="2924175"/>
            <a:ext cx="1944688" cy="1008063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hlinkClick r:id="rId8" action="ppaction://hlinksldjump"/>
              </a:rPr>
              <a:t>Сообщени</a:t>
            </a:r>
            <a:r>
              <a:rPr lang="ru-RU" sz="2400" b="1" dirty="0">
                <a:solidFill>
                  <a:schemeClr val="tx1"/>
                </a:solidFill>
                <a:hlinkClick r:id="" action="ppaction://noaction"/>
              </a:rPr>
              <a:t>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77549" name="Rectangle 13"/>
          <p:cNvSpPr>
            <a:spLocks noChangeArrowheads="1"/>
          </p:cNvSpPr>
          <p:nvPr/>
        </p:nvSpPr>
        <p:spPr bwMode="auto">
          <a:xfrm>
            <a:off x="323850" y="4221163"/>
            <a:ext cx="2484438" cy="1008062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hlinkClick r:id="rId9" action="ppaction://hlinksldjump"/>
              </a:rPr>
              <a:t>Список класса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77550" name="Rectangle 14"/>
          <p:cNvSpPr>
            <a:spLocks noChangeArrowheads="1"/>
          </p:cNvSpPr>
          <p:nvPr/>
        </p:nvSpPr>
        <p:spPr bwMode="auto">
          <a:xfrm>
            <a:off x="152400" y="5715000"/>
            <a:ext cx="2800350" cy="914400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hlinkClick r:id="rId10" action="ppaction://hlinksldjump"/>
              </a:rPr>
              <a:t>Кабинет ученика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77551" name="Rectangle 15"/>
          <p:cNvSpPr>
            <a:spLocks noChangeArrowheads="1"/>
          </p:cNvSpPr>
          <p:nvPr/>
        </p:nvSpPr>
        <p:spPr bwMode="auto">
          <a:xfrm>
            <a:off x="3059113" y="4221163"/>
            <a:ext cx="1512887" cy="1296987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hlinkClick r:id="rId11" action="ppaction://hlinksldjump"/>
              </a:rPr>
              <a:t>Текущие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hlinkClick r:id="rId11" action="ppaction://hlinksldjump"/>
              </a:rPr>
              <a:t>задания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77552" name="Rectangle 16"/>
          <p:cNvSpPr>
            <a:spLocks noChangeArrowheads="1"/>
          </p:cNvSpPr>
          <p:nvPr/>
        </p:nvSpPr>
        <p:spPr bwMode="auto">
          <a:xfrm>
            <a:off x="4932363" y="4221163"/>
            <a:ext cx="1655762" cy="1295400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hlinkClick r:id="rId12" action="ppaction://hlinksldjump"/>
              </a:rPr>
              <a:t>Тренинги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0928" name="Line 21"/>
          <p:cNvSpPr>
            <a:spLocks noChangeShapeType="1"/>
          </p:cNvSpPr>
          <p:nvPr/>
        </p:nvSpPr>
        <p:spPr bwMode="auto">
          <a:xfrm>
            <a:off x="3203575" y="765175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577560" name="Line 24"/>
          <p:cNvSpPr>
            <a:spLocks noChangeShapeType="1"/>
          </p:cNvSpPr>
          <p:nvPr/>
        </p:nvSpPr>
        <p:spPr bwMode="auto">
          <a:xfrm flipH="1">
            <a:off x="2411413" y="2133600"/>
            <a:ext cx="2305050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577561" name="Line 25"/>
          <p:cNvSpPr>
            <a:spLocks noChangeShapeType="1"/>
          </p:cNvSpPr>
          <p:nvPr/>
        </p:nvSpPr>
        <p:spPr bwMode="auto">
          <a:xfrm flipH="1">
            <a:off x="4140200" y="2133600"/>
            <a:ext cx="576263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577562" name="Line 26"/>
          <p:cNvSpPr>
            <a:spLocks noChangeShapeType="1"/>
          </p:cNvSpPr>
          <p:nvPr/>
        </p:nvSpPr>
        <p:spPr bwMode="auto">
          <a:xfrm>
            <a:off x="4716463" y="2133600"/>
            <a:ext cx="790575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577563" name="Line 27"/>
          <p:cNvSpPr>
            <a:spLocks noChangeShapeType="1"/>
          </p:cNvSpPr>
          <p:nvPr/>
        </p:nvSpPr>
        <p:spPr bwMode="auto">
          <a:xfrm>
            <a:off x="4787900" y="2133600"/>
            <a:ext cx="2663825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577564" name="Line 28"/>
          <p:cNvSpPr>
            <a:spLocks noChangeShapeType="1"/>
          </p:cNvSpPr>
          <p:nvPr/>
        </p:nvSpPr>
        <p:spPr bwMode="auto">
          <a:xfrm>
            <a:off x="4787900" y="765175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577565" name="Line 29"/>
          <p:cNvSpPr>
            <a:spLocks noChangeShapeType="1"/>
          </p:cNvSpPr>
          <p:nvPr/>
        </p:nvSpPr>
        <p:spPr bwMode="auto">
          <a:xfrm>
            <a:off x="1476375" y="3860800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577566" name="Line 30"/>
          <p:cNvSpPr>
            <a:spLocks noChangeShapeType="1"/>
          </p:cNvSpPr>
          <p:nvPr/>
        </p:nvSpPr>
        <p:spPr bwMode="auto">
          <a:xfrm>
            <a:off x="1476375" y="5229225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577567" name="Line 31"/>
          <p:cNvSpPr>
            <a:spLocks noChangeShapeType="1"/>
          </p:cNvSpPr>
          <p:nvPr/>
        </p:nvSpPr>
        <p:spPr bwMode="auto">
          <a:xfrm flipH="1">
            <a:off x="3563938" y="3860800"/>
            <a:ext cx="3603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577568" name="Line 32"/>
          <p:cNvSpPr>
            <a:spLocks noChangeShapeType="1"/>
          </p:cNvSpPr>
          <p:nvPr/>
        </p:nvSpPr>
        <p:spPr bwMode="auto">
          <a:xfrm>
            <a:off x="3924300" y="3860800"/>
            <a:ext cx="107950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pic>
        <p:nvPicPr>
          <p:cNvPr id="80938" name="Picture 5" descr="Book-09"/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4638" y="4572000"/>
            <a:ext cx="2519362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7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77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7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7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77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77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7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77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7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77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7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77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7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7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60" grpId="0" animBg="1"/>
      <p:bldP spid="577561" grpId="0" animBg="1"/>
      <p:bldP spid="577562" grpId="0" animBg="1"/>
      <p:bldP spid="577563" grpId="0" animBg="1"/>
      <p:bldP spid="577564" grpId="0" animBg="1"/>
      <p:bldP spid="577565" grpId="0" animBg="1"/>
      <p:bldP spid="577566" grpId="0" animBg="1"/>
      <p:bldP spid="577567" grpId="0" animBg="1"/>
      <p:bldP spid="57756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38400"/>
            <a:ext cx="91440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86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3" y="5257800"/>
            <a:ext cx="1042987" cy="1042988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42334" t="41953" r="13119" b="12766"/>
          <a:stretch>
            <a:fillRect/>
          </a:stretch>
        </p:blipFill>
        <p:spPr bwMode="auto">
          <a:xfrm>
            <a:off x="0" y="0"/>
            <a:ext cx="914400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1484784"/>
            <a:ext cx="504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prstClr val="white"/>
                </a:solidFill>
              </a:rPr>
              <a:t>Р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а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з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м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и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н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к</a:t>
            </a:r>
          </a:p>
          <a:p>
            <a:r>
              <a:rPr lang="ru-RU" sz="3600" b="1" dirty="0" smtClean="0">
                <a:solidFill>
                  <a:prstClr val="white"/>
                </a:solidFill>
              </a:rPr>
              <a:t>и</a:t>
            </a:r>
            <a:endParaRPr lang="ru-RU" sz="3600" b="1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26152" y="0"/>
            <a:ext cx="9178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prstClr val="white"/>
                </a:solidFill>
              </a:rPr>
              <a:t>11</a:t>
            </a:r>
          </a:p>
          <a:p>
            <a:pPr algn="r"/>
            <a:r>
              <a:rPr lang="ru-RU" sz="3200" b="1" dirty="0" smtClean="0">
                <a:solidFill>
                  <a:prstClr val="white"/>
                </a:solidFill>
              </a:rPr>
              <a:t>к</a:t>
            </a:r>
          </a:p>
          <a:p>
            <a:pPr algn="r"/>
            <a:r>
              <a:rPr lang="ru-RU" sz="3200" b="1" dirty="0" smtClean="0">
                <a:solidFill>
                  <a:prstClr val="white"/>
                </a:solidFill>
              </a:rPr>
              <a:t>л</a:t>
            </a:r>
          </a:p>
          <a:p>
            <a:pPr algn="r"/>
            <a:r>
              <a:rPr lang="ru-RU" sz="3200" b="1" dirty="0" smtClean="0">
                <a:solidFill>
                  <a:prstClr val="white"/>
                </a:solidFill>
              </a:rPr>
              <a:t>а</a:t>
            </a:r>
          </a:p>
          <a:p>
            <a:pPr algn="r"/>
            <a:r>
              <a:rPr lang="ru-RU" sz="3200" b="1" dirty="0" smtClean="0">
                <a:solidFill>
                  <a:prstClr val="white"/>
                </a:solidFill>
              </a:rPr>
              <a:t>с</a:t>
            </a:r>
          </a:p>
          <a:p>
            <a:pPr algn="r"/>
            <a:r>
              <a:rPr lang="ru-RU" sz="3200" b="1" dirty="0" smtClean="0">
                <a:solidFill>
                  <a:prstClr val="white"/>
                </a:solidFill>
              </a:rPr>
              <a:t>с</a:t>
            </a:r>
          </a:p>
          <a:p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5254" t="24235" r="60433" b="8829"/>
          <a:stretch>
            <a:fillRect/>
          </a:stretch>
        </p:blipFill>
        <p:spPr bwMode="auto">
          <a:xfrm>
            <a:off x="1115616" y="188640"/>
            <a:ext cx="5832648" cy="639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5172" t="21454" r="60515" b="9641"/>
          <a:stretch>
            <a:fillRect/>
          </a:stretch>
        </p:blipFill>
        <p:spPr bwMode="auto">
          <a:xfrm>
            <a:off x="2699792" y="188640"/>
            <a:ext cx="5688632" cy="642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 l="5725" t="60828" r="60515" b="8657"/>
          <a:stretch>
            <a:fillRect/>
          </a:stretch>
        </p:blipFill>
        <p:spPr bwMode="auto">
          <a:xfrm>
            <a:off x="3851921" y="3140968"/>
            <a:ext cx="529208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24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Прямоугольник 2"/>
          <p:cNvSpPr>
            <a:spLocks noChangeArrowheads="1"/>
          </p:cNvSpPr>
          <p:nvPr/>
        </p:nvSpPr>
        <p:spPr bwMode="auto">
          <a:xfrm>
            <a:off x="2209800" y="457200"/>
            <a:ext cx="609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hlinkClick r:id="" action="ppaction://noaction"/>
              </a:rPr>
              <a:t>Кабинет учителя</a:t>
            </a:r>
            <a:endParaRPr lang="ru-RU" sz="4000" b="1"/>
          </a:p>
        </p:txBody>
      </p:sp>
      <p:sp>
        <p:nvSpPr>
          <p:cNvPr id="8294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5815013"/>
            <a:ext cx="1042988" cy="1042987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524000"/>
            <a:ext cx="90773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Прямоугольник 2"/>
          <p:cNvSpPr>
            <a:spLocks noChangeArrowheads="1"/>
          </p:cNvSpPr>
          <p:nvPr/>
        </p:nvSpPr>
        <p:spPr bwMode="auto">
          <a:xfrm>
            <a:off x="2514600" y="304800"/>
            <a:ext cx="6400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hlinkClick r:id="" action="ppaction://noaction"/>
              </a:rPr>
              <a:t>Список класса</a:t>
            </a:r>
            <a:endParaRPr lang="ru-RU" sz="4800" b="1"/>
          </a:p>
        </p:txBody>
      </p:sp>
      <p:sp>
        <p:nvSpPr>
          <p:cNvPr id="83972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3" y="5815013"/>
            <a:ext cx="1042987" cy="1042987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8" descr="HOMEWOR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343400"/>
            <a:ext cx="248602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28600" y="5638800"/>
            <a:ext cx="1042988" cy="1042988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2170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971800" y="381000"/>
            <a:ext cx="4114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u="sng" dirty="0">
                <a:latin typeface="+mj-lt"/>
              </a:rPr>
              <a:t>Задания</a:t>
            </a:r>
          </a:p>
        </p:txBody>
      </p:sp>
      <p:sp>
        <p:nvSpPr>
          <p:cNvPr id="86020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4800600"/>
            <a:ext cx="1042988" cy="1042988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90800" y="457200"/>
            <a:ext cx="534352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u="sng" dirty="0">
                <a:latin typeface="+mj-lt"/>
              </a:rPr>
              <a:t>Текущие задания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90800" y="533400"/>
            <a:ext cx="6096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u="sng" dirty="0">
                <a:latin typeface="+mj-lt"/>
              </a:rPr>
              <a:t>Создание задания</a:t>
            </a:r>
          </a:p>
        </p:txBody>
      </p:sp>
      <p:sp>
        <p:nvSpPr>
          <p:cNvPr id="8806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48600" y="5638800"/>
            <a:ext cx="1042988" cy="1042988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1600200"/>
            <a:ext cx="91408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00400" y="381000"/>
            <a:ext cx="2970213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u="sng" dirty="0">
                <a:latin typeface="+mj-lt"/>
              </a:rPr>
              <a:t>Тренинги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3" y="1600200"/>
            <a:ext cx="916305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9800" y="457200"/>
            <a:ext cx="5848350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u="sng" dirty="0">
                <a:latin typeface="+mj-lt"/>
              </a:rPr>
              <a:t>Создание тренинга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ChangeArrowheads="1"/>
          </p:cNvSpPr>
          <p:nvPr/>
        </p:nvSpPr>
        <p:spPr bwMode="auto">
          <a:xfrm>
            <a:off x="2195513" y="765175"/>
            <a:ext cx="6121400" cy="9921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rgbClr val="014E00"/>
                </a:solidFill>
              </a:rPr>
              <a:t>Отчет по тренингу </a:t>
            </a:r>
            <a:r>
              <a:rPr lang="ru-RU" sz="3200" b="1" dirty="0" smtClean="0">
                <a:solidFill>
                  <a:srgbClr val="014E00"/>
                </a:solidFill>
              </a:rPr>
              <a:t>X737</a:t>
            </a:r>
            <a:endParaRPr lang="ru-RU" sz="3200" b="1" dirty="0">
              <a:solidFill>
                <a:srgbClr val="014E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ru-RU" dirty="0"/>
          </a:p>
        </p:txBody>
      </p:sp>
      <p:sp>
        <p:nvSpPr>
          <p:cNvPr id="91140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638800"/>
            <a:ext cx="1042988" cy="1042988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4" cstate="print"/>
          <a:srcRect l="28111" t="23958" r="26208" b="10417"/>
          <a:stretch>
            <a:fillRect/>
          </a:stretch>
        </p:blipFill>
        <p:spPr bwMode="auto">
          <a:xfrm>
            <a:off x="1411514" y="1752600"/>
            <a:ext cx="613228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u="sng" dirty="0" smtClean="0">
                <a:solidFill>
                  <a:schemeClr val="tx1"/>
                </a:solidFill>
              </a:rPr>
              <a:t>Журнал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46225"/>
            <a:ext cx="9144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486400"/>
            <a:ext cx="1042988" cy="1042988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9 класс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3429000"/>
            <a:ext cx="6400800" cy="1752600"/>
          </a:xfrm>
        </p:spPr>
        <p:txBody>
          <a:bodyPr/>
          <a:lstStyle/>
          <a:p>
            <a:pPr eaLnBrk="1" hangingPunct="1"/>
            <a:r>
              <a:rPr lang="ru-RU" b="1" smtClean="0"/>
              <a:t>Подготовка к экзамену</a:t>
            </a:r>
          </a:p>
        </p:txBody>
      </p:sp>
      <p:pic>
        <p:nvPicPr>
          <p:cNvPr id="26628" name="Picture 4" descr="чел читает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4292600"/>
            <a:ext cx="237013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алгебра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620713"/>
            <a:ext cx="287972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  <p:bldP spid="8397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u="sng" dirty="0" smtClean="0">
                <a:solidFill>
                  <a:schemeClr val="tx1"/>
                </a:solidFill>
              </a:rPr>
              <a:t>Сообщения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8613"/>
            <a:ext cx="9144000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2" y="5815012"/>
            <a:ext cx="1042988" cy="1042988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3441" y="1828800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Ведение блога педагогом – это инновация в педагогической деятельности, которая является ответом сегодняшнему вызову времени. К </a:t>
            </a:r>
            <a:r>
              <a:rPr lang="ru-RU" b="1" dirty="0" err="1"/>
              <a:t>блогу</a:t>
            </a:r>
            <a:r>
              <a:rPr lang="ru-RU" b="1" dirty="0"/>
              <a:t> учитель обращается чаще всего потому, что в рамках  урока не хватает времени для того, чтобы уделить внимание каждому ученику, ответить на все вопросы и расширить образовательное пространство учебного </a:t>
            </a:r>
            <a:r>
              <a:rPr lang="ru-RU" b="1" dirty="0" smtClean="0"/>
              <a:t>материала</a:t>
            </a:r>
          </a:p>
          <a:p>
            <a:r>
              <a:rPr lang="ru-RU" b="1" dirty="0"/>
              <a:t>Учитель-предметник чаще всего еще и классный руководитель. Блог классного руководителя или отдельная страничка в </a:t>
            </a:r>
            <a:r>
              <a:rPr lang="ru-RU" b="1" dirty="0" err="1"/>
              <a:t>блоге</a:t>
            </a:r>
            <a:r>
              <a:rPr lang="ru-RU" b="1" dirty="0"/>
              <a:t> предметника помогает  по-новому организовать внеклассную и внеурочную деятельность участников образовательного процесса. Различного типа встроенные календари, разнообразные слайд-шоу, </a:t>
            </a:r>
            <a:r>
              <a:rPr lang="ru-RU" b="1" dirty="0" smtClean="0"/>
              <a:t>обмен </a:t>
            </a:r>
            <a:r>
              <a:rPr lang="ru-RU" b="1" dirty="0"/>
              <a:t>полезными ссылками на ресурсы Интернета – все это  совершенствует навыки работы с  информационными и коммуникационными технологиями, способствует  развитию письменной литературной речи, расширяет кругозор учащихся и способствует  профессиональному росту педагога.</a:t>
            </a:r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15816" y="332656"/>
            <a:ext cx="3336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Блог учителя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975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77272"/>
            <a:ext cx="8363272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http://kritskoy.eto-ya.com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772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27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0891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43608" y="6021288"/>
            <a:ext cx="6486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4F81BD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http://kritskoy.eto-ya.com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6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23850"/>
            <a:ext cx="8572500" cy="562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15616" y="5877272"/>
            <a:ext cx="6486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4F81BD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http://kritskoy.eto-ya.com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8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877272"/>
            <a:ext cx="8183880" cy="619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http://kritskoy.eto-ya.com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304800"/>
            <a:ext cx="8524875" cy="550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16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57189"/>
            <a:ext cx="8496300" cy="56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99592" y="6021288"/>
            <a:ext cx="6486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4F81BD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http://kritskoy.eto-ya.com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8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183880" cy="1051560"/>
          </a:xfrm>
        </p:spPr>
        <p:txBody>
          <a:bodyPr/>
          <a:lstStyle/>
          <a:p>
            <a:r>
              <a:rPr lang="en-US" dirty="0" smtClean="0"/>
              <a:t>http://kritskoy.eto-ya.com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3" y="509588"/>
            <a:ext cx="8448675" cy="543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9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949280"/>
            <a:ext cx="6959744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http://kritskoy.eto-ya.com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91550" cy="553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48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1013" y="5805488"/>
            <a:ext cx="1042987" cy="1052512"/>
          </a:xfrm>
          <a:prstGeom prst="actionButtonReturn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6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" y="1676400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Портфолио</a:t>
            </a:r>
            <a:r>
              <a:rPr lang="ru-RU" dirty="0" smtClean="0"/>
              <a:t> (от англ. </a:t>
            </a:r>
            <a:r>
              <a:rPr lang="ru-RU" dirty="0" err="1" smtClean="0"/>
              <a:t>portfolio</a:t>
            </a:r>
            <a:r>
              <a:rPr lang="ru-RU" dirty="0" smtClean="0"/>
              <a:t> – портфель, папка для важных дел или документов) – это набор документов, образцов работ, фотографий, дающих представление о предлагаемых возможностях, услугах специалиста.</a:t>
            </a:r>
          </a:p>
          <a:p>
            <a:endParaRPr lang="ru-RU" dirty="0" smtClean="0"/>
          </a:p>
          <a:p>
            <a:r>
              <a:rPr lang="ru-RU" b="1" dirty="0" err="1" smtClean="0"/>
              <a:t>Портфолио</a:t>
            </a:r>
            <a:r>
              <a:rPr lang="ru-RU" b="1" dirty="0" smtClean="0"/>
              <a:t> учителя</a:t>
            </a:r>
            <a:r>
              <a:rPr lang="ru-RU" dirty="0" smtClean="0"/>
              <a:t> - это способ фиксирования, накопления материалов, демонстрирующих уровень профессионализма учителя и умение решать задачи своей профессиональной деятельности. </a:t>
            </a:r>
            <a:r>
              <a:rPr lang="ru-RU" dirty="0" err="1" smtClean="0"/>
              <a:t>Портфолио</a:t>
            </a:r>
            <a:r>
              <a:rPr lang="ru-RU" dirty="0" smtClean="0"/>
              <a:t> учителя показывает уровень подготовленности педагога и уровень активности в учебных и </a:t>
            </a:r>
            <a:r>
              <a:rPr lang="ru-RU" dirty="0" err="1" smtClean="0"/>
              <a:t>внеучебных</a:t>
            </a:r>
            <a:r>
              <a:rPr lang="ru-RU" dirty="0" smtClean="0"/>
              <a:t> видах деятельности.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Электронное </a:t>
            </a:r>
            <a:r>
              <a:rPr lang="ru-RU" b="1" dirty="0" err="1" smtClean="0"/>
              <a:t>портфолио</a:t>
            </a:r>
            <a:r>
              <a:rPr lang="ru-RU" b="1" dirty="0" smtClean="0"/>
              <a:t> педагога</a:t>
            </a:r>
            <a:r>
              <a:rPr lang="ru-RU" dirty="0" smtClean="0"/>
              <a:t> - это </a:t>
            </a:r>
            <a:r>
              <a:rPr lang="ru-RU" dirty="0" err="1" smtClean="0"/>
              <a:t>веб-базированный</a:t>
            </a:r>
            <a:r>
              <a:rPr lang="ru-RU" dirty="0" smtClean="0"/>
              <a:t> ресурс, </a:t>
            </a:r>
            <a:r>
              <a:rPr lang="ru-RU" b="1" dirty="0" smtClean="0"/>
              <a:t>сайт учителя</a:t>
            </a:r>
            <a:r>
              <a:rPr lang="ru-RU" dirty="0" smtClean="0"/>
              <a:t>, который отражает индивидуальность и профессиональные достижения владельца.</a:t>
            </a:r>
          </a:p>
          <a:p>
            <a:endParaRPr lang="ru-RU" dirty="0"/>
          </a:p>
        </p:txBody>
      </p:sp>
      <p:pic>
        <p:nvPicPr>
          <p:cNvPr id="48130" name="Picture 2" descr="http://im4-tub-ru.yandex.net/i?id=240691317-64-72&amp;n=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70204" y="5353950"/>
            <a:ext cx="1948228" cy="1275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73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3">
  <a:themeElements>
    <a:clrScheme name="БЕЛЫЕ ГИПЕРССЫЛКИ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72A0FF"/>
      </a:accent1>
      <a:accent2>
        <a:srgbClr val="87BAFF"/>
      </a:accent2>
      <a:accent3>
        <a:srgbClr val="D0F1FE"/>
      </a:accent3>
      <a:accent4>
        <a:srgbClr val="68007F"/>
      </a:accent4>
      <a:accent5>
        <a:srgbClr val="005BD3"/>
      </a:accent5>
      <a:accent6>
        <a:srgbClr val="00349E"/>
      </a:accent6>
      <a:hlink>
        <a:srgbClr val="FFFFFF"/>
      </a:hlink>
      <a:folHlink>
        <a:srgbClr val="FFFFFF"/>
      </a:folHlink>
    </a:clrScheme>
    <a:fontScheme name="Тема Off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/>
          <a:tailEnd/>
        </a:ln>
      </a:spPr>
      <a:bodyPr wrap="none" anchor="ctr"/>
      <a:lstStyle>
        <a:defPPr algn="ctr">
          <a:defRPr sz="2800" b="1" dirty="0">
            <a:solidFill>
              <a:srgbClr val="000099"/>
            </a:solidFill>
            <a:hlinkClick xmlns:r="http://schemas.openxmlformats.org/officeDocument/2006/relationships" r:id="" action="ppaction://hlinksldjump"/>
          </a:defRPr>
        </a:defPPr>
      </a:lstStyle>
      <a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E8EDF2"/>
        </a:lt2>
        <a:accent1>
          <a:srgbClr val="D8E1EC"/>
        </a:accent1>
        <a:accent2>
          <a:srgbClr val="CFD795"/>
        </a:accent2>
        <a:accent3>
          <a:srgbClr val="AAAAAA"/>
        </a:accent3>
        <a:accent4>
          <a:srgbClr val="DADADA"/>
        </a:accent4>
        <a:accent5>
          <a:srgbClr val="E9EEF4"/>
        </a:accent5>
        <a:accent6>
          <a:srgbClr val="BBC387"/>
        </a:accent6>
        <a:hlink>
          <a:srgbClr val="D59F07"/>
        </a:hlink>
        <a:folHlink>
          <a:srgbClr val="94B26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miasnikova 1(doska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miasnikova 1(doska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роизводная и ее примен">
  <a:themeElements>
    <a:clrScheme name="Производная и ее примен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6666"/>
      </a:hlink>
      <a:folHlink>
        <a:srgbClr val="0033CC"/>
      </a:folHlink>
    </a:clrScheme>
    <a:fontScheme name="Производная и ее приме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Производная и ее приме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изводная и ее примен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изводная и ее примен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изводная и ее примен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изводная и ее примен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изводная и ее примен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изводная и ее примен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изводная и ее примен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изводная и ее примен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изводная и ее примен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изводная и ее примен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изводная и ее примен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изводная и ее примен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6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изводная и ее примен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66"/>
        </a:hlink>
        <a:folHlink>
          <a:srgbClr val="00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математика - 1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3">
  <a:themeElements>
    <a:clrScheme name="БЕЛЫЕ ГИПЕРССЫЛКИ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72A0FF"/>
      </a:accent1>
      <a:accent2>
        <a:srgbClr val="87BAFF"/>
      </a:accent2>
      <a:accent3>
        <a:srgbClr val="D0F1FE"/>
      </a:accent3>
      <a:accent4>
        <a:srgbClr val="68007F"/>
      </a:accent4>
      <a:accent5>
        <a:srgbClr val="005BD3"/>
      </a:accent5>
      <a:accent6>
        <a:srgbClr val="00349E"/>
      </a:accent6>
      <a:hlink>
        <a:srgbClr val="FFFFFF"/>
      </a:hlink>
      <a:folHlink>
        <a:srgbClr val="FFFFFF"/>
      </a:folHlink>
    </a:clrScheme>
    <a:fontScheme name="Тема Off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/>
          <a:tailEnd/>
        </a:ln>
      </a:spPr>
      <a:bodyPr wrap="none" anchor="ctr"/>
      <a:lstStyle>
        <a:defPPr algn="ctr">
          <a:defRPr sz="2800" b="1" dirty="0">
            <a:solidFill>
              <a:srgbClr val="000099"/>
            </a:solidFill>
            <a:hlinkClick xmlns:r="http://schemas.openxmlformats.org/officeDocument/2006/relationships" r:id="" action="ppaction://hlinksldjump"/>
          </a:defRPr>
        </a:defPPr>
      </a:lstStyle>
      <a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E8EDF2"/>
        </a:lt2>
        <a:accent1>
          <a:srgbClr val="D8E1EC"/>
        </a:accent1>
        <a:accent2>
          <a:srgbClr val="CFD795"/>
        </a:accent2>
        <a:accent3>
          <a:srgbClr val="AAAAAA"/>
        </a:accent3>
        <a:accent4>
          <a:srgbClr val="DADADA"/>
        </a:accent4>
        <a:accent5>
          <a:srgbClr val="E9EEF4"/>
        </a:accent5>
        <a:accent6>
          <a:srgbClr val="BBC387"/>
        </a:accent6>
        <a:hlink>
          <a:srgbClr val="D59F07"/>
        </a:hlink>
        <a:folHlink>
          <a:srgbClr val="94B26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</TotalTime>
  <Words>1594</Words>
  <Application>Microsoft Office PowerPoint</Application>
  <PresentationFormat>Экран (4:3)</PresentationFormat>
  <Paragraphs>560</Paragraphs>
  <Slides>155</Slides>
  <Notes>127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155</vt:i4>
      </vt:variant>
    </vt:vector>
  </HeadingPairs>
  <TitlesOfParts>
    <vt:vector size="181" baseType="lpstr">
      <vt:lpstr>Arial</vt:lpstr>
      <vt:lpstr>Calibri</vt:lpstr>
      <vt:lpstr>Constantia</vt:lpstr>
      <vt:lpstr>LC Chalk</vt:lpstr>
      <vt:lpstr>Tahoma</vt:lpstr>
      <vt:lpstr>Times New Roman</vt:lpstr>
      <vt:lpstr>Wingdings</vt:lpstr>
      <vt:lpstr>Wingdings 2</vt:lpstr>
      <vt:lpstr>Тема3</vt:lpstr>
      <vt:lpstr>Производная и ее примен</vt:lpstr>
      <vt:lpstr>математика - 1!</vt:lpstr>
      <vt:lpstr>1_Тема3</vt:lpstr>
      <vt:lpstr>Поток</vt:lpstr>
      <vt:lpstr>1_Тема Office</vt:lpstr>
      <vt:lpstr>Тема1</vt:lpstr>
      <vt:lpstr>Тема Office</vt:lpstr>
      <vt:lpstr>2_Тема Office</vt:lpstr>
      <vt:lpstr>3_Тема Office</vt:lpstr>
      <vt:lpstr>4_Тема Office</vt:lpstr>
      <vt:lpstr>miasnikova 1(doska)</vt:lpstr>
      <vt:lpstr>1_miasnikova 1(doska)</vt:lpstr>
      <vt:lpstr>5_Тема Office</vt:lpstr>
      <vt:lpstr>6_Тема Office</vt:lpstr>
      <vt:lpstr>7_Тема Office</vt:lpstr>
      <vt:lpstr>Формула</vt:lpstr>
      <vt:lpstr>Image</vt:lpstr>
      <vt:lpstr>Методическое сопровождение учащихся при подготовке к итоговой аттестации</vt:lpstr>
      <vt:lpstr>  Подготовка к итоговой аттестации</vt:lpstr>
      <vt:lpstr>Подготовка к итоговой аттестации на уроке:</vt:lpstr>
      <vt:lpstr>Элементы дистанционного обучения:</vt:lpstr>
      <vt:lpstr>Разминки на уроке</vt:lpstr>
      <vt:lpstr>Презентация PowerPoint</vt:lpstr>
      <vt:lpstr>Презентация PowerPoint</vt:lpstr>
      <vt:lpstr>Презентация PowerPoint</vt:lpstr>
      <vt:lpstr>9 класс </vt:lpstr>
      <vt:lpstr>Презентация PowerPoint</vt:lpstr>
      <vt:lpstr>Презентация PowerPoint</vt:lpstr>
      <vt:lpstr>Презентация PowerPoint</vt:lpstr>
      <vt:lpstr>Презентация PowerPoint</vt:lpstr>
      <vt:lpstr>ГИА-2010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 ЕГЭ</vt:lpstr>
      <vt:lpstr>ЕГЭ-2010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Памятка в дневник</vt:lpstr>
      <vt:lpstr>Презентация PowerPoint</vt:lpstr>
      <vt:lpstr>Тригонометрические тождества  10 класс</vt:lpstr>
      <vt:lpstr>Тренажеры «Виды показательных уравнений» </vt:lpstr>
      <vt:lpstr>Лист контроля</vt:lpstr>
      <vt:lpstr>Презентация PowerPoint</vt:lpstr>
      <vt:lpstr>Тренажер  «Построение сечений» </vt:lpstr>
      <vt:lpstr>Работа с прототипами ЕГЭ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Стереометрия С-2 Расстояния</vt:lpstr>
      <vt:lpstr>Презентация PowerPoint</vt:lpstr>
      <vt:lpstr>Расстояние от точки до прямой в пространстве Уровень 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С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 «С»</vt:lpstr>
      <vt:lpstr>Презентация PowerPoint</vt:lpstr>
      <vt:lpstr>Презентация PowerPoint</vt:lpstr>
      <vt:lpstr>Презентация PowerPoint</vt:lpstr>
      <vt:lpstr>Уровень 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Элементы дистанционного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Журнал</vt:lpstr>
      <vt:lpstr>Сообщения</vt:lpstr>
      <vt:lpstr>Презентация PowerPoint</vt:lpstr>
      <vt:lpstr>http://kritskoy.eto-ya.com</vt:lpstr>
      <vt:lpstr>Презентация PowerPoint</vt:lpstr>
      <vt:lpstr>Презентация PowerPoint</vt:lpstr>
      <vt:lpstr>http://kritskoy.eto-ya.com</vt:lpstr>
      <vt:lpstr>Презентация PowerPoint</vt:lpstr>
      <vt:lpstr>http://kritskoy.eto-ya.com</vt:lpstr>
      <vt:lpstr>http://kritskoy.eto-ya.com</vt:lpstr>
      <vt:lpstr>Презентация PowerPoint</vt:lpstr>
      <vt:lpstr>http://portfolio.eto-ya.com</vt:lpstr>
      <vt:lpstr>Презентация PowerPoint</vt:lpstr>
      <vt:lpstr>Презентация PowerPoint</vt:lpstr>
      <vt:lpstr>Презентация PowerPoint</vt:lpstr>
      <vt:lpstr>http://momathshcool.eto-ya.com/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«Вебинар - как один из эффективных элементов дистанционного обучения»</vt:lpstr>
      <vt:lpstr>Презентация PowerPoint</vt:lpstr>
      <vt:lpstr>Презентация PowerPoint</vt:lpstr>
      <vt:lpstr>Презентация PowerPoint</vt:lpstr>
      <vt:lpstr>Записи вебинаров 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cp:keywords/>
  <dc:description/>
  <cp:lastModifiedBy>lenovo</cp:lastModifiedBy>
  <cp:revision>117</cp:revision>
  <dcterms:created xsi:type="dcterms:W3CDTF">2006-08-07T10:21:12Z</dcterms:created>
  <dcterms:modified xsi:type="dcterms:W3CDTF">2014-01-19T18:13:25Z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TC010721191049</vt:lpwstr>
  </property>
</Properties>
</file>